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notesMasterIdLst>
    <p:notesMasterId r:id="rId23"/>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x="18288000" cy="10287000"/>
  <p:notesSz cx="6858000" cy="9144000"/>
  <p:embeddedFontLst>
    <p:embeddedFont>
      <p:font typeface="Kollektif Bold" charset="1" panose="020B0604020101010102"/>
      <p:regular r:id="rId20"/>
    </p:embeddedFont>
    <p:embeddedFont>
      <p:font typeface="DM Sans" charset="1" panose="00000000000000000000"/>
      <p:regular r:id="rId21"/>
    </p:embeddedFont>
    <p:embeddedFont>
      <p:font typeface="Lato" charset="1" panose="020F0502020204030203"/>
      <p:regular r:id="rId22"/>
    </p:embeddedFont>
    <p:embeddedFont>
      <p:font typeface="DM Sans Bold" charset="1" panose="00000000000000000000"/>
      <p:regular r:id="rId2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fonts/font20.fntdata" Type="http://schemas.openxmlformats.org/officeDocument/2006/relationships/font"/><Relationship Id="rId21" Target="fonts/font21.fntdata" Type="http://schemas.openxmlformats.org/officeDocument/2006/relationships/font"/><Relationship Id="rId22" Target="fonts/font22.fntdata" Type="http://schemas.openxmlformats.org/officeDocument/2006/relationships/font"/><Relationship Id="rId23" Target="notesMasters/notesMaster1.xml" Type="http://schemas.openxmlformats.org/officeDocument/2006/relationships/notesMaster"/><Relationship Id="rId24" Target="theme/theme2.xml" Type="http://schemas.openxmlformats.org/officeDocument/2006/relationships/theme"/><Relationship Id="rId25" Target="notesSlides/notesSlide1.xml" Type="http://schemas.openxmlformats.org/officeDocument/2006/relationships/notesSlide"/><Relationship Id="rId26" Target="notesSlides/notesSlide2.xml" Type="http://schemas.openxmlformats.org/officeDocument/2006/relationships/notesSlide"/><Relationship Id="rId27" Target="fonts/font27.fntdata" Type="http://schemas.openxmlformats.org/officeDocument/2006/relationships/font"/><Relationship Id="rId28" Target="notesSlides/notesSlide3.xml" Type="http://schemas.openxmlformats.org/officeDocument/2006/relationships/notesSlide"/><Relationship Id="rId29" Target="notesSlides/notesSlide4.xml" Type="http://schemas.openxmlformats.org/officeDocument/2006/relationships/notesSlide"/><Relationship Id="rId3" Target="viewProps.xml" Type="http://schemas.openxmlformats.org/officeDocument/2006/relationships/viewProps"/><Relationship Id="rId30" Target="notesSlides/notesSlide5.xml" Type="http://schemas.openxmlformats.org/officeDocument/2006/relationships/notesSlide"/><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1.7.2013</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notesSlide1.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Icebreaker prompt: What’s the biggest compliance challenge you’ve faced this year?</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2.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As a registered investment adviser, you are required to adopt and implement written policies and procedures that are reasonably designed to prevent violations of the Advisers Act. The Commission has said that it expects that these policies and procedures would be designed to prevent, detect, and correct violations of the Advisers Act. You must review those policies and procedures at least annually for their adequacy and the effectiveness of their implementation, and designate a chief compliance officer (“CCO”) to be responsible for administering your policies and procedures (under the “Compliance Rule” — Rule 206(4)-7).</a:t>
            </a:r>
          </a:p>
          <a:p>
            <a:r>
              <a:rPr lang="en-US"/>
              <a:t/>
            </a:r>
          </a:p>
          <a:p>
            <a:r>
              <a:rPr lang="en-US"/>
              <a:t>Interactive Exercise:</a:t>
            </a:r>
          </a:p>
          <a:p>
            <a:r>
              <a:rPr lang="en-US"/>
              <a:t>Highlight missing policies in the provided sample compliance manual.</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3.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The 583 enforcement actions represent a 26 percent decline in total enforcement actions compared to fiscal year 2023. </a:t>
            </a:r>
          </a:p>
          <a:p>
            <a:r>
              <a:rPr lang="en-US"/>
              <a:t/>
            </a:r>
          </a:p>
          <a:p>
            <a:r>
              <a:rPr lang="en-US"/>
              <a:t>The $8.2 billion in financial remedies consisted of $6.1 billion in disgorgement and prejudgment interest, also the highest amount on record, and $2.1 billion in civil penalties, the second-highest amount on record.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4.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1. Understand Regulatory Requirements</a:t>
            </a:r>
          </a:p>
          <a:p>
            <a:r>
              <a:rPr lang="en-US"/>
              <a:t>Familiarize yourself with the relevant regulations, including the Investment Advisers Act of 1940 for SEC-registered advisers or applicable state regulations.</a:t>
            </a:r>
          </a:p>
          <a:p>
            <a:r>
              <a:rPr lang="en-US"/>
              <a:t>Identify specific rules that require testing, such as custody, advertising, Form ADV disclosures, and fiduciary duties.</a:t>
            </a:r>
          </a:p>
          <a:p>
            <a:r>
              <a:rPr lang="en-US"/>
              <a:t>2. Assess the Firm’s Business Model</a:t>
            </a:r>
          </a:p>
          <a:p>
            <a:r>
              <a:rPr lang="en-US"/>
              <a:t>Evaluate the RIA's services, client base, investment strategies, and operational structure.</a:t>
            </a:r>
          </a:p>
          <a:p>
            <a:r>
              <a:rPr lang="en-US"/>
              <a:t>Consider potential areas of regulatory risk specific to the firm’s activities, such as private fund management, custody of client funds, or use of third-party vendors.</a:t>
            </a:r>
          </a:p>
          <a:p>
            <a:r>
              <a:rPr lang="en-US"/>
              <a:t>3. Establish a Testing Plan</a:t>
            </a:r>
          </a:p>
          <a:p>
            <a:r>
              <a:rPr lang="en-US"/>
              <a:t>Identify Key Areas: Focus on high-risk areas and regulatory hot topics, like compliance with the SEC’s Marketing Rule or cybersecurity preparedness.</a:t>
            </a:r>
          </a:p>
          <a:p>
            <a:r>
              <a:rPr lang="en-US"/>
              <a:t>Frequency of Testing: Determine the cadence (e.g., daily, monthly, quarterly, annually) based on the risk level of each compliance area.</a:t>
            </a:r>
          </a:p>
          <a:p>
            <a:r>
              <a:rPr lang="en-US"/>
              <a:t>Documentation Requirements: Specify how test results will be recorded and maintained.</a:t>
            </a:r>
          </a:p>
          <a:p>
            <a:r>
              <a:rPr lang="en-US"/>
              <a:t>4. Develop Testing Procedures</a:t>
            </a:r>
          </a:p>
          <a:p>
            <a:r>
              <a:rPr lang="en-US"/>
              <a:t>Define clear steps for testing each compliance area. For example:</a:t>
            </a:r>
          </a:p>
          <a:p>
            <a:r>
              <a:rPr lang="en-US"/>
              <a:t>Email Reviews: Randomly sample communications to ensure no off-channel violations or unapproved marketing.</a:t>
            </a:r>
          </a:p>
          <a:p>
            <a:r>
              <a:rPr lang="en-US"/>
              <a:t>Custody Rule Compliance: Verify timely delivery of audited financials and accuracy of client statements.</a:t>
            </a:r>
          </a:p>
          <a:p>
            <a:r>
              <a:rPr lang="en-US"/>
              <a:t>Form ADV Reviews: Cross-check disclosures against firm activities and client agreements.</a:t>
            </a:r>
          </a:p>
          <a:p>
            <a:r>
              <a:rPr lang="en-US"/>
              <a:t>5. Assign Responsibilities</a:t>
            </a:r>
          </a:p>
          <a:p>
            <a:r>
              <a:rPr lang="en-US"/>
              <a:t>Designate specific team members or departments to conduct the tests.</a:t>
            </a:r>
          </a:p>
          <a:p>
            <a:r>
              <a:rPr lang="en-US"/>
              <a:t>Provide training to ensure those performing tests understand the requirements and procedures.</a:t>
            </a:r>
          </a:p>
          <a:p>
            <a:r>
              <a:rPr lang="en-US"/>
              <a:t>6. Perform Testing</a:t>
            </a:r>
          </a:p>
          <a:p>
            <a:r>
              <a:rPr lang="en-US"/>
              <a:t>Implement the plan by conducting tests as scheduled.</a:t>
            </a:r>
          </a:p>
          <a:p>
            <a:r>
              <a:rPr lang="en-US"/>
              <a:t>Use compliance software like Smart RIA or other tools to facilitate tracking and reporting.</a:t>
            </a:r>
          </a:p>
          <a:p>
            <a:r>
              <a:rPr lang="en-US"/>
              <a:t>7. Document Findings</a:t>
            </a:r>
          </a:p>
          <a:p>
            <a:r>
              <a:rPr lang="en-US"/>
              <a:t>Record all testing activities, findings, and any identified deficiencies.</a:t>
            </a:r>
          </a:p>
          <a:p>
            <a:r>
              <a:rPr lang="en-US"/>
              <a:t>Include supporting documentation, such as reports, logs, or screenshots.</a:t>
            </a:r>
          </a:p>
          <a:p>
            <a:r>
              <a:rPr lang="en-US"/>
              <a:t>8. Address Deficiencies</a:t>
            </a:r>
          </a:p>
          <a:p>
            <a:r>
              <a:rPr lang="en-US"/>
              <a:t>Develop and implement corrective actions for any issues identified during testing.</a:t>
            </a:r>
          </a:p>
          <a:p>
            <a:r>
              <a:rPr lang="en-US"/>
              <a:t>Ensure remediation is timely and adequately documented.</a:t>
            </a:r>
          </a:p>
          <a:p>
            <a:r>
              <a:rPr lang="en-US"/>
              <a:t>9. Report Results</a:t>
            </a:r>
          </a:p>
          <a:p>
            <a:r>
              <a:rPr lang="en-US"/>
              <a:t>Compile testing results into a report for the Chief Compliance Officer (CCO) and senior management.</a:t>
            </a:r>
          </a:p>
          <a:p>
            <a:r>
              <a:rPr lang="en-US"/>
              <a:t>Highlight significant issues and progress on remediation efforts.</a:t>
            </a:r>
          </a:p>
          <a:p>
            <a:r>
              <a:rPr lang="en-US"/>
              <a:t>10. Review and Update the Program</a:t>
            </a:r>
          </a:p>
          <a:p>
            <a:r>
              <a:rPr lang="en-US"/>
              <a:t>Periodically assess the effectiveness of the compliance testing program.</a:t>
            </a:r>
          </a:p>
          <a:p>
            <a:r>
              <a:rPr lang="en-US"/>
              <a:t>Adjust the plan as needed based on changes in regulations, firm activities, or testing results.</a:t>
            </a:r>
          </a:p>
          <a:p>
            <a:r>
              <a:rPr lang="en-US"/>
              <a:t>11. Stay Proactive</a:t>
            </a:r>
          </a:p>
          <a:p>
            <a:r>
              <a:rPr lang="en-US"/>
              <a:t>Monitor regulatory updates and enforcement actions to identify emerging risks.</a:t>
            </a:r>
          </a:p>
          <a:p>
            <a:r>
              <a:rPr lang="en-US"/>
              <a:t>Incorporate new testing areas to address evolving regulatory focus.</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5.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Abacus and Callahan Financial published advertisements with untrue statements about third-party ratings and that Callahan Financial posted an advertisement falsely claiming that it was a member of an organization that did not exist. </a:t>
            </a:r>
          </a:p>
          <a:p>
            <a:r>
              <a:rPr lang="en-US"/>
              <a:t/>
            </a:r>
          </a:p>
          <a:p>
            <a:r>
              <a:rPr lang="en-US"/>
              <a:t>AZ Apice, Callahan Financial, Droms Strauss, and Integrated Advisors disseminated advertisements that claimed to provide conflict-free advisory services, which the firms were not able to substantiate.</a:t>
            </a:r>
          </a:p>
          <a:p>
            <a:r>
              <a:rPr lang="en-US"/>
              <a:t/>
            </a:r>
          </a:p>
          <a:p>
            <a:r>
              <a:rPr lang="en-US"/>
              <a:t>Beta Wealth disseminated advertisements that it could not substantiate regarding an award provided to a firm principal. </a:t>
            </a:r>
          </a:p>
          <a:p>
            <a:r>
              <a:rPr lang="en-US"/>
              <a:t/>
            </a:r>
          </a:p>
          <a:p>
            <a:r>
              <a:rPr lang="en-US"/>
              <a:t>Howard Bailey disseminated advertisements claiming to contain two testimonials, but neither actually came from current clients. It also advertised endorsements that did not disclose that the endorser was a paid, non-client of Howard Bailey in videos, on social media, and on physical objects such as bags and flags. </a:t>
            </a:r>
          </a:p>
          <a:p>
            <a:r>
              <a:rPr lang="en-US"/>
              <a:t/>
            </a:r>
          </a:p>
          <a:p>
            <a:r>
              <a:rPr lang="en-US"/>
              <a:t>Abacus, Beta Wealth, Professional Financial, and Richard Bernstein Advisors included in their advertisements third-party ratings, some of which were more than five years old, without disclosing the dates on which the ratings were given or the periods of time upon which the ratings were based.</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 Id="rId3" Target="../media/image8.png" Type="http://schemas.openxmlformats.org/officeDocument/2006/relationships/image"/><Relationship Id="rId4" Target="../media/image9.svg" Type="http://schemas.openxmlformats.org/officeDocument/2006/relationships/image"/><Relationship Id="rId5" Target="../media/image10.png" Type="http://schemas.openxmlformats.org/officeDocument/2006/relationships/image"/><Relationship Id="rId6" Target="../media/image11.svg" Type="http://schemas.openxmlformats.org/officeDocument/2006/relationships/image"/><Relationship Id="rId7" Target="../media/image1.png" Type="http://schemas.openxmlformats.org/officeDocument/2006/relationships/image"/><Relationship Id="rId8" Target="../media/image2.sv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8.png" Type="http://schemas.openxmlformats.org/officeDocument/2006/relationships/image"/><Relationship Id="rId5" Target="../media/image9.svg" Type="http://schemas.openxmlformats.org/officeDocument/2006/relationships/image"/><Relationship Id="rId6" Target="../media/image10.png" Type="http://schemas.openxmlformats.org/officeDocument/2006/relationships/image"/><Relationship Id="rId7" Target="../media/image11.sv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 Id="rId3" Target="../media/image3.png" Type="http://schemas.openxmlformats.org/officeDocument/2006/relationships/image"/><Relationship Id="rId4" Target="../media/image4.sv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 Id="rId8" Target="../media/image11.sv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10.png" Type="http://schemas.openxmlformats.org/officeDocument/2006/relationships/image"/><Relationship Id="rId5" Target="../media/image11.svg" Type="http://schemas.openxmlformats.org/officeDocument/2006/relationships/image"/><Relationship Id="rId6" Target="../media/image1.png" Type="http://schemas.openxmlformats.org/officeDocument/2006/relationships/image"/><Relationship Id="rId7" Target="../media/image2.sv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8.png" Type="http://schemas.openxmlformats.org/officeDocument/2006/relationships/image"/><Relationship Id="rId5" Target="../media/image9.svg" Type="http://schemas.openxmlformats.org/officeDocument/2006/relationships/image"/><Relationship Id="rId6" Target="../media/image10.png" Type="http://schemas.openxmlformats.org/officeDocument/2006/relationships/image"/><Relationship Id="rId7" Target="../media/image11.svg" Type="http://schemas.openxmlformats.org/officeDocument/2006/relationships/image"/><Relationship Id="rId8" Target="../media/image1.png" Type="http://schemas.openxmlformats.org/officeDocument/2006/relationships/image"/><Relationship Id="rId9" Target="../media/image2.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8.png" Type="http://schemas.openxmlformats.org/officeDocument/2006/relationships/image"/><Relationship Id="rId5" Target="../media/image9.svg" Type="http://schemas.openxmlformats.org/officeDocument/2006/relationships/image"/><Relationship Id="rId6" Target="../media/image10.png" Type="http://schemas.openxmlformats.org/officeDocument/2006/relationships/image"/><Relationship Id="rId7" Target="../media/image11.svg" Type="http://schemas.openxmlformats.org/officeDocument/2006/relationships/image"/><Relationship Id="rId8" Target="../media/image1.png" Type="http://schemas.openxmlformats.org/officeDocument/2006/relationships/image"/><Relationship Id="rId9" Target="../media/image2.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5.png" Type="http://schemas.openxmlformats.org/officeDocument/2006/relationships/image"/><Relationship Id="rId4" Target="../media/image6.svg" Type="http://schemas.openxmlformats.org/officeDocument/2006/relationships/image"/><Relationship Id="rId5" Target="../media/image1.png" Type="http://schemas.openxmlformats.org/officeDocument/2006/relationships/image"/><Relationship Id="rId6" Target="../media/image2.svg" Type="http://schemas.openxmlformats.org/officeDocument/2006/relationships/image"/><Relationship Id="rId7" Target="../media/image3.png" Type="http://schemas.openxmlformats.org/officeDocument/2006/relationships/image"/><Relationship Id="rId8" Target="../media/image4.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8.png" Type="http://schemas.openxmlformats.org/officeDocument/2006/relationships/image"/><Relationship Id="rId5" Target="../media/image9.svg" Type="http://schemas.openxmlformats.org/officeDocument/2006/relationships/image"/><Relationship Id="rId6" Target="../media/image10.png" Type="http://schemas.openxmlformats.org/officeDocument/2006/relationships/image"/><Relationship Id="rId7" Target="../media/image11.svg" Type="http://schemas.openxmlformats.org/officeDocument/2006/relationships/image"/><Relationship Id="rId8" Target="../media/image1.png" Type="http://schemas.openxmlformats.org/officeDocument/2006/relationships/image"/><Relationship Id="rId9" Target="../media/image2.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 Id="rId3" Target="../media/image12.png" Type="http://schemas.openxmlformats.org/officeDocument/2006/relationships/image"/><Relationship Id="rId4" Target="../media/image13.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1.png" Type="http://schemas.openxmlformats.org/officeDocument/2006/relationships/image"/><Relationship Id="rId5" Target="../media/image2.svg" Type="http://schemas.openxmlformats.org/officeDocument/2006/relationships/image"/><Relationship Id="rId6" Target="../media/image14.png" Type="http://schemas.openxmlformats.org/officeDocument/2006/relationships/image"/><Relationship Id="rId7" Target="../media/image15.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10.png" Type="http://schemas.openxmlformats.org/officeDocument/2006/relationships/image"/><Relationship Id="rId5" Target="../media/image11.svg" Type="http://schemas.openxmlformats.org/officeDocument/2006/relationships/image"/><Relationship Id="rId6" Target="../media/image1.png" Type="http://schemas.openxmlformats.org/officeDocument/2006/relationships/image"/><Relationship Id="rId7" Target="../media/image2.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 Id="rId3" Target="../media/image16.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7.png" Type="http://schemas.openxmlformats.org/officeDocument/2006/relationships/image"/><Relationship Id="rId3" Target="../media/image18.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E8E7E7"/>
        </a:solidFill>
      </p:bgPr>
    </p:bg>
    <p:spTree>
      <p:nvGrpSpPr>
        <p:cNvPr id="1" name=""/>
        <p:cNvGrpSpPr/>
        <p:nvPr/>
      </p:nvGrpSpPr>
      <p:grpSpPr>
        <a:xfrm>
          <a:off x="0" y="0"/>
          <a:ext cx="0" cy="0"/>
          <a:chOff x="0" y="0"/>
          <a:chExt cx="0" cy="0"/>
        </a:xfrm>
      </p:grpSpPr>
      <p:grpSp>
        <p:nvGrpSpPr>
          <p:cNvPr name="Group 2" id="2"/>
          <p:cNvGrpSpPr/>
          <p:nvPr/>
        </p:nvGrpSpPr>
        <p:grpSpPr>
          <a:xfrm rot="-2700000">
            <a:off x="11386843" y="7201845"/>
            <a:ext cx="7415398" cy="3565095"/>
            <a:chOff x="0" y="0"/>
            <a:chExt cx="660400" cy="317500"/>
          </a:xfrm>
        </p:grpSpPr>
        <p:sp>
          <p:nvSpPr>
            <p:cNvPr name="Freeform 3" id="3"/>
            <p:cNvSpPr/>
            <p:nvPr/>
          </p:nvSpPr>
          <p:spPr>
            <a:xfrm flipH="false" flipV="false" rot="0">
              <a:off x="0" y="0"/>
              <a:ext cx="660400" cy="317500"/>
            </a:xfrm>
            <a:custGeom>
              <a:avLst/>
              <a:gdLst/>
              <a:ahLst/>
              <a:cxnLst/>
              <a:rect r="r" b="b" t="t" l="l"/>
              <a:pathLst>
                <a:path h="317500" w="6604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sp>
        <p:sp>
          <p:nvSpPr>
            <p:cNvPr name="TextBox 4" id="4"/>
            <p:cNvSpPr txBox="true"/>
            <p:nvPr/>
          </p:nvSpPr>
          <p:spPr>
            <a:xfrm>
              <a:off x="0" y="146050"/>
              <a:ext cx="660400" cy="171450"/>
            </a:xfrm>
            <a:prstGeom prst="rect">
              <a:avLst/>
            </a:prstGeom>
          </p:spPr>
          <p:txBody>
            <a:bodyPr anchor="ctr" rtlCol="false" tIns="50800" lIns="50800" bIns="50800" rIns="50800"/>
            <a:lstStyle/>
            <a:p>
              <a:pPr algn="ctr">
                <a:lnSpc>
                  <a:spcPts val="2553"/>
                </a:lnSpc>
              </a:pPr>
            </a:p>
          </p:txBody>
        </p:sp>
      </p:grpSp>
      <p:sp>
        <p:nvSpPr>
          <p:cNvPr name="AutoShape 5" id="5"/>
          <p:cNvSpPr/>
          <p:nvPr/>
        </p:nvSpPr>
        <p:spPr>
          <a:xfrm flipV="true">
            <a:off x="14131544" y="7969488"/>
            <a:ext cx="5132702" cy="5185216"/>
          </a:xfrm>
          <a:prstGeom prst="line">
            <a:avLst/>
          </a:prstGeom>
          <a:ln cap="flat" w="28575">
            <a:solidFill>
              <a:srgbClr val="0C2344"/>
            </a:solidFill>
            <a:prstDash val="solid"/>
            <a:headEnd type="none" len="sm" w="sm"/>
            <a:tailEnd type="none" len="sm" w="sm"/>
          </a:ln>
        </p:spPr>
      </p:sp>
      <p:sp>
        <p:nvSpPr>
          <p:cNvPr name="AutoShape 6" id="6"/>
          <p:cNvSpPr/>
          <p:nvPr/>
        </p:nvSpPr>
        <p:spPr>
          <a:xfrm flipV="true">
            <a:off x="14444220" y="8329798"/>
            <a:ext cx="5038853" cy="5038853"/>
          </a:xfrm>
          <a:prstGeom prst="line">
            <a:avLst/>
          </a:prstGeom>
          <a:ln cap="flat" w="28575">
            <a:solidFill>
              <a:srgbClr val="0C2344"/>
            </a:solidFill>
            <a:prstDash val="solid"/>
            <a:headEnd type="none" len="sm" w="sm"/>
            <a:tailEnd type="none" len="sm" w="sm"/>
          </a:ln>
        </p:spPr>
      </p:sp>
      <p:sp>
        <p:nvSpPr>
          <p:cNvPr name="AutoShape 7" id="7"/>
          <p:cNvSpPr/>
          <p:nvPr/>
        </p:nvSpPr>
        <p:spPr>
          <a:xfrm flipV="true">
            <a:off x="14802690" y="8681112"/>
            <a:ext cx="4867141" cy="4867141"/>
          </a:xfrm>
          <a:prstGeom prst="line">
            <a:avLst/>
          </a:prstGeom>
          <a:ln cap="flat" w="28575">
            <a:solidFill>
              <a:srgbClr val="0C2344"/>
            </a:solidFill>
            <a:prstDash val="solid"/>
            <a:headEnd type="none" len="sm" w="sm"/>
            <a:tailEnd type="none" len="sm" w="sm"/>
          </a:ln>
        </p:spPr>
      </p:sp>
      <p:sp>
        <p:nvSpPr>
          <p:cNvPr name="Freeform 8" id="8"/>
          <p:cNvSpPr/>
          <p:nvPr/>
        </p:nvSpPr>
        <p:spPr>
          <a:xfrm flipH="false" flipV="false" rot="-10800000">
            <a:off x="9525" y="6358355"/>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9" id="9"/>
          <p:cNvSpPr/>
          <p:nvPr/>
        </p:nvSpPr>
        <p:spPr>
          <a:xfrm flipH="false" flipV="false" rot="0">
            <a:off x="1083809" y="6386930"/>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0" id="10"/>
          <p:cNvSpPr/>
          <p:nvPr/>
        </p:nvSpPr>
        <p:spPr>
          <a:xfrm flipH="false" flipV="false" rot="0">
            <a:off x="0" y="747073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1" id="11"/>
          <p:cNvSpPr/>
          <p:nvPr/>
        </p:nvSpPr>
        <p:spPr>
          <a:xfrm flipH="false" flipV="false" rot="-10800000">
            <a:off x="0" y="8554548"/>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2" id="12"/>
          <p:cNvSpPr/>
          <p:nvPr/>
        </p:nvSpPr>
        <p:spPr>
          <a:xfrm flipH="false" flipV="false" rot="-5400000">
            <a:off x="1083809" y="8554548"/>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3" id="13"/>
          <p:cNvSpPr/>
          <p:nvPr/>
        </p:nvSpPr>
        <p:spPr>
          <a:xfrm flipH="false" flipV="false" rot="-10800000">
            <a:off x="1083809" y="9623721"/>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4" id="14"/>
          <p:cNvSpPr/>
          <p:nvPr/>
        </p:nvSpPr>
        <p:spPr>
          <a:xfrm flipH="false" flipV="false" rot="-10800000">
            <a:off x="3321750" y="8583123"/>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5" id="15"/>
          <p:cNvSpPr/>
          <p:nvPr/>
        </p:nvSpPr>
        <p:spPr>
          <a:xfrm flipH="false" flipV="false" rot="0">
            <a:off x="3321750" y="7499314"/>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6" id="16"/>
          <p:cNvSpPr/>
          <p:nvPr/>
        </p:nvSpPr>
        <p:spPr>
          <a:xfrm flipH="false" flipV="false" rot="5400000">
            <a:off x="4405559" y="8583123"/>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7" id="17"/>
          <p:cNvSpPr/>
          <p:nvPr/>
        </p:nvSpPr>
        <p:spPr>
          <a:xfrm flipH="false" flipV="false" rot="0">
            <a:off x="2237941" y="9666932"/>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8" id="18"/>
          <p:cNvSpPr/>
          <p:nvPr/>
        </p:nvSpPr>
        <p:spPr>
          <a:xfrm flipH="false" flipV="false" rot="0">
            <a:off x="3321750" y="9666932"/>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9" id="19"/>
          <p:cNvSpPr/>
          <p:nvPr/>
        </p:nvSpPr>
        <p:spPr>
          <a:xfrm flipH="false" flipV="false" rot="5400000">
            <a:off x="0" y="9638357"/>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20" id="20"/>
          <p:cNvSpPr/>
          <p:nvPr/>
        </p:nvSpPr>
        <p:spPr>
          <a:xfrm flipH="false" flipV="false" rot="-5400000">
            <a:off x="15470622" y="0"/>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21" id="21"/>
          <p:cNvSpPr/>
          <p:nvPr/>
        </p:nvSpPr>
        <p:spPr>
          <a:xfrm flipH="false" flipV="false" rot="-5400000">
            <a:off x="16554431" y="0"/>
            <a:ext cx="1083809" cy="1083809"/>
          </a:xfrm>
          <a:custGeom>
            <a:avLst/>
            <a:gdLst/>
            <a:ahLst/>
            <a:cxnLst/>
            <a:rect r="r" b="b" t="t" l="l"/>
            <a:pathLst>
              <a:path h="1083809" w="1083809">
                <a:moveTo>
                  <a:pt x="0" y="0"/>
                </a:moveTo>
                <a:lnTo>
                  <a:pt x="1083808" y="0"/>
                </a:lnTo>
                <a:lnTo>
                  <a:pt x="1083808"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22" id="22"/>
          <p:cNvSpPr/>
          <p:nvPr/>
        </p:nvSpPr>
        <p:spPr>
          <a:xfrm flipH="true" flipV="true" rot="0">
            <a:off x="17638239" y="0"/>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23" id="23"/>
          <p:cNvSpPr/>
          <p:nvPr/>
        </p:nvSpPr>
        <p:spPr>
          <a:xfrm flipH="false" flipV="false" rot="-5400000">
            <a:off x="14386813" y="108380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24" id="24"/>
          <p:cNvSpPr/>
          <p:nvPr/>
        </p:nvSpPr>
        <p:spPr>
          <a:xfrm flipH="false" flipV="false" rot="-5400000">
            <a:off x="15470622" y="108380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25" id="25"/>
          <p:cNvSpPr/>
          <p:nvPr/>
        </p:nvSpPr>
        <p:spPr>
          <a:xfrm flipH="false" flipV="false" rot="0">
            <a:off x="16554431" y="2167618"/>
            <a:ext cx="1083809" cy="1083809"/>
          </a:xfrm>
          <a:custGeom>
            <a:avLst/>
            <a:gdLst/>
            <a:ahLst/>
            <a:cxnLst/>
            <a:rect r="r" b="b" t="t" l="l"/>
            <a:pathLst>
              <a:path h="1083809" w="1083809">
                <a:moveTo>
                  <a:pt x="0" y="0"/>
                </a:moveTo>
                <a:lnTo>
                  <a:pt x="1083808" y="0"/>
                </a:lnTo>
                <a:lnTo>
                  <a:pt x="1083808"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26" id="26"/>
          <p:cNvSpPr/>
          <p:nvPr/>
        </p:nvSpPr>
        <p:spPr>
          <a:xfrm flipH="false" flipV="false" rot="5400000">
            <a:off x="17638239" y="108380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27" id="27"/>
          <p:cNvSpPr/>
          <p:nvPr/>
        </p:nvSpPr>
        <p:spPr>
          <a:xfrm flipH="true" flipV="true" rot="5400000">
            <a:off x="17638239" y="2167618"/>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28" id="28"/>
          <p:cNvSpPr/>
          <p:nvPr/>
        </p:nvSpPr>
        <p:spPr>
          <a:xfrm flipH="true" flipV="true" rot="0">
            <a:off x="15470622" y="4433486"/>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29" id="29"/>
          <p:cNvSpPr/>
          <p:nvPr/>
        </p:nvSpPr>
        <p:spPr>
          <a:xfrm flipH="true" flipV="true" rot="5400000">
            <a:off x="16554431" y="4433486"/>
            <a:ext cx="1083809" cy="1083809"/>
          </a:xfrm>
          <a:custGeom>
            <a:avLst/>
            <a:gdLst/>
            <a:ahLst/>
            <a:cxnLst/>
            <a:rect r="r" b="b" t="t" l="l"/>
            <a:pathLst>
              <a:path h="1083809" w="1083809">
                <a:moveTo>
                  <a:pt x="1083808" y="1083809"/>
                </a:moveTo>
                <a:lnTo>
                  <a:pt x="0" y="1083809"/>
                </a:lnTo>
                <a:lnTo>
                  <a:pt x="0" y="0"/>
                </a:lnTo>
                <a:lnTo>
                  <a:pt x="1083808" y="0"/>
                </a:lnTo>
                <a:lnTo>
                  <a:pt x="1083808" y="1083809"/>
                </a:lnTo>
                <a:close/>
              </a:path>
            </a:pathLst>
          </a:custGeom>
          <a:blipFill>
            <a:blip r:embed="rId6">
              <a:extLst>
                <a:ext uri="{96DAC541-7B7A-43D3-8B79-37D633B846F1}">
                  <asvg:svgBlip xmlns:asvg="http://schemas.microsoft.com/office/drawing/2016/SVG/main" r:embed="rId7"/>
                </a:ext>
              </a:extLst>
            </a:blip>
            <a:stretch>
              <a:fillRect l="0" t="0" r="0" b="0"/>
            </a:stretch>
          </a:blipFill>
        </p:spPr>
      </p:sp>
      <p:grpSp>
        <p:nvGrpSpPr>
          <p:cNvPr name="Group 30" id="30"/>
          <p:cNvGrpSpPr/>
          <p:nvPr/>
        </p:nvGrpSpPr>
        <p:grpSpPr>
          <a:xfrm rot="2700000">
            <a:off x="-1376391" y="-3093321"/>
            <a:ext cx="7415398" cy="3565095"/>
            <a:chOff x="0" y="0"/>
            <a:chExt cx="660400" cy="317500"/>
          </a:xfrm>
        </p:grpSpPr>
        <p:sp>
          <p:nvSpPr>
            <p:cNvPr name="Freeform 31" id="31"/>
            <p:cNvSpPr/>
            <p:nvPr/>
          </p:nvSpPr>
          <p:spPr>
            <a:xfrm flipH="false" flipV="false" rot="0">
              <a:off x="0" y="0"/>
              <a:ext cx="660400" cy="317500"/>
            </a:xfrm>
            <a:custGeom>
              <a:avLst/>
              <a:gdLst/>
              <a:ahLst/>
              <a:cxnLst/>
              <a:rect r="r" b="b" t="t" l="l"/>
              <a:pathLst>
                <a:path h="317500" w="6604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sp>
        <p:sp>
          <p:nvSpPr>
            <p:cNvPr name="TextBox 32" id="32"/>
            <p:cNvSpPr txBox="true"/>
            <p:nvPr/>
          </p:nvSpPr>
          <p:spPr>
            <a:xfrm>
              <a:off x="0" y="146050"/>
              <a:ext cx="660400" cy="171450"/>
            </a:xfrm>
            <a:prstGeom prst="rect">
              <a:avLst/>
            </a:prstGeom>
          </p:spPr>
          <p:txBody>
            <a:bodyPr anchor="ctr" rtlCol="false" tIns="50800" lIns="50800" bIns="50800" rIns="50800"/>
            <a:lstStyle/>
            <a:p>
              <a:pPr algn="ctr">
                <a:lnSpc>
                  <a:spcPts val="2553"/>
                </a:lnSpc>
              </a:pPr>
            </a:p>
          </p:txBody>
        </p:sp>
      </p:grpSp>
      <p:sp>
        <p:nvSpPr>
          <p:cNvPr name="AutoShape 33" id="33"/>
          <p:cNvSpPr/>
          <p:nvPr/>
        </p:nvSpPr>
        <p:spPr>
          <a:xfrm>
            <a:off x="-1839005" y="-2273771"/>
            <a:ext cx="5185216" cy="5132702"/>
          </a:xfrm>
          <a:prstGeom prst="line">
            <a:avLst/>
          </a:prstGeom>
          <a:ln cap="flat" w="28575">
            <a:solidFill>
              <a:srgbClr val="0C2344"/>
            </a:solidFill>
            <a:prstDash val="solid"/>
            <a:headEnd type="none" len="sm" w="sm"/>
            <a:tailEnd type="none" len="sm" w="sm"/>
          </a:ln>
        </p:spPr>
      </p:sp>
      <p:sp>
        <p:nvSpPr>
          <p:cNvPr name="AutoShape 34" id="34"/>
          <p:cNvSpPr/>
          <p:nvPr/>
        </p:nvSpPr>
        <p:spPr>
          <a:xfrm>
            <a:off x="-2052951" y="-1961095"/>
            <a:ext cx="5038853" cy="5038853"/>
          </a:xfrm>
          <a:prstGeom prst="line">
            <a:avLst/>
          </a:prstGeom>
          <a:ln cap="flat" w="28575">
            <a:solidFill>
              <a:srgbClr val="0C2344"/>
            </a:solidFill>
            <a:prstDash val="solid"/>
            <a:headEnd type="none" len="sm" w="sm"/>
            <a:tailEnd type="none" len="sm" w="sm"/>
          </a:ln>
        </p:spPr>
      </p:sp>
      <p:sp>
        <p:nvSpPr>
          <p:cNvPr name="AutoShape 35" id="35"/>
          <p:cNvSpPr/>
          <p:nvPr/>
        </p:nvSpPr>
        <p:spPr>
          <a:xfrm>
            <a:off x="-2232553" y="-1602625"/>
            <a:ext cx="4867141" cy="4867141"/>
          </a:xfrm>
          <a:prstGeom prst="line">
            <a:avLst/>
          </a:prstGeom>
          <a:ln cap="flat" w="28575">
            <a:solidFill>
              <a:srgbClr val="0C2344"/>
            </a:solidFill>
            <a:prstDash val="solid"/>
            <a:headEnd type="none" len="sm" w="sm"/>
            <a:tailEnd type="none" len="sm" w="sm"/>
          </a:ln>
        </p:spPr>
      </p:sp>
      <p:sp>
        <p:nvSpPr>
          <p:cNvPr name="AutoShape 36" id="36"/>
          <p:cNvSpPr/>
          <p:nvPr/>
        </p:nvSpPr>
        <p:spPr>
          <a:xfrm>
            <a:off x="-2359208" y="-1216357"/>
            <a:ext cx="4690515" cy="4690515"/>
          </a:xfrm>
          <a:prstGeom prst="line">
            <a:avLst/>
          </a:prstGeom>
          <a:ln cap="flat" w="28575">
            <a:solidFill>
              <a:srgbClr val="0C2344"/>
            </a:solidFill>
            <a:prstDash val="solid"/>
            <a:headEnd type="none" len="sm" w="sm"/>
            <a:tailEnd type="none" len="sm" w="sm"/>
          </a:ln>
        </p:spPr>
      </p:sp>
      <p:sp>
        <p:nvSpPr>
          <p:cNvPr name="AutoShape 37" id="37"/>
          <p:cNvSpPr/>
          <p:nvPr/>
        </p:nvSpPr>
        <p:spPr>
          <a:xfrm>
            <a:off x="-2503062" y="-776680"/>
            <a:ext cx="4347674" cy="4347674"/>
          </a:xfrm>
          <a:prstGeom prst="line">
            <a:avLst/>
          </a:prstGeom>
          <a:ln cap="flat" w="28575">
            <a:solidFill>
              <a:srgbClr val="0C2344"/>
            </a:solidFill>
            <a:prstDash val="solid"/>
            <a:headEnd type="none" len="sm" w="sm"/>
            <a:tailEnd type="none" len="sm" w="sm"/>
          </a:ln>
        </p:spPr>
      </p:sp>
      <p:sp>
        <p:nvSpPr>
          <p:cNvPr name="AutoShape 38" id="38"/>
          <p:cNvSpPr/>
          <p:nvPr/>
        </p:nvSpPr>
        <p:spPr>
          <a:xfrm>
            <a:off x="-2623881" y="-332957"/>
            <a:ext cx="3963599" cy="3985594"/>
          </a:xfrm>
          <a:prstGeom prst="line">
            <a:avLst/>
          </a:prstGeom>
          <a:ln cap="flat" w="28575">
            <a:solidFill>
              <a:srgbClr val="0C2344"/>
            </a:solidFill>
            <a:prstDash val="solid"/>
            <a:headEnd type="none" len="sm" w="sm"/>
            <a:tailEnd type="none" len="sm" w="sm"/>
          </a:ln>
        </p:spPr>
      </p:sp>
      <p:sp>
        <p:nvSpPr>
          <p:cNvPr name="AutoShape 39" id="39"/>
          <p:cNvSpPr/>
          <p:nvPr/>
        </p:nvSpPr>
        <p:spPr>
          <a:xfrm>
            <a:off x="-2598114" y="228677"/>
            <a:ext cx="3377485" cy="3360058"/>
          </a:xfrm>
          <a:prstGeom prst="line">
            <a:avLst/>
          </a:prstGeom>
          <a:ln cap="flat" w="28575">
            <a:solidFill>
              <a:srgbClr val="0C2344"/>
            </a:solidFill>
            <a:prstDash val="solid"/>
            <a:headEnd type="none" len="sm" w="sm"/>
            <a:tailEnd type="none" len="sm" w="sm"/>
          </a:ln>
        </p:spPr>
      </p:sp>
      <p:sp>
        <p:nvSpPr>
          <p:cNvPr name="AutoShape 40" id="40"/>
          <p:cNvSpPr/>
          <p:nvPr/>
        </p:nvSpPr>
        <p:spPr>
          <a:xfrm>
            <a:off x="-2509797" y="905760"/>
            <a:ext cx="2628598" cy="2671969"/>
          </a:xfrm>
          <a:prstGeom prst="line">
            <a:avLst/>
          </a:prstGeom>
          <a:ln cap="flat" w="28575">
            <a:solidFill>
              <a:srgbClr val="0C2344"/>
            </a:solidFill>
            <a:prstDash val="solid"/>
            <a:headEnd type="none" len="sm" w="sm"/>
            <a:tailEnd type="none" len="sm" w="sm"/>
          </a:ln>
        </p:spPr>
      </p:sp>
      <p:sp>
        <p:nvSpPr>
          <p:cNvPr name="Freeform 41" id="41"/>
          <p:cNvSpPr/>
          <p:nvPr/>
        </p:nvSpPr>
        <p:spPr>
          <a:xfrm flipH="false" flipV="false" rot="0">
            <a:off x="6604373" y="541904"/>
            <a:ext cx="5079255" cy="2742638"/>
          </a:xfrm>
          <a:custGeom>
            <a:avLst/>
            <a:gdLst/>
            <a:ahLst/>
            <a:cxnLst/>
            <a:rect r="r" b="b" t="t" l="l"/>
            <a:pathLst>
              <a:path h="2742638" w="5079255">
                <a:moveTo>
                  <a:pt x="0" y="0"/>
                </a:moveTo>
                <a:lnTo>
                  <a:pt x="5079254" y="0"/>
                </a:lnTo>
                <a:lnTo>
                  <a:pt x="5079254" y="2742639"/>
                </a:lnTo>
                <a:lnTo>
                  <a:pt x="0" y="2742639"/>
                </a:lnTo>
                <a:lnTo>
                  <a:pt x="0" y="0"/>
                </a:lnTo>
                <a:close/>
              </a:path>
            </a:pathLst>
          </a:custGeom>
          <a:blipFill>
            <a:blip r:embed="rId8"/>
            <a:stretch>
              <a:fillRect l="0" t="0" r="0" b="0"/>
            </a:stretch>
          </a:blipFill>
        </p:spPr>
      </p:sp>
      <p:sp>
        <p:nvSpPr>
          <p:cNvPr name="TextBox 42" id="42"/>
          <p:cNvSpPr txBox="true"/>
          <p:nvPr/>
        </p:nvSpPr>
        <p:spPr>
          <a:xfrm rot="0">
            <a:off x="3486377" y="3940175"/>
            <a:ext cx="11315247" cy="2597149"/>
          </a:xfrm>
          <a:prstGeom prst="rect">
            <a:avLst/>
          </a:prstGeom>
        </p:spPr>
        <p:txBody>
          <a:bodyPr anchor="t" rtlCol="false" tIns="0" lIns="0" bIns="0" rIns="0">
            <a:spAutoFit/>
          </a:bodyPr>
          <a:lstStyle/>
          <a:p>
            <a:pPr algn="ctr">
              <a:lnSpc>
                <a:spcPts val="9999"/>
              </a:lnSpc>
            </a:pPr>
            <a:r>
              <a:rPr lang="en-US" b="true" sz="9999">
                <a:solidFill>
                  <a:srgbClr val="0C2344"/>
                </a:solidFill>
                <a:latin typeface="Kollektif Bold"/>
                <a:ea typeface="Kollektif Bold"/>
                <a:cs typeface="Kollektif Bold"/>
                <a:sym typeface="Kollektif Bold"/>
              </a:rPr>
              <a:t>COMPLIANCE</a:t>
            </a:r>
          </a:p>
          <a:p>
            <a:pPr algn="ctr">
              <a:lnSpc>
                <a:spcPts val="9999"/>
              </a:lnSpc>
            </a:pPr>
            <a:r>
              <a:rPr lang="en-US" b="true" sz="9999">
                <a:solidFill>
                  <a:srgbClr val="0C2344"/>
                </a:solidFill>
                <a:latin typeface="Kollektif Bold"/>
                <a:ea typeface="Kollektif Bold"/>
                <a:cs typeface="Kollektif Bold"/>
                <a:sym typeface="Kollektif Bold"/>
              </a:rPr>
              <a:t>MANUAL</a:t>
            </a:r>
          </a:p>
        </p:txBody>
      </p:sp>
      <p:sp>
        <p:nvSpPr>
          <p:cNvPr name="TextBox 43" id="43"/>
          <p:cNvSpPr txBox="true"/>
          <p:nvPr/>
        </p:nvSpPr>
        <p:spPr>
          <a:xfrm rot="0">
            <a:off x="5545397" y="6809551"/>
            <a:ext cx="7197206" cy="523246"/>
          </a:xfrm>
          <a:prstGeom prst="rect">
            <a:avLst/>
          </a:prstGeom>
        </p:spPr>
        <p:txBody>
          <a:bodyPr anchor="t" rtlCol="false" tIns="0" lIns="0" bIns="0" rIns="0">
            <a:spAutoFit/>
          </a:bodyPr>
          <a:lstStyle/>
          <a:p>
            <a:pPr algn="ctr">
              <a:lnSpc>
                <a:spcPts val="4070"/>
              </a:lnSpc>
            </a:pPr>
            <a:r>
              <a:rPr lang="en-US" sz="3700">
                <a:solidFill>
                  <a:srgbClr val="0C2344"/>
                </a:solidFill>
                <a:latin typeface="DM Sans"/>
                <a:ea typeface="DM Sans"/>
                <a:cs typeface="DM Sans"/>
                <a:sym typeface="DM Sans"/>
              </a:rPr>
              <a:t>WORKSHOP</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E8E7E7"/>
        </a:solidFill>
      </p:bgPr>
    </p:bg>
    <p:spTree>
      <p:nvGrpSpPr>
        <p:cNvPr id="1" name=""/>
        <p:cNvGrpSpPr/>
        <p:nvPr/>
      </p:nvGrpSpPr>
      <p:grpSpPr>
        <a:xfrm>
          <a:off x="0" y="0"/>
          <a:ext cx="0" cy="0"/>
          <a:chOff x="0" y="0"/>
          <a:chExt cx="0" cy="0"/>
        </a:xfrm>
      </p:grpSpPr>
      <p:sp>
        <p:nvSpPr>
          <p:cNvPr name="TextBox 2" id="2"/>
          <p:cNvSpPr txBox="true"/>
          <p:nvPr/>
        </p:nvSpPr>
        <p:spPr>
          <a:xfrm rot="0">
            <a:off x="1689352" y="919817"/>
            <a:ext cx="9456003" cy="1782729"/>
          </a:xfrm>
          <a:prstGeom prst="rect">
            <a:avLst/>
          </a:prstGeom>
        </p:spPr>
        <p:txBody>
          <a:bodyPr anchor="t" rtlCol="false" tIns="0" lIns="0" bIns="0" rIns="0">
            <a:spAutoFit/>
          </a:bodyPr>
          <a:lstStyle/>
          <a:p>
            <a:pPr algn="ctr">
              <a:lnSpc>
                <a:spcPts val="6897"/>
              </a:lnSpc>
            </a:pPr>
            <a:r>
              <a:rPr lang="en-US" b="true" sz="6967">
                <a:solidFill>
                  <a:srgbClr val="0C2344"/>
                </a:solidFill>
                <a:latin typeface="Kollektif Bold"/>
                <a:ea typeface="Kollektif Bold"/>
                <a:cs typeface="Kollektif Bold"/>
                <a:sym typeface="Kollektif Bold"/>
              </a:rPr>
              <a:t>DEVELOPING A TESTING PRGRAM</a:t>
            </a:r>
          </a:p>
        </p:txBody>
      </p:sp>
      <p:grpSp>
        <p:nvGrpSpPr>
          <p:cNvPr name="Group 3" id="3"/>
          <p:cNvGrpSpPr/>
          <p:nvPr/>
        </p:nvGrpSpPr>
        <p:grpSpPr>
          <a:xfrm rot="0">
            <a:off x="6109946" y="3658610"/>
            <a:ext cx="2915093" cy="6429362"/>
            <a:chOff x="0" y="0"/>
            <a:chExt cx="3886791" cy="8572483"/>
          </a:xfrm>
        </p:grpSpPr>
        <p:grpSp>
          <p:nvGrpSpPr>
            <p:cNvPr name="Group 4" id="4"/>
            <p:cNvGrpSpPr/>
            <p:nvPr/>
          </p:nvGrpSpPr>
          <p:grpSpPr>
            <a:xfrm rot="0">
              <a:off x="0" y="3903096"/>
              <a:ext cx="3886791" cy="1124662"/>
              <a:chOff x="0" y="0"/>
              <a:chExt cx="1036059" cy="299789"/>
            </a:xfrm>
          </p:grpSpPr>
          <p:sp>
            <p:nvSpPr>
              <p:cNvPr name="Freeform 5" id="5"/>
              <p:cNvSpPr/>
              <p:nvPr/>
            </p:nvSpPr>
            <p:spPr>
              <a:xfrm flipH="false" flipV="false" rot="0">
                <a:off x="0" y="0"/>
                <a:ext cx="1036060" cy="299789"/>
              </a:xfrm>
              <a:custGeom>
                <a:avLst/>
                <a:gdLst/>
                <a:ahLst/>
                <a:cxnLst/>
                <a:rect r="r" b="b" t="t" l="l"/>
                <a:pathLst>
                  <a:path h="299789" w="1036060">
                    <a:moveTo>
                      <a:pt x="135446" y="0"/>
                    </a:moveTo>
                    <a:lnTo>
                      <a:pt x="900613" y="0"/>
                    </a:lnTo>
                    <a:cubicBezTo>
                      <a:pt x="936536" y="0"/>
                      <a:pt x="970987" y="14270"/>
                      <a:pt x="996388" y="39671"/>
                    </a:cubicBezTo>
                    <a:cubicBezTo>
                      <a:pt x="1021789" y="65072"/>
                      <a:pt x="1036060" y="99524"/>
                      <a:pt x="1036060" y="135446"/>
                    </a:cubicBezTo>
                    <a:lnTo>
                      <a:pt x="1036060" y="164343"/>
                    </a:lnTo>
                    <a:cubicBezTo>
                      <a:pt x="1036060" y="200265"/>
                      <a:pt x="1021789" y="234717"/>
                      <a:pt x="996388" y="260118"/>
                    </a:cubicBezTo>
                    <a:cubicBezTo>
                      <a:pt x="970987" y="285519"/>
                      <a:pt x="936536" y="299789"/>
                      <a:pt x="900613" y="299789"/>
                    </a:cubicBezTo>
                    <a:lnTo>
                      <a:pt x="135446" y="299789"/>
                    </a:lnTo>
                    <a:cubicBezTo>
                      <a:pt x="99524" y="299789"/>
                      <a:pt x="65072" y="285519"/>
                      <a:pt x="39671" y="260118"/>
                    </a:cubicBezTo>
                    <a:cubicBezTo>
                      <a:pt x="14270" y="234717"/>
                      <a:pt x="0" y="200265"/>
                      <a:pt x="0" y="164343"/>
                    </a:cubicBezTo>
                    <a:lnTo>
                      <a:pt x="0" y="135446"/>
                    </a:lnTo>
                    <a:cubicBezTo>
                      <a:pt x="0" y="99524"/>
                      <a:pt x="14270" y="65072"/>
                      <a:pt x="39671" y="39671"/>
                    </a:cubicBezTo>
                    <a:cubicBezTo>
                      <a:pt x="65072" y="14270"/>
                      <a:pt x="99524" y="0"/>
                      <a:pt x="135446" y="0"/>
                    </a:cubicBezTo>
                    <a:close/>
                  </a:path>
                </a:pathLst>
              </a:custGeom>
              <a:solidFill>
                <a:srgbClr val="4C7280"/>
              </a:solidFill>
            </p:spPr>
          </p:sp>
          <p:sp>
            <p:nvSpPr>
              <p:cNvPr name="TextBox 6" id="6"/>
              <p:cNvSpPr txBox="true"/>
              <p:nvPr/>
            </p:nvSpPr>
            <p:spPr>
              <a:xfrm>
                <a:off x="0" y="19050"/>
                <a:ext cx="1036059" cy="280739"/>
              </a:xfrm>
              <a:prstGeom prst="rect">
                <a:avLst/>
              </a:prstGeom>
            </p:spPr>
            <p:txBody>
              <a:bodyPr anchor="ctr" rtlCol="false" tIns="50800" lIns="50800" bIns="50800" rIns="50800"/>
              <a:lstStyle/>
              <a:p>
                <a:pPr algn="ctr">
                  <a:lnSpc>
                    <a:spcPts val="2553"/>
                  </a:lnSpc>
                </a:pPr>
              </a:p>
            </p:txBody>
          </p:sp>
        </p:grpSp>
        <p:sp>
          <p:nvSpPr>
            <p:cNvPr name="TextBox 7" id="7"/>
            <p:cNvSpPr txBox="true"/>
            <p:nvPr/>
          </p:nvSpPr>
          <p:spPr>
            <a:xfrm rot="0">
              <a:off x="0" y="4102842"/>
              <a:ext cx="3886791" cy="753745"/>
            </a:xfrm>
            <a:prstGeom prst="rect">
              <a:avLst/>
            </a:prstGeom>
          </p:spPr>
          <p:txBody>
            <a:bodyPr anchor="t" rtlCol="false" tIns="0" lIns="0" bIns="0" rIns="0">
              <a:spAutoFit/>
            </a:bodyPr>
            <a:lstStyle/>
            <a:p>
              <a:pPr algn="ctr">
                <a:lnSpc>
                  <a:spcPts val="2100"/>
                </a:lnSpc>
              </a:pPr>
              <a:r>
                <a:rPr lang="en-US" b="true" sz="2100">
                  <a:solidFill>
                    <a:srgbClr val="E8E7E7"/>
                  </a:solidFill>
                  <a:latin typeface="Kollektif Bold"/>
                  <a:ea typeface="Kollektif Bold"/>
                  <a:cs typeface="Kollektif Bold"/>
                  <a:sym typeface="Kollektif Bold"/>
                </a:rPr>
                <a:t>3. ESTABLISH A TESTING PLAN</a:t>
              </a:r>
            </a:p>
          </p:txBody>
        </p:sp>
        <p:grpSp>
          <p:nvGrpSpPr>
            <p:cNvPr name="Group 8" id="8"/>
            <p:cNvGrpSpPr/>
            <p:nvPr/>
          </p:nvGrpSpPr>
          <p:grpSpPr>
            <a:xfrm rot="0">
              <a:off x="0" y="0"/>
              <a:ext cx="3886791" cy="1480262"/>
              <a:chOff x="0" y="0"/>
              <a:chExt cx="1036059" cy="394577"/>
            </a:xfrm>
          </p:grpSpPr>
          <p:sp>
            <p:nvSpPr>
              <p:cNvPr name="Freeform 9" id="9"/>
              <p:cNvSpPr/>
              <p:nvPr/>
            </p:nvSpPr>
            <p:spPr>
              <a:xfrm flipH="false" flipV="false" rot="0">
                <a:off x="0" y="0"/>
                <a:ext cx="1036060" cy="394577"/>
              </a:xfrm>
              <a:custGeom>
                <a:avLst/>
                <a:gdLst/>
                <a:ahLst/>
                <a:cxnLst/>
                <a:rect r="r" b="b" t="t" l="l"/>
                <a:pathLst>
                  <a:path h="394577" w="1036060">
                    <a:moveTo>
                      <a:pt x="135446" y="0"/>
                    </a:moveTo>
                    <a:lnTo>
                      <a:pt x="900613" y="0"/>
                    </a:lnTo>
                    <a:cubicBezTo>
                      <a:pt x="936536" y="0"/>
                      <a:pt x="970987" y="14270"/>
                      <a:pt x="996388" y="39671"/>
                    </a:cubicBezTo>
                    <a:cubicBezTo>
                      <a:pt x="1021789" y="65072"/>
                      <a:pt x="1036060" y="99524"/>
                      <a:pt x="1036060" y="135446"/>
                    </a:cubicBezTo>
                    <a:lnTo>
                      <a:pt x="1036060" y="259131"/>
                    </a:lnTo>
                    <a:cubicBezTo>
                      <a:pt x="1036060" y="295054"/>
                      <a:pt x="1021789" y="329505"/>
                      <a:pt x="996388" y="354906"/>
                    </a:cubicBezTo>
                    <a:cubicBezTo>
                      <a:pt x="970987" y="380307"/>
                      <a:pt x="936536" y="394577"/>
                      <a:pt x="900613" y="394577"/>
                    </a:cubicBezTo>
                    <a:lnTo>
                      <a:pt x="135446" y="394577"/>
                    </a:lnTo>
                    <a:cubicBezTo>
                      <a:pt x="99524" y="394577"/>
                      <a:pt x="65072" y="380307"/>
                      <a:pt x="39671" y="354906"/>
                    </a:cubicBezTo>
                    <a:cubicBezTo>
                      <a:pt x="14270" y="329505"/>
                      <a:pt x="0" y="295054"/>
                      <a:pt x="0" y="259131"/>
                    </a:cubicBezTo>
                    <a:lnTo>
                      <a:pt x="0" y="135446"/>
                    </a:lnTo>
                    <a:cubicBezTo>
                      <a:pt x="0" y="99524"/>
                      <a:pt x="14270" y="65072"/>
                      <a:pt x="39671" y="39671"/>
                    </a:cubicBezTo>
                    <a:cubicBezTo>
                      <a:pt x="65072" y="14270"/>
                      <a:pt x="99524" y="0"/>
                      <a:pt x="135446" y="0"/>
                    </a:cubicBezTo>
                    <a:close/>
                  </a:path>
                </a:pathLst>
              </a:custGeom>
              <a:solidFill>
                <a:srgbClr val="23444C"/>
              </a:solidFill>
            </p:spPr>
          </p:sp>
          <p:sp>
            <p:nvSpPr>
              <p:cNvPr name="TextBox 10" id="10"/>
              <p:cNvSpPr txBox="true"/>
              <p:nvPr/>
            </p:nvSpPr>
            <p:spPr>
              <a:xfrm>
                <a:off x="0" y="19050"/>
                <a:ext cx="1036059" cy="375527"/>
              </a:xfrm>
              <a:prstGeom prst="rect">
                <a:avLst/>
              </a:prstGeom>
            </p:spPr>
            <p:txBody>
              <a:bodyPr anchor="ctr" rtlCol="false" tIns="50800" lIns="50800" bIns="50800" rIns="50800"/>
              <a:lstStyle/>
              <a:p>
                <a:pPr algn="ctr">
                  <a:lnSpc>
                    <a:spcPts val="2553"/>
                  </a:lnSpc>
                </a:pPr>
              </a:p>
            </p:txBody>
          </p:sp>
        </p:grpSp>
        <p:sp>
          <p:nvSpPr>
            <p:cNvPr name="TextBox 11" id="11"/>
            <p:cNvSpPr txBox="true"/>
            <p:nvPr/>
          </p:nvSpPr>
          <p:spPr>
            <a:xfrm rot="0">
              <a:off x="0" y="199746"/>
              <a:ext cx="3886791" cy="1109345"/>
            </a:xfrm>
            <a:prstGeom prst="rect">
              <a:avLst/>
            </a:prstGeom>
          </p:spPr>
          <p:txBody>
            <a:bodyPr anchor="t" rtlCol="false" tIns="0" lIns="0" bIns="0" rIns="0">
              <a:spAutoFit/>
            </a:bodyPr>
            <a:lstStyle/>
            <a:p>
              <a:pPr algn="ctr" marL="453390" indent="-226695" lvl="1">
                <a:lnSpc>
                  <a:spcPts val="2100"/>
                </a:lnSpc>
                <a:buAutoNum type="arabicPeriod" startAt="1"/>
              </a:pPr>
              <a:r>
                <a:rPr lang="en-US" b="true" sz="2100">
                  <a:solidFill>
                    <a:srgbClr val="E8E7E7"/>
                  </a:solidFill>
                  <a:latin typeface="Kollektif Bold"/>
                  <a:ea typeface="Kollektif Bold"/>
                  <a:cs typeface="Kollektif Bold"/>
                  <a:sym typeface="Kollektif Bold"/>
                </a:rPr>
                <a:t>UNDERSTAND REGULATORY REQUIREMENTS</a:t>
              </a:r>
            </a:p>
          </p:txBody>
        </p:sp>
        <p:grpSp>
          <p:nvGrpSpPr>
            <p:cNvPr name="Group 12" id="12"/>
            <p:cNvGrpSpPr/>
            <p:nvPr/>
          </p:nvGrpSpPr>
          <p:grpSpPr>
            <a:xfrm rot="0">
              <a:off x="0" y="2130734"/>
              <a:ext cx="3886791" cy="1124662"/>
              <a:chOff x="0" y="0"/>
              <a:chExt cx="1036059" cy="299789"/>
            </a:xfrm>
          </p:grpSpPr>
          <p:sp>
            <p:nvSpPr>
              <p:cNvPr name="Freeform 13" id="13"/>
              <p:cNvSpPr/>
              <p:nvPr/>
            </p:nvSpPr>
            <p:spPr>
              <a:xfrm flipH="false" flipV="false" rot="0">
                <a:off x="0" y="0"/>
                <a:ext cx="1036060" cy="299789"/>
              </a:xfrm>
              <a:custGeom>
                <a:avLst/>
                <a:gdLst/>
                <a:ahLst/>
                <a:cxnLst/>
                <a:rect r="r" b="b" t="t" l="l"/>
                <a:pathLst>
                  <a:path h="299789" w="1036060">
                    <a:moveTo>
                      <a:pt x="135446" y="0"/>
                    </a:moveTo>
                    <a:lnTo>
                      <a:pt x="900613" y="0"/>
                    </a:lnTo>
                    <a:cubicBezTo>
                      <a:pt x="936536" y="0"/>
                      <a:pt x="970987" y="14270"/>
                      <a:pt x="996388" y="39671"/>
                    </a:cubicBezTo>
                    <a:cubicBezTo>
                      <a:pt x="1021789" y="65072"/>
                      <a:pt x="1036060" y="99524"/>
                      <a:pt x="1036060" y="135446"/>
                    </a:cubicBezTo>
                    <a:lnTo>
                      <a:pt x="1036060" y="164343"/>
                    </a:lnTo>
                    <a:cubicBezTo>
                      <a:pt x="1036060" y="200265"/>
                      <a:pt x="1021789" y="234717"/>
                      <a:pt x="996388" y="260118"/>
                    </a:cubicBezTo>
                    <a:cubicBezTo>
                      <a:pt x="970987" y="285519"/>
                      <a:pt x="936536" y="299789"/>
                      <a:pt x="900613" y="299789"/>
                    </a:cubicBezTo>
                    <a:lnTo>
                      <a:pt x="135446" y="299789"/>
                    </a:lnTo>
                    <a:cubicBezTo>
                      <a:pt x="99524" y="299789"/>
                      <a:pt x="65072" y="285519"/>
                      <a:pt x="39671" y="260118"/>
                    </a:cubicBezTo>
                    <a:cubicBezTo>
                      <a:pt x="14270" y="234717"/>
                      <a:pt x="0" y="200265"/>
                      <a:pt x="0" y="164343"/>
                    </a:cubicBezTo>
                    <a:lnTo>
                      <a:pt x="0" y="135446"/>
                    </a:lnTo>
                    <a:cubicBezTo>
                      <a:pt x="0" y="99524"/>
                      <a:pt x="14270" y="65072"/>
                      <a:pt x="39671" y="39671"/>
                    </a:cubicBezTo>
                    <a:cubicBezTo>
                      <a:pt x="65072" y="14270"/>
                      <a:pt x="99524" y="0"/>
                      <a:pt x="135446" y="0"/>
                    </a:cubicBezTo>
                    <a:close/>
                  </a:path>
                </a:pathLst>
              </a:custGeom>
              <a:solidFill>
                <a:srgbClr val="0C2344"/>
              </a:solidFill>
            </p:spPr>
          </p:sp>
          <p:sp>
            <p:nvSpPr>
              <p:cNvPr name="TextBox 14" id="14"/>
              <p:cNvSpPr txBox="true"/>
              <p:nvPr/>
            </p:nvSpPr>
            <p:spPr>
              <a:xfrm>
                <a:off x="0" y="19050"/>
                <a:ext cx="1036059" cy="280739"/>
              </a:xfrm>
              <a:prstGeom prst="rect">
                <a:avLst/>
              </a:prstGeom>
            </p:spPr>
            <p:txBody>
              <a:bodyPr anchor="ctr" rtlCol="false" tIns="50800" lIns="50800" bIns="50800" rIns="50800"/>
              <a:lstStyle/>
              <a:p>
                <a:pPr algn="ctr">
                  <a:lnSpc>
                    <a:spcPts val="2553"/>
                  </a:lnSpc>
                </a:pPr>
              </a:p>
            </p:txBody>
          </p:sp>
        </p:grpSp>
        <p:sp>
          <p:nvSpPr>
            <p:cNvPr name="TextBox 15" id="15"/>
            <p:cNvSpPr txBox="true"/>
            <p:nvPr/>
          </p:nvSpPr>
          <p:spPr>
            <a:xfrm rot="0">
              <a:off x="0" y="2330480"/>
              <a:ext cx="3886791" cy="753745"/>
            </a:xfrm>
            <a:prstGeom prst="rect">
              <a:avLst/>
            </a:prstGeom>
          </p:spPr>
          <p:txBody>
            <a:bodyPr anchor="t" rtlCol="false" tIns="0" lIns="0" bIns="0" rIns="0">
              <a:spAutoFit/>
            </a:bodyPr>
            <a:lstStyle/>
            <a:p>
              <a:pPr algn="ctr">
                <a:lnSpc>
                  <a:spcPts val="2100"/>
                </a:lnSpc>
              </a:pPr>
              <a:r>
                <a:rPr lang="en-US" b="true" sz="2100">
                  <a:solidFill>
                    <a:srgbClr val="E8E7E7"/>
                  </a:solidFill>
                  <a:latin typeface="Kollektif Bold"/>
                  <a:ea typeface="Kollektif Bold"/>
                  <a:cs typeface="Kollektif Bold"/>
                  <a:sym typeface="Kollektif Bold"/>
                </a:rPr>
                <a:t>2. ASSESS THE FIRM’S BUSINESS MODEL</a:t>
              </a:r>
            </a:p>
          </p:txBody>
        </p:sp>
        <p:grpSp>
          <p:nvGrpSpPr>
            <p:cNvPr name="Group 16" id="16"/>
            <p:cNvGrpSpPr/>
            <p:nvPr/>
          </p:nvGrpSpPr>
          <p:grpSpPr>
            <a:xfrm rot="0">
              <a:off x="0" y="5675458"/>
              <a:ext cx="3886791" cy="1124662"/>
              <a:chOff x="0" y="0"/>
              <a:chExt cx="1036059" cy="299789"/>
            </a:xfrm>
          </p:grpSpPr>
          <p:sp>
            <p:nvSpPr>
              <p:cNvPr name="Freeform 17" id="17"/>
              <p:cNvSpPr/>
              <p:nvPr/>
            </p:nvSpPr>
            <p:spPr>
              <a:xfrm flipH="false" flipV="false" rot="0">
                <a:off x="0" y="0"/>
                <a:ext cx="1036060" cy="299789"/>
              </a:xfrm>
              <a:custGeom>
                <a:avLst/>
                <a:gdLst/>
                <a:ahLst/>
                <a:cxnLst/>
                <a:rect r="r" b="b" t="t" l="l"/>
                <a:pathLst>
                  <a:path h="299789" w="1036060">
                    <a:moveTo>
                      <a:pt x="135446" y="0"/>
                    </a:moveTo>
                    <a:lnTo>
                      <a:pt x="900613" y="0"/>
                    </a:lnTo>
                    <a:cubicBezTo>
                      <a:pt x="936536" y="0"/>
                      <a:pt x="970987" y="14270"/>
                      <a:pt x="996388" y="39671"/>
                    </a:cubicBezTo>
                    <a:cubicBezTo>
                      <a:pt x="1021789" y="65072"/>
                      <a:pt x="1036060" y="99524"/>
                      <a:pt x="1036060" y="135446"/>
                    </a:cubicBezTo>
                    <a:lnTo>
                      <a:pt x="1036060" y="164343"/>
                    </a:lnTo>
                    <a:cubicBezTo>
                      <a:pt x="1036060" y="200265"/>
                      <a:pt x="1021789" y="234717"/>
                      <a:pt x="996388" y="260118"/>
                    </a:cubicBezTo>
                    <a:cubicBezTo>
                      <a:pt x="970987" y="285519"/>
                      <a:pt x="936536" y="299789"/>
                      <a:pt x="900613" y="299789"/>
                    </a:cubicBezTo>
                    <a:lnTo>
                      <a:pt x="135446" y="299789"/>
                    </a:lnTo>
                    <a:cubicBezTo>
                      <a:pt x="99524" y="299789"/>
                      <a:pt x="65072" y="285519"/>
                      <a:pt x="39671" y="260118"/>
                    </a:cubicBezTo>
                    <a:cubicBezTo>
                      <a:pt x="14270" y="234717"/>
                      <a:pt x="0" y="200265"/>
                      <a:pt x="0" y="164343"/>
                    </a:cubicBezTo>
                    <a:lnTo>
                      <a:pt x="0" y="135446"/>
                    </a:lnTo>
                    <a:cubicBezTo>
                      <a:pt x="0" y="99524"/>
                      <a:pt x="14270" y="65072"/>
                      <a:pt x="39671" y="39671"/>
                    </a:cubicBezTo>
                    <a:cubicBezTo>
                      <a:pt x="65072" y="14270"/>
                      <a:pt x="99524" y="0"/>
                      <a:pt x="135446" y="0"/>
                    </a:cubicBezTo>
                    <a:close/>
                  </a:path>
                </a:pathLst>
              </a:custGeom>
              <a:solidFill>
                <a:srgbClr val="103874"/>
              </a:solidFill>
            </p:spPr>
          </p:sp>
          <p:sp>
            <p:nvSpPr>
              <p:cNvPr name="TextBox 18" id="18"/>
              <p:cNvSpPr txBox="true"/>
              <p:nvPr/>
            </p:nvSpPr>
            <p:spPr>
              <a:xfrm>
                <a:off x="0" y="19050"/>
                <a:ext cx="1036059" cy="280739"/>
              </a:xfrm>
              <a:prstGeom prst="rect">
                <a:avLst/>
              </a:prstGeom>
            </p:spPr>
            <p:txBody>
              <a:bodyPr anchor="ctr" rtlCol="false" tIns="50800" lIns="50800" bIns="50800" rIns="50800"/>
              <a:lstStyle/>
              <a:p>
                <a:pPr algn="ctr">
                  <a:lnSpc>
                    <a:spcPts val="2553"/>
                  </a:lnSpc>
                </a:pPr>
              </a:p>
            </p:txBody>
          </p:sp>
        </p:grpSp>
        <p:sp>
          <p:nvSpPr>
            <p:cNvPr name="TextBox 19" id="19"/>
            <p:cNvSpPr txBox="true"/>
            <p:nvPr/>
          </p:nvSpPr>
          <p:spPr>
            <a:xfrm rot="0">
              <a:off x="0" y="5875204"/>
              <a:ext cx="3886791" cy="753745"/>
            </a:xfrm>
            <a:prstGeom prst="rect">
              <a:avLst/>
            </a:prstGeom>
          </p:spPr>
          <p:txBody>
            <a:bodyPr anchor="t" rtlCol="false" tIns="0" lIns="0" bIns="0" rIns="0">
              <a:spAutoFit/>
            </a:bodyPr>
            <a:lstStyle/>
            <a:p>
              <a:pPr algn="ctr">
                <a:lnSpc>
                  <a:spcPts val="2100"/>
                </a:lnSpc>
              </a:pPr>
              <a:r>
                <a:rPr lang="en-US" b="true" sz="2100">
                  <a:solidFill>
                    <a:srgbClr val="E8E7E7"/>
                  </a:solidFill>
                  <a:latin typeface="Kollektif Bold"/>
                  <a:ea typeface="Kollektif Bold"/>
                  <a:cs typeface="Kollektif Bold"/>
                  <a:sym typeface="Kollektif Bold"/>
                </a:rPr>
                <a:t>4. DEVELOP TESTING PROCEDURES</a:t>
              </a:r>
            </a:p>
          </p:txBody>
        </p:sp>
        <p:grpSp>
          <p:nvGrpSpPr>
            <p:cNvPr name="Group 20" id="20"/>
            <p:cNvGrpSpPr/>
            <p:nvPr/>
          </p:nvGrpSpPr>
          <p:grpSpPr>
            <a:xfrm rot="0">
              <a:off x="0" y="7447820"/>
              <a:ext cx="3886791" cy="1124662"/>
              <a:chOff x="0" y="0"/>
              <a:chExt cx="1036059" cy="299789"/>
            </a:xfrm>
          </p:grpSpPr>
          <p:sp>
            <p:nvSpPr>
              <p:cNvPr name="Freeform 21" id="21"/>
              <p:cNvSpPr/>
              <p:nvPr/>
            </p:nvSpPr>
            <p:spPr>
              <a:xfrm flipH="false" flipV="false" rot="0">
                <a:off x="0" y="0"/>
                <a:ext cx="1036060" cy="299789"/>
              </a:xfrm>
              <a:custGeom>
                <a:avLst/>
                <a:gdLst/>
                <a:ahLst/>
                <a:cxnLst/>
                <a:rect r="r" b="b" t="t" l="l"/>
                <a:pathLst>
                  <a:path h="299789" w="1036060">
                    <a:moveTo>
                      <a:pt x="135446" y="0"/>
                    </a:moveTo>
                    <a:lnTo>
                      <a:pt x="900613" y="0"/>
                    </a:lnTo>
                    <a:cubicBezTo>
                      <a:pt x="936536" y="0"/>
                      <a:pt x="970987" y="14270"/>
                      <a:pt x="996388" y="39671"/>
                    </a:cubicBezTo>
                    <a:cubicBezTo>
                      <a:pt x="1021789" y="65072"/>
                      <a:pt x="1036060" y="99524"/>
                      <a:pt x="1036060" y="135446"/>
                    </a:cubicBezTo>
                    <a:lnTo>
                      <a:pt x="1036060" y="164343"/>
                    </a:lnTo>
                    <a:cubicBezTo>
                      <a:pt x="1036060" y="200265"/>
                      <a:pt x="1021789" y="234717"/>
                      <a:pt x="996388" y="260118"/>
                    </a:cubicBezTo>
                    <a:cubicBezTo>
                      <a:pt x="970987" y="285519"/>
                      <a:pt x="936536" y="299789"/>
                      <a:pt x="900613" y="299789"/>
                    </a:cubicBezTo>
                    <a:lnTo>
                      <a:pt x="135446" y="299789"/>
                    </a:lnTo>
                    <a:cubicBezTo>
                      <a:pt x="99524" y="299789"/>
                      <a:pt x="65072" y="285519"/>
                      <a:pt x="39671" y="260118"/>
                    </a:cubicBezTo>
                    <a:cubicBezTo>
                      <a:pt x="14270" y="234717"/>
                      <a:pt x="0" y="200265"/>
                      <a:pt x="0" y="164343"/>
                    </a:cubicBezTo>
                    <a:lnTo>
                      <a:pt x="0" y="135446"/>
                    </a:lnTo>
                    <a:cubicBezTo>
                      <a:pt x="0" y="99524"/>
                      <a:pt x="14270" y="65072"/>
                      <a:pt x="39671" y="39671"/>
                    </a:cubicBezTo>
                    <a:cubicBezTo>
                      <a:pt x="65072" y="14270"/>
                      <a:pt x="99524" y="0"/>
                      <a:pt x="135446" y="0"/>
                    </a:cubicBezTo>
                    <a:close/>
                  </a:path>
                </a:pathLst>
              </a:custGeom>
              <a:solidFill>
                <a:srgbClr val="23444C"/>
              </a:solidFill>
            </p:spPr>
          </p:sp>
          <p:sp>
            <p:nvSpPr>
              <p:cNvPr name="TextBox 22" id="22"/>
              <p:cNvSpPr txBox="true"/>
              <p:nvPr/>
            </p:nvSpPr>
            <p:spPr>
              <a:xfrm>
                <a:off x="0" y="19050"/>
                <a:ext cx="1036059" cy="280739"/>
              </a:xfrm>
              <a:prstGeom prst="rect">
                <a:avLst/>
              </a:prstGeom>
            </p:spPr>
            <p:txBody>
              <a:bodyPr anchor="ctr" rtlCol="false" tIns="50800" lIns="50800" bIns="50800" rIns="50800"/>
              <a:lstStyle/>
              <a:p>
                <a:pPr algn="ctr">
                  <a:lnSpc>
                    <a:spcPts val="2553"/>
                  </a:lnSpc>
                </a:pPr>
              </a:p>
            </p:txBody>
          </p:sp>
        </p:grpSp>
        <p:sp>
          <p:nvSpPr>
            <p:cNvPr name="TextBox 23" id="23"/>
            <p:cNvSpPr txBox="true"/>
            <p:nvPr/>
          </p:nvSpPr>
          <p:spPr>
            <a:xfrm rot="0">
              <a:off x="0" y="7647566"/>
              <a:ext cx="3886791" cy="753745"/>
            </a:xfrm>
            <a:prstGeom prst="rect">
              <a:avLst/>
            </a:prstGeom>
          </p:spPr>
          <p:txBody>
            <a:bodyPr anchor="t" rtlCol="false" tIns="0" lIns="0" bIns="0" rIns="0">
              <a:spAutoFit/>
            </a:bodyPr>
            <a:lstStyle/>
            <a:p>
              <a:pPr algn="ctr">
                <a:lnSpc>
                  <a:spcPts val="2100"/>
                </a:lnSpc>
              </a:pPr>
              <a:r>
                <a:rPr lang="en-US" b="true" sz="2100">
                  <a:solidFill>
                    <a:srgbClr val="E8E7E7"/>
                  </a:solidFill>
                  <a:latin typeface="Kollektif Bold"/>
                  <a:ea typeface="Kollektif Bold"/>
                  <a:cs typeface="Kollektif Bold"/>
                  <a:sym typeface="Kollektif Bold"/>
                </a:rPr>
                <a:t>5. ASSIGN RESPONSIBILITIES</a:t>
              </a:r>
            </a:p>
          </p:txBody>
        </p:sp>
      </p:grpSp>
      <p:grpSp>
        <p:nvGrpSpPr>
          <p:cNvPr name="Group 24" id="24"/>
          <p:cNvGrpSpPr/>
          <p:nvPr/>
        </p:nvGrpSpPr>
        <p:grpSpPr>
          <a:xfrm rot="0">
            <a:off x="10227077" y="4675671"/>
            <a:ext cx="2915093" cy="4395240"/>
            <a:chOff x="0" y="0"/>
            <a:chExt cx="3886791" cy="5860320"/>
          </a:xfrm>
        </p:grpSpPr>
        <p:grpSp>
          <p:nvGrpSpPr>
            <p:cNvPr name="Group 25" id="25"/>
            <p:cNvGrpSpPr/>
            <p:nvPr/>
          </p:nvGrpSpPr>
          <p:grpSpPr>
            <a:xfrm rot="0">
              <a:off x="0" y="0"/>
              <a:ext cx="3886791" cy="769062"/>
              <a:chOff x="0" y="0"/>
              <a:chExt cx="1036059" cy="205000"/>
            </a:xfrm>
          </p:grpSpPr>
          <p:sp>
            <p:nvSpPr>
              <p:cNvPr name="Freeform 26" id="26"/>
              <p:cNvSpPr/>
              <p:nvPr/>
            </p:nvSpPr>
            <p:spPr>
              <a:xfrm flipH="false" flipV="false" rot="0">
                <a:off x="0" y="0"/>
                <a:ext cx="1036060" cy="205000"/>
              </a:xfrm>
              <a:custGeom>
                <a:avLst/>
                <a:gdLst/>
                <a:ahLst/>
                <a:cxnLst/>
                <a:rect r="r" b="b" t="t" l="l"/>
                <a:pathLst>
                  <a:path h="205000" w="1036060">
                    <a:moveTo>
                      <a:pt x="102500" y="0"/>
                    </a:moveTo>
                    <a:lnTo>
                      <a:pt x="933559" y="0"/>
                    </a:lnTo>
                    <a:cubicBezTo>
                      <a:pt x="990169" y="0"/>
                      <a:pt x="1036060" y="45891"/>
                      <a:pt x="1036060" y="102500"/>
                    </a:cubicBezTo>
                    <a:lnTo>
                      <a:pt x="1036060" y="102500"/>
                    </a:lnTo>
                    <a:cubicBezTo>
                      <a:pt x="1036060" y="129685"/>
                      <a:pt x="1025260" y="155756"/>
                      <a:pt x="1006038" y="174979"/>
                    </a:cubicBezTo>
                    <a:cubicBezTo>
                      <a:pt x="986815" y="194201"/>
                      <a:pt x="960744" y="205000"/>
                      <a:pt x="933559" y="205000"/>
                    </a:cubicBezTo>
                    <a:lnTo>
                      <a:pt x="102500" y="205000"/>
                    </a:lnTo>
                    <a:cubicBezTo>
                      <a:pt x="45891" y="205000"/>
                      <a:pt x="0" y="159110"/>
                      <a:pt x="0" y="102500"/>
                    </a:cubicBezTo>
                    <a:lnTo>
                      <a:pt x="0" y="102500"/>
                    </a:lnTo>
                    <a:cubicBezTo>
                      <a:pt x="0" y="45891"/>
                      <a:pt x="45891" y="0"/>
                      <a:pt x="102500" y="0"/>
                    </a:cubicBezTo>
                    <a:close/>
                  </a:path>
                </a:pathLst>
              </a:custGeom>
              <a:solidFill>
                <a:srgbClr val="23444C"/>
              </a:solidFill>
            </p:spPr>
          </p:sp>
          <p:sp>
            <p:nvSpPr>
              <p:cNvPr name="TextBox 27" id="27"/>
              <p:cNvSpPr txBox="true"/>
              <p:nvPr/>
            </p:nvSpPr>
            <p:spPr>
              <a:xfrm>
                <a:off x="0" y="19050"/>
                <a:ext cx="1036059" cy="185950"/>
              </a:xfrm>
              <a:prstGeom prst="rect">
                <a:avLst/>
              </a:prstGeom>
            </p:spPr>
            <p:txBody>
              <a:bodyPr anchor="ctr" rtlCol="false" tIns="50800" lIns="50800" bIns="50800" rIns="50800"/>
              <a:lstStyle/>
              <a:p>
                <a:pPr algn="ctr">
                  <a:lnSpc>
                    <a:spcPts val="2553"/>
                  </a:lnSpc>
                </a:pPr>
              </a:p>
            </p:txBody>
          </p:sp>
        </p:grpSp>
        <p:sp>
          <p:nvSpPr>
            <p:cNvPr name="TextBox 28" id="28"/>
            <p:cNvSpPr txBox="true"/>
            <p:nvPr/>
          </p:nvSpPr>
          <p:spPr>
            <a:xfrm rot="0">
              <a:off x="0" y="199746"/>
              <a:ext cx="3886791" cy="398145"/>
            </a:xfrm>
            <a:prstGeom prst="rect">
              <a:avLst/>
            </a:prstGeom>
          </p:spPr>
          <p:txBody>
            <a:bodyPr anchor="t" rtlCol="false" tIns="0" lIns="0" bIns="0" rIns="0">
              <a:spAutoFit/>
            </a:bodyPr>
            <a:lstStyle/>
            <a:p>
              <a:pPr algn="ctr">
                <a:lnSpc>
                  <a:spcPts val="2100"/>
                </a:lnSpc>
              </a:pPr>
              <a:r>
                <a:rPr lang="en-US" b="true" sz="2100">
                  <a:solidFill>
                    <a:srgbClr val="E8E7E7"/>
                  </a:solidFill>
                  <a:latin typeface="Kollektif Bold"/>
                  <a:ea typeface="Kollektif Bold"/>
                  <a:cs typeface="Kollektif Bold"/>
                  <a:sym typeface="Kollektif Bold"/>
                </a:rPr>
                <a:t>6. PERFORM TESTING</a:t>
              </a:r>
            </a:p>
          </p:txBody>
        </p:sp>
        <p:grpSp>
          <p:nvGrpSpPr>
            <p:cNvPr name="Group 29" id="29"/>
            <p:cNvGrpSpPr/>
            <p:nvPr/>
          </p:nvGrpSpPr>
          <p:grpSpPr>
            <a:xfrm rot="0">
              <a:off x="0" y="1480262"/>
              <a:ext cx="3886791" cy="1124662"/>
              <a:chOff x="0" y="0"/>
              <a:chExt cx="1036059" cy="299789"/>
            </a:xfrm>
          </p:grpSpPr>
          <p:sp>
            <p:nvSpPr>
              <p:cNvPr name="Freeform 30" id="30"/>
              <p:cNvSpPr/>
              <p:nvPr/>
            </p:nvSpPr>
            <p:spPr>
              <a:xfrm flipH="false" flipV="false" rot="0">
                <a:off x="0" y="0"/>
                <a:ext cx="1036060" cy="299789"/>
              </a:xfrm>
              <a:custGeom>
                <a:avLst/>
                <a:gdLst/>
                <a:ahLst/>
                <a:cxnLst/>
                <a:rect r="r" b="b" t="t" l="l"/>
                <a:pathLst>
                  <a:path h="299789" w="1036060">
                    <a:moveTo>
                      <a:pt x="135446" y="0"/>
                    </a:moveTo>
                    <a:lnTo>
                      <a:pt x="900613" y="0"/>
                    </a:lnTo>
                    <a:cubicBezTo>
                      <a:pt x="936536" y="0"/>
                      <a:pt x="970987" y="14270"/>
                      <a:pt x="996388" y="39671"/>
                    </a:cubicBezTo>
                    <a:cubicBezTo>
                      <a:pt x="1021789" y="65072"/>
                      <a:pt x="1036060" y="99524"/>
                      <a:pt x="1036060" y="135446"/>
                    </a:cubicBezTo>
                    <a:lnTo>
                      <a:pt x="1036060" y="164343"/>
                    </a:lnTo>
                    <a:cubicBezTo>
                      <a:pt x="1036060" y="200265"/>
                      <a:pt x="1021789" y="234717"/>
                      <a:pt x="996388" y="260118"/>
                    </a:cubicBezTo>
                    <a:cubicBezTo>
                      <a:pt x="970987" y="285519"/>
                      <a:pt x="936536" y="299789"/>
                      <a:pt x="900613" y="299789"/>
                    </a:cubicBezTo>
                    <a:lnTo>
                      <a:pt x="135446" y="299789"/>
                    </a:lnTo>
                    <a:cubicBezTo>
                      <a:pt x="99524" y="299789"/>
                      <a:pt x="65072" y="285519"/>
                      <a:pt x="39671" y="260118"/>
                    </a:cubicBezTo>
                    <a:cubicBezTo>
                      <a:pt x="14270" y="234717"/>
                      <a:pt x="0" y="200265"/>
                      <a:pt x="0" y="164343"/>
                    </a:cubicBezTo>
                    <a:lnTo>
                      <a:pt x="0" y="135446"/>
                    </a:lnTo>
                    <a:cubicBezTo>
                      <a:pt x="0" y="99524"/>
                      <a:pt x="14270" y="65072"/>
                      <a:pt x="39671" y="39671"/>
                    </a:cubicBezTo>
                    <a:cubicBezTo>
                      <a:pt x="65072" y="14270"/>
                      <a:pt x="99524" y="0"/>
                      <a:pt x="135446" y="0"/>
                    </a:cubicBezTo>
                    <a:close/>
                  </a:path>
                </a:pathLst>
              </a:custGeom>
              <a:solidFill>
                <a:srgbClr val="0C2344"/>
              </a:solidFill>
            </p:spPr>
          </p:sp>
          <p:sp>
            <p:nvSpPr>
              <p:cNvPr name="TextBox 31" id="31"/>
              <p:cNvSpPr txBox="true"/>
              <p:nvPr/>
            </p:nvSpPr>
            <p:spPr>
              <a:xfrm>
                <a:off x="0" y="19050"/>
                <a:ext cx="1036059" cy="280739"/>
              </a:xfrm>
              <a:prstGeom prst="rect">
                <a:avLst/>
              </a:prstGeom>
            </p:spPr>
            <p:txBody>
              <a:bodyPr anchor="ctr" rtlCol="false" tIns="50800" lIns="50800" bIns="50800" rIns="50800"/>
              <a:lstStyle/>
              <a:p>
                <a:pPr algn="ctr">
                  <a:lnSpc>
                    <a:spcPts val="2553"/>
                  </a:lnSpc>
                </a:pPr>
              </a:p>
            </p:txBody>
          </p:sp>
        </p:grpSp>
        <p:sp>
          <p:nvSpPr>
            <p:cNvPr name="TextBox 32" id="32"/>
            <p:cNvSpPr txBox="true"/>
            <p:nvPr/>
          </p:nvSpPr>
          <p:spPr>
            <a:xfrm rot="0">
              <a:off x="0" y="1680008"/>
              <a:ext cx="3886791" cy="753745"/>
            </a:xfrm>
            <a:prstGeom prst="rect">
              <a:avLst/>
            </a:prstGeom>
          </p:spPr>
          <p:txBody>
            <a:bodyPr anchor="t" rtlCol="false" tIns="0" lIns="0" bIns="0" rIns="0">
              <a:spAutoFit/>
            </a:bodyPr>
            <a:lstStyle/>
            <a:p>
              <a:pPr algn="ctr">
                <a:lnSpc>
                  <a:spcPts val="2100"/>
                </a:lnSpc>
              </a:pPr>
              <a:r>
                <a:rPr lang="en-US" b="true" sz="2100">
                  <a:solidFill>
                    <a:srgbClr val="E8E7E7"/>
                  </a:solidFill>
                  <a:latin typeface="Kollektif Bold"/>
                  <a:ea typeface="Kollektif Bold"/>
                  <a:cs typeface="Kollektif Bold"/>
                  <a:sym typeface="Kollektif Bold"/>
                </a:rPr>
                <a:t>7. DOCUMENT FINDINGS</a:t>
              </a:r>
            </a:p>
          </p:txBody>
        </p:sp>
        <p:grpSp>
          <p:nvGrpSpPr>
            <p:cNvPr name="Group 33" id="33"/>
            <p:cNvGrpSpPr/>
            <p:nvPr/>
          </p:nvGrpSpPr>
          <p:grpSpPr>
            <a:xfrm rot="0">
              <a:off x="0" y="3255396"/>
              <a:ext cx="3886791" cy="1124662"/>
              <a:chOff x="0" y="0"/>
              <a:chExt cx="1036059" cy="299789"/>
            </a:xfrm>
          </p:grpSpPr>
          <p:sp>
            <p:nvSpPr>
              <p:cNvPr name="Freeform 34" id="34"/>
              <p:cNvSpPr/>
              <p:nvPr/>
            </p:nvSpPr>
            <p:spPr>
              <a:xfrm flipH="false" flipV="false" rot="0">
                <a:off x="0" y="0"/>
                <a:ext cx="1036060" cy="299789"/>
              </a:xfrm>
              <a:custGeom>
                <a:avLst/>
                <a:gdLst/>
                <a:ahLst/>
                <a:cxnLst/>
                <a:rect r="r" b="b" t="t" l="l"/>
                <a:pathLst>
                  <a:path h="299789" w="1036060">
                    <a:moveTo>
                      <a:pt x="135446" y="0"/>
                    </a:moveTo>
                    <a:lnTo>
                      <a:pt x="900613" y="0"/>
                    </a:lnTo>
                    <a:cubicBezTo>
                      <a:pt x="936536" y="0"/>
                      <a:pt x="970987" y="14270"/>
                      <a:pt x="996388" y="39671"/>
                    </a:cubicBezTo>
                    <a:cubicBezTo>
                      <a:pt x="1021789" y="65072"/>
                      <a:pt x="1036060" y="99524"/>
                      <a:pt x="1036060" y="135446"/>
                    </a:cubicBezTo>
                    <a:lnTo>
                      <a:pt x="1036060" y="164343"/>
                    </a:lnTo>
                    <a:cubicBezTo>
                      <a:pt x="1036060" y="200265"/>
                      <a:pt x="1021789" y="234717"/>
                      <a:pt x="996388" y="260118"/>
                    </a:cubicBezTo>
                    <a:cubicBezTo>
                      <a:pt x="970987" y="285519"/>
                      <a:pt x="936536" y="299789"/>
                      <a:pt x="900613" y="299789"/>
                    </a:cubicBezTo>
                    <a:lnTo>
                      <a:pt x="135446" y="299789"/>
                    </a:lnTo>
                    <a:cubicBezTo>
                      <a:pt x="99524" y="299789"/>
                      <a:pt x="65072" y="285519"/>
                      <a:pt x="39671" y="260118"/>
                    </a:cubicBezTo>
                    <a:cubicBezTo>
                      <a:pt x="14270" y="234717"/>
                      <a:pt x="0" y="200265"/>
                      <a:pt x="0" y="164343"/>
                    </a:cubicBezTo>
                    <a:lnTo>
                      <a:pt x="0" y="135446"/>
                    </a:lnTo>
                    <a:cubicBezTo>
                      <a:pt x="0" y="99524"/>
                      <a:pt x="14270" y="65072"/>
                      <a:pt x="39671" y="39671"/>
                    </a:cubicBezTo>
                    <a:cubicBezTo>
                      <a:pt x="65072" y="14270"/>
                      <a:pt x="99524" y="0"/>
                      <a:pt x="135446" y="0"/>
                    </a:cubicBezTo>
                    <a:close/>
                  </a:path>
                </a:pathLst>
              </a:custGeom>
              <a:solidFill>
                <a:srgbClr val="4C7280"/>
              </a:solidFill>
            </p:spPr>
          </p:sp>
          <p:sp>
            <p:nvSpPr>
              <p:cNvPr name="TextBox 35" id="35"/>
              <p:cNvSpPr txBox="true"/>
              <p:nvPr/>
            </p:nvSpPr>
            <p:spPr>
              <a:xfrm>
                <a:off x="0" y="19050"/>
                <a:ext cx="1036059" cy="280739"/>
              </a:xfrm>
              <a:prstGeom prst="rect">
                <a:avLst/>
              </a:prstGeom>
            </p:spPr>
            <p:txBody>
              <a:bodyPr anchor="ctr" rtlCol="false" tIns="50800" lIns="50800" bIns="50800" rIns="50800"/>
              <a:lstStyle/>
              <a:p>
                <a:pPr algn="ctr">
                  <a:lnSpc>
                    <a:spcPts val="2553"/>
                  </a:lnSpc>
                </a:pPr>
              </a:p>
            </p:txBody>
          </p:sp>
        </p:grpSp>
        <p:sp>
          <p:nvSpPr>
            <p:cNvPr name="TextBox 36" id="36"/>
            <p:cNvSpPr txBox="true"/>
            <p:nvPr/>
          </p:nvSpPr>
          <p:spPr>
            <a:xfrm rot="0">
              <a:off x="0" y="3455142"/>
              <a:ext cx="3886791" cy="753745"/>
            </a:xfrm>
            <a:prstGeom prst="rect">
              <a:avLst/>
            </a:prstGeom>
          </p:spPr>
          <p:txBody>
            <a:bodyPr anchor="t" rtlCol="false" tIns="0" lIns="0" bIns="0" rIns="0">
              <a:spAutoFit/>
            </a:bodyPr>
            <a:lstStyle/>
            <a:p>
              <a:pPr algn="ctr">
                <a:lnSpc>
                  <a:spcPts val="2100"/>
                </a:lnSpc>
              </a:pPr>
              <a:r>
                <a:rPr lang="en-US" b="true" sz="2100">
                  <a:solidFill>
                    <a:srgbClr val="E8E7E7"/>
                  </a:solidFill>
                  <a:latin typeface="Kollektif Bold"/>
                  <a:ea typeface="Kollektif Bold"/>
                  <a:cs typeface="Kollektif Bold"/>
                  <a:sym typeface="Kollektif Bold"/>
                </a:rPr>
                <a:t>8. ADDRESS DEFICIENCIES</a:t>
              </a:r>
            </a:p>
          </p:txBody>
        </p:sp>
        <p:grpSp>
          <p:nvGrpSpPr>
            <p:cNvPr name="Group 37" id="37"/>
            <p:cNvGrpSpPr/>
            <p:nvPr/>
          </p:nvGrpSpPr>
          <p:grpSpPr>
            <a:xfrm rot="0">
              <a:off x="0" y="5091258"/>
              <a:ext cx="3886791" cy="769062"/>
              <a:chOff x="0" y="0"/>
              <a:chExt cx="1036059" cy="205000"/>
            </a:xfrm>
          </p:grpSpPr>
          <p:sp>
            <p:nvSpPr>
              <p:cNvPr name="Freeform 38" id="38"/>
              <p:cNvSpPr/>
              <p:nvPr/>
            </p:nvSpPr>
            <p:spPr>
              <a:xfrm flipH="false" flipV="false" rot="0">
                <a:off x="0" y="0"/>
                <a:ext cx="1036060" cy="205000"/>
              </a:xfrm>
              <a:custGeom>
                <a:avLst/>
                <a:gdLst/>
                <a:ahLst/>
                <a:cxnLst/>
                <a:rect r="r" b="b" t="t" l="l"/>
                <a:pathLst>
                  <a:path h="205000" w="1036060">
                    <a:moveTo>
                      <a:pt x="102500" y="0"/>
                    </a:moveTo>
                    <a:lnTo>
                      <a:pt x="933559" y="0"/>
                    </a:lnTo>
                    <a:cubicBezTo>
                      <a:pt x="990169" y="0"/>
                      <a:pt x="1036060" y="45891"/>
                      <a:pt x="1036060" y="102500"/>
                    </a:cubicBezTo>
                    <a:lnTo>
                      <a:pt x="1036060" y="102500"/>
                    </a:lnTo>
                    <a:cubicBezTo>
                      <a:pt x="1036060" y="129685"/>
                      <a:pt x="1025260" y="155756"/>
                      <a:pt x="1006038" y="174979"/>
                    </a:cubicBezTo>
                    <a:cubicBezTo>
                      <a:pt x="986815" y="194201"/>
                      <a:pt x="960744" y="205000"/>
                      <a:pt x="933559" y="205000"/>
                    </a:cubicBezTo>
                    <a:lnTo>
                      <a:pt x="102500" y="205000"/>
                    </a:lnTo>
                    <a:cubicBezTo>
                      <a:pt x="45891" y="205000"/>
                      <a:pt x="0" y="159110"/>
                      <a:pt x="0" y="102500"/>
                    </a:cubicBezTo>
                    <a:lnTo>
                      <a:pt x="0" y="102500"/>
                    </a:lnTo>
                    <a:cubicBezTo>
                      <a:pt x="0" y="45891"/>
                      <a:pt x="45891" y="0"/>
                      <a:pt x="102500" y="0"/>
                    </a:cubicBezTo>
                    <a:close/>
                  </a:path>
                </a:pathLst>
              </a:custGeom>
              <a:solidFill>
                <a:srgbClr val="103874"/>
              </a:solidFill>
            </p:spPr>
          </p:sp>
          <p:sp>
            <p:nvSpPr>
              <p:cNvPr name="TextBox 39" id="39"/>
              <p:cNvSpPr txBox="true"/>
              <p:nvPr/>
            </p:nvSpPr>
            <p:spPr>
              <a:xfrm>
                <a:off x="0" y="19050"/>
                <a:ext cx="1036059" cy="185950"/>
              </a:xfrm>
              <a:prstGeom prst="rect">
                <a:avLst/>
              </a:prstGeom>
            </p:spPr>
            <p:txBody>
              <a:bodyPr anchor="ctr" rtlCol="false" tIns="50800" lIns="50800" bIns="50800" rIns="50800"/>
              <a:lstStyle/>
              <a:p>
                <a:pPr algn="ctr">
                  <a:lnSpc>
                    <a:spcPts val="2553"/>
                  </a:lnSpc>
                </a:pPr>
              </a:p>
            </p:txBody>
          </p:sp>
        </p:grpSp>
        <p:sp>
          <p:nvSpPr>
            <p:cNvPr name="TextBox 40" id="40"/>
            <p:cNvSpPr txBox="true"/>
            <p:nvPr/>
          </p:nvSpPr>
          <p:spPr>
            <a:xfrm rot="0">
              <a:off x="0" y="5291004"/>
              <a:ext cx="3886791" cy="398145"/>
            </a:xfrm>
            <a:prstGeom prst="rect">
              <a:avLst/>
            </a:prstGeom>
          </p:spPr>
          <p:txBody>
            <a:bodyPr anchor="t" rtlCol="false" tIns="0" lIns="0" bIns="0" rIns="0">
              <a:spAutoFit/>
            </a:bodyPr>
            <a:lstStyle/>
            <a:p>
              <a:pPr algn="ctr">
                <a:lnSpc>
                  <a:spcPts val="2100"/>
                </a:lnSpc>
              </a:pPr>
              <a:r>
                <a:rPr lang="en-US" b="true" sz="2100">
                  <a:solidFill>
                    <a:srgbClr val="E8E7E7"/>
                  </a:solidFill>
                  <a:latin typeface="Kollektif Bold"/>
                  <a:ea typeface="Kollektif Bold"/>
                  <a:cs typeface="Kollektif Bold"/>
                  <a:sym typeface="Kollektif Bold"/>
                </a:rPr>
                <a:t>9. REPORT RESULTS</a:t>
              </a:r>
            </a:p>
          </p:txBody>
        </p:sp>
      </p:grpSp>
      <p:grpSp>
        <p:nvGrpSpPr>
          <p:cNvPr name="Group 41" id="41"/>
          <p:cNvGrpSpPr/>
          <p:nvPr/>
        </p:nvGrpSpPr>
        <p:grpSpPr>
          <a:xfrm rot="0">
            <a:off x="14344207" y="5867696"/>
            <a:ext cx="2915093" cy="2011190"/>
            <a:chOff x="0" y="0"/>
            <a:chExt cx="3886791" cy="2681587"/>
          </a:xfrm>
        </p:grpSpPr>
        <p:grpSp>
          <p:nvGrpSpPr>
            <p:cNvPr name="Group 42" id="42"/>
            <p:cNvGrpSpPr/>
            <p:nvPr/>
          </p:nvGrpSpPr>
          <p:grpSpPr>
            <a:xfrm rot="0">
              <a:off x="0" y="0"/>
              <a:ext cx="3886791" cy="1124662"/>
              <a:chOff x="0" y="0"/>
              <a:chExt cx="1036059" cy="299789"/>
            </a:xfrm>
          </p:grpSpPr>
          <p:sp>
            <p:nvSpPr>
              <p:cNvPr name="Freeform 43" id="43"/>
              <p:cNvSpPr/>
              <p:nvPr/>
            </p:nvSpPr>
            <p:spPr>
              <a:xfrm flipH="false" flipV="false" rot="0">
                <a:off x="0" y="0"/>
                <a:ext cx="1036060" cy="299789"/>
              </a:xfrm>
              <a:custGeom>
                <a:avLst/>
                <a:gdLst/>
                <a:ahLst/>
                <a:cxnLst/>
                <a:rect r="r" b="b" t="t" l="l"/>
                <a:pathLst>
                  <a:path h="299789" w="1036060">
                    <a:moveTo>
                      <a:pt x="135446" y="0"/>
                    </a:moveTo>
                    <a:lnTo>
                      <a:pt x="900613" y="0"/>
                    </a:lnTo>
                    <a:cubicBezTo>
                      <a:pt x="936536" y="0"/>
                      <a:pt x="970987" y="14270"/>
                      <a:pt x="996388" y="39671"/>
                    </a:cubicBezTo>
                    <a:cubicBezTo>
                      <a:pt x="1021789" y="65072"/>
                      <a:pt x="1036060" y="99524"/>
                      <a:pt x="1036060" y="135446"/>
                    </a:cubicBezTo>
                    <a:lnTo>
                      <a:pt x="1036060" y="164343"/>
                    </a:lnTo>
                    <a:cubicBezTo>
                      <a:pt x="1036060" y="200265"/>
                      <a:pt x="1021789" y="234717"/>
                      <a:pt x="996388" y="260118"/>
                    </a:cubicBezTo>
                    <a:cubicBezTo>
                      <a:pt x="970987" y="285519"/>
                      <a:pt x="936536" y="299789"/>
                      <a:pt x="900613" y="299789"/>
                    </a:cubicBezTo>
                    <a:lnTo>
                      <a:pt x="135446" y="299789"/>
                    </a:lnTo>
                    <a:cubicBezTo>
                      <a:pt x="99524" y="299789"/>
                      <a:pt x="65072" y="285519"/>
                      <a:pt x="39671" y="260118"/>
                    </a:cubicBezTo>
                    <a:cubicBezTo>
                      <a:pt x="14270" y="234717"/>
                      <a:pt x="0" y="200265"/>
                      <a:pt x="0" y="164343"/>
                    </a:cubicBezTo>
                    <a:lnTo>
                      <a:pt x="0" y="135446"/>
                    </a:lnTo>
                    <a:cubicBezTo>
                      <a:pt x="0" y="99524"/>
                      <a:pt x="14270" y="65072"/>
                      <a:pt x="39671" y="39671"/>
                    </a:cubicBezTo>
                    <a:cubicBezTo>
                      <a:pt x="65072" y="14270"/>
                      <a:pt x="99524" y="0"/>
                      <a:pt x="135446" y="0"/>
                    </a:cubicBezTo>
                    <a:close/>
                  </a:path>
                </a:pathLst>
              </a:custGeom>
              <a:solidFill>
                <a:srgbClr val="4C7280"/>
              </a:solidFill>
            </p:spPr>
          </p:sp>
          <p:sp>
            <p:nvSpPr>
              <p:cNvPr name="TextBox 44" id="44"/>
              <p:cNvSpPr txBox="true"/>
              <p:nvPr/>
            </p:nvSpPr>
            <p:spPr>
              <a:xfrm>
                <a:off x="0" y="19050"/>
                <a:ext cx="1036059" cy="280739"/>
              </a:xfrm>
              <a:prstGeom prst="rect">
                <a:avLst/>
              </a:prstGeom>
            </p:spPr>
            <p:txBody>
              <a:bodyPr anchor="ctr" rtlCol="false" tIns="50800" lIns="50800" bIns="50800" rIns="50800"/>
              <a:lstStyle/>
              <a:p>
                <a:pPr algn="ctr">
                  <a:lnSpc>
                    <a:spcPts val="2553"/>
                  </a:lnSpc>
                </a:pPr>
              </a:p>
            </p:txBody>
          </p:sp>
        </p:grpSp>
        <p:sp>
          <p:nvSpPr>
            <p:cNvPr name="TextBox 45" id="45"/>
            <p:cNvSpPr txBox="true"/>
            <p:nvPr/>
          </p:nvSpPr>
          <p:spPr>
            <a:xfrm rot="0">
              <a:off x="0" y="199746"/>
              <a:ext cx="3886791" cy="753745"/>
            </a:xfrm>
            <a:prstGeom prst="rect">
              <a:avLst/>
            </a:prstGeom>
          </p:spPr>
          <p:txBody>
            <a:bodyPr anchor="t" rtlCol="false" tIns="0" lIns="0" bIns="0" rIns="0">
              <a:spAutoFit/>
            </a:bodyPr>
            <a:lstStyle/>
            <a:p>
              <a:pPr algn="ctr">
                <a:lnSpc>
                  <a:spcPts val="2100"/>
                </a:lnSpc>
              </a:pPr>
              <a:r>
                <a:rPr lang="en-US" b="true" sz="2100">
                  <a:solidFill>
                    <a:srgbClr val="E8E7E7"/>
                  </a:solidFill>
                  <a:latin typeface="Kollektif Bold"/>
                  <a:ea typeface="Kollektif Bold"/>
                  <a:cs typeface="Kollektif Bold"/>
                  <a:sym typeface="Kollektif Bold"/>
                </a:rPr>
                <a:t>10. REVIEW AND UPDATE PROGRAM</a:t>
              </a:r>
            </a:p>
          </p:txBody>
        </p:sp>
        <p:grpSp>
          <p:nvGrpSpPr>
            <p:cNvPr name="Group 46" id="46"/>
            <p:cNvGrpSpPr/>
            <p:nvPr/>
          </p:nvGrpSpPr>
          <p:grpSpPr>
            <a:xfrm rot="0">
              <a:off x="0" y="1912525"/>
              <a:ext cx="3886791" cy="769062"/>
              <a:chOff x="0" y="0"/>
              <a:chExt cx="1036059" cy="205000"/>
            </a:xfrm>
          </p:grpSpPr>
          <p:sp>
            <p:nvSpPr>
              <p:cNvPr name="Freeform 47" id="47"/>
              <p:cNvSpPr/>
              <p:nvPr/>
            </p:nvSpPr>
            <p:spPr>
              <a:xfrm flipH="false" flipV="false" rot="0">
                <a:off x="0" y="0"/>
                <a:ext cx="1036060" cy="205000"/>
              </a:xfrm>
              <a:custGeom>
                <a:avLst/>
                <a:gdLst/>
                <a:ahLst/>
                <a:cxnLst/>
                <a:rect r="r" b="b" t="t" l="l"/>
                <a:pathLst>
                  <a:path h="205000" w="1036060">
                    <a:moveTo>
                      <a:pt x="102500" y="0"/>
                    </a:moveTo>
                    <a:lnTo>
                      <a:pt x="933559" y="0"/>
                    </a:lnTo>
                    <a:cubicBezTo>
                      <a:pt x="990169" y="0"/>
                      <a:pt x="1036060" y="45891"/>
                      <a:pt x="1036060" y="102500"/>
                    </a:cubicBezTo>
                    <a:lnTo>
                      <a:pt x="1036060" y="102500"/>
                    </a:lnTo>
                    <a:cubicBezTo>
                      <a:pt x="1036060" y="129685"/>
                      <a:pt x="1025260" y="155756"/>
                      <a:pt x="1006038" y="174979"/>
                    </a:cubicBezTo>
                    <a:cubicBezTo>
                      <a:pt x="986815" y="194201"/>
                      <a:pt x="960744" y="205000"/>
                      <a:pt x="933559" y="205000"/>
                    </a:cubicBezTo>
                    <a:lnTo>
                      <a:pt x="102500" y="205000"/>
                    </a:lnTo>
                    <a:cubicBezTo>
                      <a:pt x="45891" y="205000"/>
                      <a:pt x="0" y="159110"/>
                      <a:pt x="0" y="102500"/>
                    </a:cubicBezTo>
                    <a:lnTo>
                      <a:pt x="0" y="102500"/>
                    </a:lnTo>
                    <a:cubicBezTo>
                      <a:pt x="0" y="45891"/>
                      <a:pt x="45891" y="0"/>
                      <a:pt x="102500" y="0"/>
                    </a:cubicBezTo>
                    <a:close/>
                  </a:path>
                </a:pathLst>
              </a:custGeom>
              <a:solidFill>
                <a:srgbClr val="103874"/>
              </a:solidFill>
            </p:spPr>
          </p:sp>
          <p:sp>
            <p:nvSpPr>
              <p:cNvPr name="TextBox 48" id="48"/>
              <p:cNvSpPr txBox="true"/>
              <p:nvPr/>
            </p:nvSpPr>
            <p:spPr>
              <a:xfrm>
                <a:off x="0" y="19050"/>
                <a:ext cx="1036059" cy="185950"/>
              </a:xfrm>
              <a:prstGeom prst="rect">
                <a:avLst/>
              </a:prstGeom>
            </p:spPr>
            <p:txBody>
              <a:bodyPr anchor="ctr" rtlCol="false" tIns="50800" lIns="50800" bIns="50800" rIns="50800"/>
              <a:lstStyle/>
              <a:p>
                <a:pPr algn="ctr">
                  <a:lnSpc>
                    <a:spcPts val="2553"/>
                  </a:lnSpc>
                </a:pPr>
              </a:p>
            </p:txBody>
          </p:sp>
        </p:grpSp>
        <p:sp>
          <p:nvSpPr>
            <p:cNvPr name="TextBox 49" id="49"/>
            <p:cNvSpPr txBox="true"/>
            <p:nvPr/>
          </p:nvSpPr>
          <p:spPr>
            <a:xfrm rot="0">
              <a:off x="0" y="2112271"/>
              <a:ext cx="3886791" cy="398145"/>
            </a:xfrm>
            <a:prstGeom prst="rect">
              <a:avLst/>
            </a:prstGeom>
          </p:spPr>
          <p:txBody>
            <a:bodyPr anchor="t" rtlCol="false" tIns="0" lIns="0" bIns="0" rIns="0">
              <a:spAutoFit/>
            </a:bodyPr>
            <a:lstStyle/>
            <a:p>
              <a:pPr algn="ctr">
                <a:lnSpc>
                  <a:spcPts val="2100"/>
                </a:lnSpc>
              </a:pPr>
              <a:r>
                <a:rPr lang="en-US" b="true" sz="2100">
                  <a:solidFill>
                    <a:srgbClr val="E8E7E7"/>
                  </a:solidFill>
                  <a:latin typeface="Kollektif Bold"/>
                  <a:ea typeface="Kollektif Bold"/>
                  <a:cs typeface="Kollektif Bold"/>
                  <a:sym typeface="Kollektif Bold"/>
                </a:rPr>
                <a:t>11. STAY PROACTIVE</a:t>
              </a:r>
            </a:p>
          </p:txBody>
        </p:sp>
      </p:grpSp>
      <p:grpSp>
        <p:nvGrpSpPr>
          <p:cNvPr name="Group 50" id="50"/>
          <p:cNvGrpSpPr/>
          <p:nvPr/>
        </p:nvGrpSpPr>
        <p:grpSpPr>
          <a:xfrm rot="8100000">
            <a:off x="16760858" y="-1240983"/>
            <a:ext cx="7415398" cy="3565095"/>
            <a:chOff x="0" y="0"/>
            <a:chExt cx="660400" cy="317500"/>
          </a:xfrm>
        </p:grpSpPr>
        <p:sp>
          <p:nvSpPr>
            <p:cNvPr name="Freeform 51" id="51"/>
            <p:cNvSpPr/>
            <p:nvPr/>
          </p:nvSpPr>
          <p:spPr>
            <a:xfrm flipH="false" flipV="false" rot="0">
              <a:off x="0" y="0"/>
              <a:ext cx="660400" cy="317500"/>
            </a:xfrm>
            <a:custGeom>
              <a:avLst/>
              <a:gdLst/>
              <a:ahLst/>
              <a:cxnLst/>
              <a:rect r="r" b="b" t="t" l="l"/>
              <a:pathLst>
                <a:path h="317500" w="6604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sp>
        <p:sp>
          <p:nvSpPr>
            <p:cNvPr name="TextBox 52" id="52"/>
            <p:cNvSpPr txBox="true"/>
            <p:nvPr/>
          </p:nvSpPr>
          <p:spPr>
            <a:xfrm>
              <a:off x="0" y="146050"/>
              <a:ext cx="660400" cy="171450"/>
            </a:xfrm>
            <a:prstGeom prst="rect">
              <a:avLst/>
            </a:prstGeom>
          </p:spPr>
          <p:txBody>
            <a:bodyPr anchor="ctr" rtlCol="false" tIns="50800" lIns="50800" bIns="50800" rIns="50800"/>
            <a:lstStyle/>
            <a:p>
              <a:pPr algn="ctr">
                <a:lnSpc>
                  <a:spcPts val="2553"/>
                </a:lnSpc>
              </a:pPr>
            </a:p>
          </p:txBody>
        </p:sp>
      </p:grpSp>
      <p:sp>
        <p:nvSpPr>
          <p:cNvPr name="AutoShape 53" id="53"/>
          <p:cNvSpPr/>
          <p:nvPr/>
        </p:nvSpPr>
        <p:spPr>
          <a:xfrm flipH="true">
            <a:off x="16298854" y="-3628748"/>
            <a:ext cx="5132702" cy="5185216"/>
          </a:xfrm>
          <a:prstGeom prst="line">
            <a:avLst/>
          </a:prstGeom>
          <a:ln cap="flat" w="28575">
            <a:solidFill>
              <a:srgbClr val="0C2344"/>
            </a:solidFill>
            <a:prstDash val="solid"/>
            <a:headEnd type="none" len="sm" w="sm"/>
            <a:tailEnd type="none" len="sm" w="sm"/>
          </a:ln>
        </p:spPr>
      </p:sp>
      <p:sp>
        <p:nvSpPr>
          <p:cNvPr name="AutoShape 54" id="54"/>
          <p:cNvSpPr/>
          <p:nvPr/>
        </p:nvSpPr>
        <p:spPr>
          <a:xfrm flipH="true">
            <a:off x="16080026" y="-3842695"/>
            <a:ext cx="5038853" cy="5038853"/>
          </a:xfrm>
          <a:prstGeom prst="line">
            <a:avLst/>
          </a:prstGeom>
          <a:ln cap="flat" w="28575">
            <a:solidFill>
              <a:srgbClr val="0C2344"/>
            </a:solidFill>
            <a:prstDash val="solid"/>
            <a:headEnd type="none" len="sm" w="sm"/>
            <a:tailEnd type="none" len="sm" w="sm"/>
          </a:ln>
        </p:spPr>
      </p:sp>
      <p:sp>
        <p:nvSpPr>
          <p:cNvPr name="AutoShape 55" id="55"/>
          <p:cNvSpPr/>
          <p:nvPr/>
        </p:nvSpPr>
        <p:spPr>
          <a:xfrm flipH="true">
            <a:off x="15893267" y="-4022296"/>
            <a:ext cx="4867141" cy="4867141"/>
          </a:xfrm>
          <a:prstGeom prst="line">
            <a:avLst/>
          </a:prstGeom>
          <a:ln cap="flat" w="28575">
            <a:solidFill>
              <a:srgbClr val="0C2344"/>
            </a:solidFill>
            <a:prstDash val="solid"/>
            <a:headEnd type="none" len="sm" w="sm"/>
            <a:tailEnd type="none" len="sm" w="sm"/>
          </a:ln>
        </p:spPr>
      </p:sp>
      <p:sp>
        <p:nvSpPr>
          <p:cNvPr name="AutoShape 56" id="56"/>
          <p:cNvSpPr/>
          <p:nvPr/>
        </p:nvSpPr>
        <p:spPr>
          <a:xfrm flipH="true">
            <a:off x="15683626" y="-4148951"/>
            <a:ext cx="4690515" cy="4690515"/>
          </a:xfrm>
          <a:prstGeom prst="line">
            <a:avLst/>
          </a:prstGeom>
          <a:ln cap="flat" w="28575">
            <a:solidFill>
              <a:srgbClr val="0C2344"/>
            </a:solidFill>
            <a:prstDash val="solid"/>
            <a:headEnd type="none" len="sm" w="sm"/>
            <a:tailEnd type="none" len="sm" w="sm"/>
          </a:ln>
        </p:spPr>
      </p:sp>
      <p:grpSp>
        <p:nvGrpSpPr>
          <p:cNvPr name="Group 57" id="57"/>
          <p:cNvGrpSpPr/>
          <p:nvPr/>
        </p:nvGrpSpPr>
        <p:grpSpPr>
          <a:xfrm rot="0">
            <a:off x="0" y="5867696"/>
            <a:ext cx="5489368" cy="4373336"/>
            <a:chOff x="0" y="0"/>
            <a:chExt cx="7319157" cy="5831114"/>
          </a:xfrm>
        </p:grpSpPr>
        <p:sp>
          <p:nvSpPr>
            <p:cNvPr name="Freeform 58" id="58"/>
            <p:cNvSpPr/>
            <p:nvPr/>
          </p:nvSpPr>
          <p:spPr>
            <a:xfrm flipH="false" flipV="false" rot="-10800000">
              <a:off x="12700" y="0"/>
              <a:ext cx="1445079" cy="1445079"/>
            </a:xfrm>
            <a:custGeom>
              <a:avLst/>
              <a:gdLst/>
              <a:ahLst/>
              <a:cxnLst/>
              <a:rect r="r" b="b" t="t" l="l"/>
              <a:pathLst>
                <a:path h="1445079" w="1445079">
                  <a:moveTo>
                    <a:pt x="0" y="0"/>
                  </a:moveTo>
                  <a:lnTo>
                    <a:pt x="1445079" y="0"/>
                  </a:lnTo>
                  <a:lnTo>
                    <a:pt x="1445079" y="1445079"/>
                  </a:lnTo>
                  <a:lnTo>
                    <a:pt x="0" y="1445079"/>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59" id="59"/>
            <p:cNvSpPr/>
            <p:nvPr/>
          </p:nvSpPr>
          <p:spPr>
            <a:xfrm flipH="false" flipV="false" rot="0">
              <a:off x="1445079" y="38100"/>
              <a:ext cx="1445079" cy="1445079"/>
            </a:xfrm>
            <a:custGeom>
              <a:avLst/>
              <a:gdLst/>
              <a:ahLst/>
              <a:cxnLst/>
              <a:rect r="r" b="b" t="t" l="l"/>
              <a:pathLst>
                <a:path h="1445079" w="1445079">
                  <a:moveTo>
                    <a:pt x="0" y="0"/>
                  </a:moveTo>
                  <a:lnTo>
                    <a:pt x="1445078" y="0"/>
                  </a:lnTo>
                  <a:lnTo>
                    <a:pt x="1445078" y="1445079"/>
                  </a:lnTo>
                  <a:lnTo>
                    <a:pt x="0" y="144507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60" id="60"/>
            <p:cNvSpPr/>
            <p:nvPr/>
          </p:nvSpPr>
          <p:spPr>
            <a:xfrm flipH="false" flipV="false" rot="0">
              <a:off x="0" y="1483179"/>
              <a:ext cx="1445079" cy="1445079"/>
            </a:xfrm>
            <a:custGeom>
              <a:avLst/>
              <a:gdLst/>
              <a:ahLst/>
              <a:cxnLst/>
              <a:rect r="r" b="b" t="t" l="l"/>
              <a:pathLst>
                <a:path h="1445079" w="1445079">
                  <a:moveTo>
                    <a:pt x="0" y="0"/>
                  </a:moveTo>
                  <a:lnTo>
                    <a:pt x="1445079" y="0"/>
                  </a:lnTo>
                  <a:lnTo>
                    <a:pt x="1445079" y="1445078"/>
                  </a:lnTo>
                  <a:lnTo>
                    <a:pt x="0" y="1445078"/>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61" id="61"/>
            <p:cNvSpPr/>
            <p:nvPr/>
          </p:nvSpPr>
          <p:spPr>
            <a:xfrm flipH="false" flipV="false" rot="-10800000">
              <a:off x="0" y="2928257"/>
              <a:ext cx="1445079" cy="1445079"/>
            </a:xfrm>
            <a:custGeom>
              <a:avLst/>
              <a:gdLst/>
              <a:ahLst/>
              <a:cxnLst/>
              <a:rect r="r" b="b" t="t" l="l"/>
              <a:pathLst>
                <a:path h="1445079" w="1445079">
                  <a:moveTo>
                    <a:pt x="0" y="0"/>
                  </a:moveTo>
                  <a:lnTo>
                    <a:pt x="1445079" y="0"/>
                  </a:lnTo>
                  <a:lnTo>
                    <a:pt x="1445079" y="1445079"/>
                  </a:lnTo>
                  <a:lnTo>
                    <a:pt x="0" y="144507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62" id="62"/>
            <p:cNvSpPr/>
            <p:nvPr/>
          </p:nvSpPr>
          <p:spPr>
            <a:xfrm flipH="false" flipV="false" rot="-5400000">
              <a:off x="1445079" y="2928257"/>
              <a:ext cx="1445079" cy="1445079"/>
            </a:xfrm>
            <a:custGeom>
              <a:avLst/>
              <a:gdLst/>
              <a:ahLst/>
              <a:cxnLst/>
              <a:rect r="r" b="b" t="t" l="l"/>
              <a:pathLst>
                <a:path h="1445079" w="1445079">
                  <a:moveTo>
                    <a:pt x="0" y="0"/>
                  </a:moveTo>
                  <a:lnTo>
                    <a:pt x="1445078" y="0"/>
                  </a:lnTo>
                  <a:lnTo>
                    <a:pt x="1445078" y="1445079"/>
                  </a:lnTo>
                  <a:lnTo>
                    <a:pt x="0" y="144507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63" id="63"/>
            <p:cNvSpPr/>
            <p:nvPr/>
          </p:nvSpPr>
          <p:spPr>
            <a:xfrm flipH="false" flipV="false" rot="-10800000">
              <a:off x="1445079" y="4386036"/>
              <a:ext cx="1445079" cy="1445079"/>
            </a:xfrm>
            <a:custGeom>
              <a:avLst/>
              <a:gdLst/>
              <a:ahLst/>
              <a:cxnLst/>
              <a:rect r="r" b="b" t="t" l="l"/>
              <a:pathLst>
                <a:path h="1445079" w="1445079">
                  <a:moveTo>
                    <a:pt x="0" y="0"/>
                  </a:moveTo>
                  <a:lnTo>
                    <a:pt x="1445078" y="0"/>
                  </a:lnTo>
                  <a:lnTo>
                    <a:pt x="1445078" y="1445078"/>
                  </a:lnTo>
                  <a:lnTo>
                    <a:pt x="0" y="1445078"/>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64" id="64"/>
            <p:cNvSpPr/>
            <p:nvPr/>
          </p:nvSpPr>
          <p:spPr>
            <a:xfrm flipH="false" flipV="false" rot="-10800000">
              <a:off x="4429000" y="2940957"/>
              <a:ext cx="1445079" cy="1445079"/>
            </a:xfrm>
            <a:custGeom>
              <a:avLst/>
              <a:gdLst/>
              <a:ahLst/>
              <a:cxnLst/>
              <a:rect r="r" b="b" t="t" l="l"/>
              <a:pathLst>
                <a:path h="1445079" w="1445079">
                  <a:moveTo>
                    <a:pt x="0" y="0"/>
                  </a:moveTo>
                  <a:lnTo>
                    <a:pt x="1445078" y="0"/>
                  </a:lnTo>
                  <a:lnTo>
                    <a:pt x="1445078" y="1445079"/>
                  </a:lnTo>
                  <a:lnTo>
                    <a:pt x="0" y="144507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65" id="65"/>
            <p:cNvSpPr/>
            <p:nvPr/>
          </p:nvSpPr>
          <p:spPr>
            <a:xfrm flipH="false" flipV="false" rot="0">
              <a:off x="4429000" y="1495879"/>
              <a:ext cx="1445079" cy="1445079"/>
            </a:xfrm>
            <a:custGeom>
              <a:avLst/>
              <a:gdLst/>
              <a:ahLst/>
              <a:cxnLst/>
              <a:rect r="r" b="b" t="t" l="l"/>
              <a:pathLst>
                <a:path h="1445079" w="1445079">
                  <a:moveTo>
                    <a:pt x="0" y="0"/>
                  </a:moveTo>
                  <a:lnTo>
                    <a:pt x="1445078" y="0"/>
                  </a:lnTo>
                  <a:lnTo>
                    <a:pt x="1445078" y="1445078"/>
                  </a:lnTo>
                  <a:lnTo>
                    <a:pt x="0" y="1445078"/>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66" id="66"/>
            <p:cNvSpPr/>
            <p:nvPr/>
          </p:nvSpPr>
          <p:spPr>
            <a:xfrm flipH="false" flipV="false" rot="5400000">
              <a:off x="5874078" y="2940957"/>
              <a:ext cx="1445079" cy="1445079"/>
            </a:xfrm>
            <a:custGeom>
              <a:avLst/>
              <a:gdLst/>
              <a:ahLst/>
              <a:cxnLst/>
              <a:rect r="r" b="b" t="t" l="l"/>
              <a:pathLst>
                <a:path h="1445079" w="1445079">
                  <a:moveTo>
                    <a:pt x="0" y="0"/>
                  </a:moveTo>
                  <a:lnTo>
                    <a:pt x="1445079" y="0"/>
                  </a:lnTo>
                  <a:lnTo>
                    <a:pt x="1445079" y="1445079"/>
                  </a:lnTo>
                  <a:lnTo>
                    <a:pt x="0" y="1445079"/>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67" id="67"/>
            <p:cNvSpPr/>
            <p:nvPr/>
          </p:nvSpPr>
          <p:spPr>
            <a:xfrm flipH="false" flipV="false" rot="0">
              <a:off x="2983921" y="4386036"/>
              <a:ext cx="1445079" cy="1445079"/>
            </a:xfrm>
            <a:custGeom>
              <a:avLst/>
              <a:gdLst/>
              <a:ahLst/>
              <a:cxnLst/>
              <a:rect r="r" b="b" t="t" l="l"/>
              <a:pathLst>
                <a:path h="1445079" w="1445079">
                  <a:moveTo>
                    <a:pt x="0" y="0"/>
                  </a:moveTo>
                  <a:lnTo>
                    <a:pt x="1445079" y="0"/>
                  </a:lnTo>
                  <a:lnTo>
                    <a:pt x="1445079" y="1445078"/>
                  </a:lnTo>
                  <a:lnTo>
                    <a:pt x="0" y="1445078"/>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68" id="68"/>
            <p:cNvSpPr/>
            <p:nvPr/>
          </p:nvSpPr>
          <p:spPr>
            <a:xfrm flipH="false" flipV="false" rot="0">
              <a:off x="4429000" y="4386036"/>
              <a:ext cx="1445079" cy="1445079"/>
            </a:xfrm>
            <a:custGeom>
              <a:avLst/>
              <a:gdLst/>
              <a:ahLst/>
              <a:cxnLst/>
              <a:rect r="r" b="b" t="t" l="l"/>
              <a:pathLst>
                <a:path h="1445079" w="1445079">
                  <a:moveTo>
                    <a:pt x="0" y="0"/>
                  </a:moveTo>
                  <a:lnTo>
                    <a:pt x="1445078" y="0"/>
                  </a:lnTo>
                  <a:lnTo>
                    <a:pt x="1445078" y="1445078"/>
                  </a:lnTo>
                  <a:lnTo>
                    <a:pt x="0" y="1445078"/>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69" id="69"/>
            <p:cNvSpPr/>
            <p:nvPr/>
          </p:nvSpPr>
          <p:spPr>
            <a:xfrm flipH="false" flipV="false" rot="5400000">
              <a:off x="0" y="4373336"/>
              <a:ext cx="1445079" cy="1445079"/>
            </a:xfrm>
            <a:custGeom>
              <a:avLst/>
              <a:gdLst/>
              <a:ahLst/>
              <a:cxnLst/>
              <a:rect r="r" b="b" t="t" l="l"/>
              <a:pathLst>
                <a:path h="1445079" w="1445079">
                  <a:moveTo>
                    <a:pt x="0" y="0"/>
                  </a:moveTo>
                  <a:lnTo>
                    <a:pt x="1445079" y="0"/>
                  </a:lnTo>
                  <a:lnTo>
                    <a:pt x="1445079" y="1445078"/>
                  </a:lnTo>
                  <a:lnTo>
                    <a:pt x="0" y="1445078"/>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gr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E8E7E7"/>
        </a:solidFill>
      </p:bgPr>
    </p:bg>
    <p:spTree>
      <p:nvGrpSpPr>
        <p:cNvPr id="1" name=""/>
        <p:cNvGrpSpPr/>
        <p:nvPr/>
      </p:nvGrpSpPr>
      <p:grpSpPr>
        <a:xfrm>
          <a:off x="0" y="0"/>
          <a:ext cx="0" cy="0"/>
          <a:chOff x="0" y="0"/>
          <a:chExt cx="0" cy="0"/>
        </a:xfrm>
      </p:grpSpPr>
      <p:sp>
        <p:nvSpPr>
          <p:cNvPr name="TextBox 2" id="2"/>
          <p:cNvSpPr txBox="true"/>
          <p:nvPr/>
        </p:nvSpPr>
        <p:spPr>
          <a:xfrm rot="-3001">
            <a:off x="2609548" y="2564493"/>
            <a:ext cx="6331443" cy="6309264"/>
          </a:xfrm>
          <a:prstGeom prst="rect">
            <a:avLst/>
          </a:prstGeom>
        </p:spPr>
        <p:txBody>
          <a:bodyPr anchor="t" rtlCol="false" tIns="0" lIns="0" bIns="0" rIns="0">
            <a:spAutoFit/>
          </a:bodyPr>
          <a:lstStyle/>
          <a:p>
            <a:pPr algn="just" marL="0" indent="0" lvl="0">
              <a:lnSpc>
                <a:spcPts val="2945"/>
              </a:lnSpc>
              <a:spcBef>
                <a:spcPct val="0"/>
              </a:spcBef>
            </a:pPr>
            <a:r>
              <a:rPr lang="en-US" sz="2103" strike="noStrike" u="none">
                <a:solidFill>
                  <a:srgbClr val="262626"/>
                </a:solidFill>
                <a:latin typeface="DM Sans"/>
                <a:ea typeface="DM Sans"/>
                <a:cs typeface="DM Sans"/>
                <a:sym typeface="DM Sans"/>
              </a:rPr>
              <a:t>SEC Deputy Director Sanjay Wadhwa briefly discussed the recent recordkeeping violations and settlements and addressed certain considerations that the SEC took into account when determining penalties with respect to recordkeeping-related violations. These included, but were not limited to:</a:t>
            </a:r>
          </a:p>
          <a:p>
            <a:pPr algn="just" marL="0" indent="0" lvl="0">
              <a:lnSpc>
                <a:spcPts val="2945"/>
              </a:lnSpc>
              <a:spcBef>
                <a:spcPct val="0"/>
              </a:spcBef>
            </a:pPr>
          </a:p>
          <a:p>
            <a:pPr algn="just" marL="454206" indent="-227103" lvl="1">
              <a:lnSpc>
                <a:spcPts val="2945"/>
              </a:lnSpc>
              <a:buFont typeface="Arial"/>
              <a:buChar char="•"/>
            </a:pPr>
            <a:r>
              <a:rPr lang="en-US" sz="2103" strike="noStrike" u="none">
                <a:solidFill>
                  <a:srgbClr val="262626"/>
                </a:solidFill>
                <a:latin typeface="DM Sans"/>
                <a:ea typeface="DM Sans"/>
                <a:cs typeface="DM Sans"/>
                <a:sym typeface="DM Sans"/>
              </a:rPr>
              <a:t>Size of the firm “to ensure that the penalties are adequate to serve as a deterrent against future violations”</a:t>
            </a:r>
          </a:p>
          <a:p>
            <a:pPr algn="just" marL="454206" indent="-227103" lvl="1">
              <a:lnSpc>
                <a:spcPts val="2945"/>
              </a:lnSpc>
              <a:buFont typeface="Arial"/>
              <a:buChar char="•"/>
            </a:pPr>
            <a:r>
              <a:rPr lang="en-US" sz="2103" strike="noStrike" u="none">
                <a:solidFill>
                  <a:srgbClr val="262626"/>
                </a:solidFill>
                <a:latin typeface="DM Sans"/>
                <a:ea typeface="DM Sans"/>
                <a:cs typeface="DM Sans"/>
                <a:sym typeface="DM Sans"/>
              </a:rPr>
              <a:t>Number of registered professionals at the firm</a:t>
            </a:r>
          </a:p>
          <a:p>
            <a:pPr algn="just" marL="454206" indent="-227103" lvl="1">
              <a:lnSpc>
                <a:spcPts val="2945"/>
              </a:lnSpc>
              <a:buFont typeface="Arial"/>
              <a:buChar char="•"/>
            </a:pPr>
            <a:r>
              <a:rPr lang="en-US" sz="2103" strike="noStrike" u="none">
                <a:solidFill>
                  <a:srgbClr val="262626"/>
                </a:solidFill>
                <a:latin typeface="DM Sans"/>
                <a:ea typeface="DM Sans"/>
                <a:cs typeface="DM Sans"/>
                <a:sym typeface="DM Sans"/>
              </a:rPr>
              <a:t>Scope of the violation</a:t>
            </a:r>
          </a:p>
          <a:p>
            <a:pPr algn="just" marL="454206" indent="-227103" lvl="1">
              <a:lnSpc>
                <a:spcPts val="2945"/>
              </a:lnSpc>
              <a:buFont typeface="Arial"/>
              <a:buChar char="•"/>
            </a:pPr>
            <a:r>
              <a:rPr lang="en-US" sz="2103" strike="noStrike" u="none">
                <a:solidFill>
                  <a:srgbClr val="262626"/>
                </a:solidFill>
                <a:latin typeface="DM Sans"/>
                <a:ea typeface="DM Sans"/>
                <a:cs typeface="DM Sans"/>
                <a:sym typeface="DM Sans"/>
              </a:rPr>
              <a:t>The firm’s efforts to (a) comply with its own recordkeeping obligations and (b) prevent off-channel communications</a:t>
            </a:r>
          </a:p>
          <a:p>
            <a:pPr algn="just" marL="454206" indent="-227103" lvl="1">
              <a:lnSpc>
                <a:spcPts val="2945"/>
              </a:lnSpc>
              <a:buFont typeface="Arial"/>
              <a:buChar char="•"/>
            </a:pPr>
            <a:r>
              <a:rPr lang="en-US" sz="2103" strike="noStrike" u="none">
                <a:solidFill>
                  <a:srgbClr val="262626"/>
                </a:solidFill>
                <a:latin typeface="DM Sans"/>
                <a:ea typeface="DM Sans"/>
                <a:cs typeface="DM Sans"/>
                <a:sym typeface="DM Sans"/>
              </a:rPr>
              <a:t>Whether the firm self-reported or not</a:t>
            </a:r>
          </a:p>
          <a:p>
            <a:pPr algn="just" marL="454206" indent="-227103" lvl="1">
              <a:lnSpc>
                <a:spcPts val="2945"/>
              </a:lnSpc>
              <a:buFont typeface="Arial"/>
              <a:buChar char="•"/>
            </a:pPr>
            <a:r>
              <a:rPr lang="en-US" sz="2103" strike="noStrike" u="none">
                <a:solidFill>
                  <a:srgbClr val="262626"/>
                </a:solidFill>
                <a:latin typeface="DM Sans"/>
                <a:ea typeface="DM Sans"/>
                <a:cs typeface="DM Sans"/>
                <a:sym typeface="DM Sans"/>
              </a:rPr>
              <a:t>The firm’s cooperation during its investigation</a:t>
            </a:r>
          </a:p>
        </p:txBody>
      </p:sp>
      <p:sp>
        <p:nvSpPr>
          <p:cNvPr name="TextBox 3" id="3"/>
          <p:cNvSpPr txBox="true"/>
          <p:nvPr/>
        </p:nvSpPr>
        <p:spPr>
          <a:xfrm rot="-3001">
            <a:off x="9385476" y="1495145"/>
            <a:ext cx="6642399" cy="8284209"/>
          </a:xfrm>
          <a:prstGeom prst="rect">
            <a:avLst/>
          </a:prstGeom>
        </p:spPr>
        <p:txBody>
          <a:bodyPr anchor="t" rtlCol="false" tIns="0" lIns="0" bIns="0" rIns="0">
            <a:spAutoFit/>
          </a:bodyPr>
          <a:lstStyle/>
          <a:p>
            <a:pPr algn="just" marL="0" indent="0" lvl="0">
              <a:lnSpc>
                <a:spcPts val="2240"/>
              </a:lnSpc>
              <a:spcBef>
                <a:spcPct val="0"/>
              </a:spcBef>
            </a:pPr>
            <a:r>
              <a:rPr lang="en-US" sz="1600" strike="noStrike" u="none">
                <a:solidFill>
                  <a:srgbClr val="262626"/>
                </a:solidFill>
                <a:latin typeface="DM Sans"/>
                <a:ea typeface="DM Sans"/>
                <a:cs typeface="DM Sans"/>
                <a:sym typeface="DM Sans"/>
              </a:rPr>
              <a:t>Northwestern Mutual Investment Services LLC (NMIS), together with Northwestern Mutual Investment Management Co. LLC (NMIM) and Mason Street Advisors LLC (Mason Street) (collectively, Northwestern Mutual), agreed to pay a $16.5 million penalty;</a:t>
            </a:r>
          </a:p>
          <a:p>
            <a:pPr algn="just" marL="0" indent="0" lvl="0">
              <a:lnSpc>
                <a:spcPts val="2240"/>
              </a:lnSpc>
              <a:spcBef>
                <a:spcPct val="0"/>
              </a:spcBef>
            </a:pPr>
          </a:p>
          <a:p>
            <a:pPr algn="just" marL="0" indent="0" lvl="0">
              <a:lnSpc>
                <a:spcPts val="2240"/>
              </a:lnSpc>
              <a:spcBef>
                <a:spcPct val="0"/>
              </a:spcBef>
            </a:pPr>
            <a:r>
              <a:rPr lang="en-US" sz="1600" strike="noStrike" u="none">
                <a:solidFill>
                  <a:srgbClr val="262626"/>
                </a:solidFill>
                <a:latin typeface="DM Sans"/>
                <a:ea typeface="DM Sans"/>
                <a:cs typeface="DM Sans"/>
                <a:sym typeface="DM Sans"/>
              </a:rPr>
              <a:t>Guggenheim Securities LLC (Guggenheim Securities), together with Guggenheim Partners Investment Management LLC (GPIM) (collectively, Guggenheim), agreed to pay a $15 million penalty;</a:t>
            </a:r>
          </a:p>
          <a:p>
            <a:pPr algn="just" marL="0" indent="0" lvl="0">
              <a:lnSpc>
                <a:spcPts val="2240"/>
              </a:lnSpc>
              <a:spcBef>
                <a:spcPct val="0"/>
              </a:spcBef>
            </a:pPr>
            <a:r>
              <a:rPr lang="en-US" sz="1600" strike="noStrike" u="none">
                <a:solidFill>
                  <a:srgbClr val="262626"/>
                </a:solidFill>
                <a:latin typeface="DM Sans"/>
                <a:ea typeface="DM Sans"/>
                <a:cs typeface="DM Sans"/>
                <a:sym typeface="DM Sans"/>
              </a:rPr>
              <a:t>Oppenheimer &amp; Co. Inc. (Oppenheimer) agreed to pay a $12 million penalty;</a:t>
            </a:r>
          </a:p>
          <a:p>
            <a:pPr algn="just" marL="0" indent="0" lvl="0">
              <a:lnSpc>
                <a:spcPts val="2240"/>
              </a:lnSpc>
              <a:spcBef>
                <a:spcPct val="0"/>
              </a:spcBef>
            </a:pPr>
          </a:p>
          <a:p>
            <a:pPr algn="just" marL="0" indent="0" lvl="0">
              <a:lnSpc>
                <a:spcPts val="2240"/>
              </a:lnSpc>
              <a:spcBef>
                <a:spcPct val="0"/>
              </a:spcBef>
            </a:pPr>
            <a:r>
              <a:rPr lang="en-US" sz="1600" strike="noStrike" u="none">
                <a:solidFill>
                  <a:srgbClr val="262626"/>
                </a:solidFill>
                <a:latin typeface="DM Sans"/>
                <a:ea typeface="DM Sans"/>
                <a:cs typeface="DM Sans"/>
                <a:sym typeface="DM Sans"/>
              </a:rPr>
              <a:t>Cambridge Investment Research Inc. (CIR), together with Cambridge Investment Research Advisors Inc. (CIRA) (collectively, Cambridge), agreed to pay a $10 million penalty;</a:t>
            </a:r>
          </a:p>
          <a:p>
            <a:pPr algn="just" marL="0" indent="0" lvl="0">
              <a:lnSpc>
                <a:spcPts val="2240"/>
              </a:lnSpc>
              <a:spcBef>
                <a:spcPct val="0"/>
              </a:spcBef>
            </a:pPr>
          </a:p>
          <a:p>
            <a:pPr algn="just" marL="0" indent="0" lvl="0">
              <a:lnSpc>
                <a:spcPts val="2240"/>
              </a:lnSpc>
              <a:spcBef>
                <a:spcPct val="0"/>
              </a:spcBef>
            </a:pPr>
            <a:r>
              <a:rPr lang="en-US" sz="1600" strike="noStrike" u="none">
                <a:solidFill>
                  <a:srgbClr val="262626"/>
                </a:solidFill>
                <a:latin typeface="DM Sans"/>
                <a:ea typeface="DM Sans"/>
                <a:cs typeface="DM Sans"/>
                <a:sym typeface="DM Sans"/>
              </a:rPr>
              <a:t>Key Investment Services LLC (KIS), together with KeyBanc Capital Markets Inc. (KBCM) (collectively, Key), agreed to pay a $10 million penalty;</a:t>
            </a:r>
          </a:p>
          <a:p>
            <a:pPr algn="just" marL="0" indent="0" lvl="0">
              <a:lnSpc>
                <a:spcPts val="2240"/>
              </a:lnSpc>
              <a:spcBef>
                <a:spcPct val="0"/>
              </a:spcBef>
            </a:pPr>
          </a:p>
          <a:p>
            <a:pPr algn="just" marL="0" indent="0" lvl="0">
              <a:lnSpc>
                <a:spcPts val="2240"/>
              </a:lnSpc>
              <a:spcBef>
                <a:spcPct val="0"/>
              </a:spcBef>
            </a:pPr>
            <a:r>
              <a:rPr lang="en-US" sz="1600" strike="noStrike" u="none">
                <a:solidFill>
                  <a:srgbClr val="262626"/>
                </a:solidFill>
                <a:latin typeface="DM Sans"/>
                <a:ea typeface="DM Sans"/>
                <a:cs typeface="DM Sans"/>
                <a:sym typeface="DM Sans"/>
              </a:rPr>
              <a:t>Lincoln Financial Advisors Corporation, together with Lincoln Financial Securities Corporation (collectively, Lincoln), agreed to pay an $8.5 million penalty;  </a:t>
            </a:r>
          </a:p>
          <a:p>
            <a:pPr algn="just" marL="0" indent="0" lvl="0">
              <a:lnSpc>
                <a:spcPts val="2240"/>
              </a:lnSpc>
              <a:spcBef>
                <a:spcPct val="0"/>
              </a:spcBef>
            </a:pPr>
          </a:p>
          <a:p>
            <a:pPr algn="just" marL="0" indent="0" lvl="0">
              <a:lnSpc>
                <a:spcPts val="2240"/>
              </a:lnSpc>
              <a:spcBef>
                <a:spcPct val="0"/>
              </a:spcBef>
            </a:pPr>
            <a:r>
              <a:rPr lang="en-US" sz="1600" strike="noStrike" u="none">
                <a:solidFill>
                  <a:srgbClr val="262626"/>
                </a:solidFill>
                <a:latin typeface="DM Sans"/>
                <a:ea typeface="DM Sans"/>
                <a:cs typeface="DM Sans"/>
                <a:sym typeface="DM Sans"/>
              </a:rPr>
              <a:t>U.S. Bancorp Investments Inc. (U.S. Bancorp) agreed to pay an $8 million penalty; and</a:t>
            </a:r>
          </a:p>
          <a:p>
            <a:pPr algn="just" marL="0" indent="0" lvl="0">
              <a:lnSpc>
                <a:spcPts val="2240"/>
              </a:lnSpc>
              <a:spcBef>
                <a:spcPct val="0"/>
              </a:spcBef>
            </a:pPr>
          </a:p>
          <a:p>
            <a:pPr algn="just" marL="0" indent="0" lvl="0">
              <a:lnSpc>
                <a:spcPts val="2240"/>
              </a:lnSpc>
              <a:spcBef>
                <a:spcPct val="0"/>
              </a:spcBef>
            </a:pPr>
            <a:r>
              <a:rPr lang="en-US" sz="1600" strike="noStrike" u="none">
                <a:solidFill>
                  <a:srgbClr val="262626"/>
                </a:solidFill>
                <a:latin typeface="DM Sans"/>
                <a:ea typeface="DM Sans"/>
                <a:cs typeface="DM Sans"/>
                <a:sym typeface="DM Sans"/>
              </a:rPr>
              <a:t>The Huntington Investment Company (HIC), together with Huntington Securities Inc. (HSI) and Capstone Capital Markets LLC (Capstone) (collectively, Huntington), which self-reported, agreed to pay a $1.25 million penalty.</a:t>
            </a:r>
          </a:p>
        </p:txBody>
      </p:sp>
      <p:sp>
        <p:nvSpPr>
          <p:cNvPr name="TextBox 4" id="4"/>
          <p:cNvSpPr txBox="true"/>
          <p:nvPr/>
        </p:nvSpPr>
        <p:spPr>
          <a:xfrm rot="0">
            <a:off x="2935062" y="510163"/>
            <a:ext cx="12417877" cy="739902"/>
          </a:xfrm>
          <a:prstGeom prst="rect">
            <a:avLst/>
          </a:prstGeom>
        </p:spPr>
        <p:txBody>
          <a:bodyPr anchor="t" rtlCol="false" tIns="0" lIns="0" bIns="0" rIns="0">
            <a:spAutoFit/>
          </a:bodyPr>
          <a:lstStyle/>
          <a:p>
            <a:pPr algn="ctr" marL="0" indent="0" lvl="0">
              <a:lnSpc>
                <a:spcPts val="5544"/>
              </a:lnSpc>
              <a:spcBef>
                <a:spcPct val="0"/>
              </a:spcBef>
            </a:pPr>
            <a:r>
              <a:rPr lang="en-US" b="true" sz="5600" strike="noStrike" u="none">
                <a:solidFill>
                  <a:srgbClr val="FF5031"/>
                </a:solidFill>
                <a:latin typeface="Kollektif Bold"/>
                <a:ea typeface="Kollektif Bold"/>
                <a:cs typeface="Kollektif Bold"/>
                <a:sym typeface="Kollektif Bold"/>
              </a:rPr>
              <a:t>OFF CHANNEL COMMUNICATIONS</a:t>
            </a:r>
          </a:p>
        </p:txBody>
      </p:sp>
      <p:sp>
        <p:nvSpPr>
          <p:cNvPr name="Freeform 5" id="5"/>
          <p:cNvSpPr/>
          <p:nvPr/>
        </p:nvSpPr>
        <p:spPr>
          <a:xfrm flipH="false" flipV="false" rot="-10800000">
            <a:off x="10594" y="0"/>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false" flipV="false" rot="0">
            <a:off x="1084878" y="28575"/>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7" id="7"/>
          <p:cNvSpPr/>
          <p:nvPr/>
        </p:nvSpPr>
        <p:spPr>
          <a:xfrm flipH="false" flipV="false" rot="0">
            <a:off x="1069" y="1112384"/>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8" id="8"/>
          <p:cNvSpPr/>
          <p:nvPr/>
        </p:nvSpPr>
        <p:spPr>
          <a:xfrm flipH="false" flipV="false" rot="-10800000">
            <a:off x="1069" y="2196193"/>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9" id="9"/>
          <p:cNvSpPr/>
          <p:nvPr/>
        </p:nvSpPr>
        <p:spPr>
          <a:xfrm flipH="false" flipV="false" rot="-5400000">
            <a:off x="1084878" y="2196193"/>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grpSp>
        <p:nvGrpSpPr>
          <p:cNvPr name="Group 10" id="10"/>
          <p:cNvGrpSpPr/>
          <p:nvPr/>
        </p:nvGrpSpPr>
        <p:grpSpPr>
          <a:xfrm rot="0">
            <a:off x="10594" y="7006998"/>
            <a:ext cx="2167618" cy="3280002"/>
            <a:chOff x="0" y="0"/>
            <a:chExt cx="2890157" cy="4373336"/>
          </a:xfrm>
        </p:grpSpPr>
        <p:sp>
          <p:nvSpPr>
            <p:cNvPr name="Freeform 11" id="11"/>
            <p:cNvSpPr/>
            <p:nvPr/>
          </p:nvSpPr>
          <p:spPr>
            <a:xfrm flipH="false" flipV="false" rot="-10800000">
              <a:off x="12700" y="0"/>
              <a:ext cx="1445079" cy="1445079"/>
            </a:xfrm>
            <a:custGeom>
              <a:avLst/>
              <a:gdLst/>
              <a:ahLst/>
              <a:cxnLst/>
              <a:rect r="r" b="b" t="t" l="l"/>
              <a:pathLst>
                <a:path h="1445079" w="1445079">
                  <a:moveTo>
                    <a:pt x="0" y="0"/>
                  </a:moveTo>
                  <a:lnTo>
                    <a:pt x="1445079" y="0"/>
                  </a:lnTo>
                  <a:lnTo>
                    <a:pt x="1445079" y="1445079"/>
                  </a:lnTo>
                  <a:lnTo>
                    <a:pt x="0" y="144507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2" id="12"/>
            <p:cNvSpPr/>
            <p:nvPr/>
          </p:nvSpPr>
          <p:spPr>
            <a:xfrm flipH="false" flipV="false" rot="0">
              <a:off x="1445079" y="38100"/>
              <a:ext cx="1445079" cy="1445079"/>
            </a:xfrm>
            <a:custGeom>
              <a:avLst/>
              <a:gdLst/>
              <a:ahLst/>
              <a:cxnLst/>
              <a:rect r="r" b="b" t="t" l="l"/>
              <a:pathLst>
                <a:path h="1445079" w="1445079">
                  <a:moveTo>
                    <a:pt x="0" y="0"/>
                  </a:moveTo>
                  <a:lnTo>
                    <a:pt x="1445078" y="0"/>
                  </a:lnTo>
                  <a:lnTo>
                    <a:pt x="1445078" y="1445079"/>
                  </a:lnTo>
                  <a:lnTo>
                    <a:pt x="0" y="144507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3" id="13"/>
            <p:cNvSpPr/>
            <p:nvPr/>
          </p:nvSpPr>
          <p:spPr>
            <a:xfrm flipH="false" flipV="false" rot="0">
              <a:off x="0" y="1483179"/>
              <a:ext cx="1445079" cy="1445079"/>
            </a:xfrm>
            <a:custGeom>
              <a:avLst/>
              <a:gdLst/>
              <a:ahLst/>
              <a:cxnLst/>
              <a:rect r="r" b="b" t="t" l="l"/>
              <a:pathLst>
                <a:path h="1445079" w="1445079">
                  <a:moveTo>
                    <a:pt x="0" y="0"/>
                  </a:moveTo>
                  <a:lnTo>
                    <a:pt x="1445079" y="0"/>
                  </a:lnTo>
                  <a:lnTo>
                    <a:pt x="1445079" y="1445078"/>
                  </a:lnTo>
                  <a:lnTo>
                    <a:pt x="0" y="144507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4" id="14"/>
            <p:cNvSpPr/>
            <p:nvPr/>
          </p:nvSpPr>
          <p:spPr>
            <a:xfrm flipH="false" flipV="false" rot="-10800000">
              <a:off x="0" y="2928257"/>
              <a:ext cx="1445079" cy="1445079"/>
            </a:xfrm>
            <a:custGeom>
              <a:avLst/>
              <a:gdLst/>
              <a:ahLst/>
              <a:cxnLst/>
              <a:rect r="r" b="b" t="t" l="l"/>
              <a:pathLst>
                <a:path h="1445079" w="1445079">
                  <a:moveTo>
                    <a:pt x="0" y="0"/>
                  </a:moveTo>
                  <a:lnTo>
                    <a:pt x="1445079" y="0"/>
                  </a:lnTo>
                  <a:lnTo>
                    <a:pt x="1445079" y="1445079"/>
                  </a:lnTo>
                  <a:lnTo>
                    <a:pt x="0" y="144507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5" id="15"/>
            <p:cNvSpPr/>
            <p:nvPr/>
          </p:nvSpPr>
          <p:spPr>
            <a:xfrm flipH="false" flipV="false" rot="-5400000">
              <a:off x="1445079" y="2928257"/>
              <a:ext cx="1445079" cy="1445079"/>
            </a:xfrm>
            <a:custGeom>
              <a:avLst/>
              <a:gdLst/>
              <a:ahLst/>
              <a:cxnLst/>
              <a:rect r="r" b="b" t="t" l="l"/>
              <a:pathLst>
                <a:path h="1445079" w="1445079">
                  <a:moveTo>
                    <a:pt x="0" y="0"/>
                  </a:moveTo>
                  <a:lnTo>
                    <a:pt x="1445078" y="0"/>
                  </a:lnTo>
                  <a:lnTo>
                    <a:pt x="1445078" y="1445079"/>
                  </a:lnTo>
                  <a:lnTo>
                    <a:pt x="0" y="144507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grpSp>
    </p:spTree>
  </p:cSld>
  <p:clrMapOvr>
    <a:masterClrMapping/>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E8E7E7"/>
        </a:solidFill>
      </p:bgPr>
    </p:bg>
    <p:spTree>
      <p:nvGrpSpPr>
        <p:cNvPr id="1" name=""/>
        <p:cNvGrpSpPr/>
        <p:nvPr/>
      </p:nvGrpSpPr>
      <p:grpSpPr>
        <a:xfrm>
          <a:off x="0" y="0"/>
          <a:ext cx="0" cy="0"/>
          <a:chOff x="0" y="0"/>
          <a:chExt cx="0" cy="0"/>
        </a:xfrm>
      </p:grpSpPr>
      <p:sp>
        <p:nvSpPr>
          <p:cNvPr name="TextBox 2" id="2"/>
          <p:cNvSpPr txBox="true"/>
          <p:nvPr/>
        </p:nvSpPr>
        <p:spPr>
          <a:xfrm rot="-3001">
            <a:off x="1031634" y="1708742"/>
            <a:ext cx="14087412" cy="6821891"/>
          </a:xfrm>
          <a:prstGeom prst="rect">
            <a:avLst/>
          </a:prstGeom>
        </p:spPr>
        <p:txBody>
          <a:bodyPr anchor="t" rtlCol="false" tIns="0" lIns="0" bIns="0" rIns="0">
            <a:spAutoFit/>
          </a:bodyPr>
          <a:lstStyle/>
          <a:p>
            <a:pPr algn="just">
              <a:lnSpc>
                <a:spcPts val="3661"/>
              </a:lnSpc>
            </a:pPr>
            <a:r>
              <a:rPr lang="en-US" sz="2615">
                <a:solidFill>
                  <a:srgbClr val="262626"/>
                </a:solidFill>
                <a:latin typeface="DM Sans"/>
                <a:ea typeface="DM Sans"/>
                <a:cs typeface="DM Sans"/>
                <a:sym typeface="DM Sans"/>
              </a:rPr>
              <a:t>On September 9, nine firms settled charges for disseminating advertisements that included untrue or unsubstantiated statements or testimonials, endorsements or third-party ratings that lacked the required disclosures. </a:t>
            </a:r>
          </a:p>
          <a:p>
            <a:pPr algn="just">
              <a:lnSpc>
                <a:spcPts val="3661"/>
              </a:lnSpc>
            </a:pPr>
          </a:p>
          <a:p>
            <a:pPr algn="just">
              <a:lnSpc>
                <a:spcPts val="3661"/>
              </a:lnSpc>
            </a:pPr>
            <a:r>
              <a:rPr lang="en-US" sz="2615">
                <a:solidFill>
                  <a:srgbClr val="262626"/>
                </a:solidFill>
                <a:latin typeface="DM Sans"/>
                <a:ea typeface="DM Sans"/>
                <a:cs typeface="DM Sans"/>
                <a:sym typeface="DM Sans"/>
              </a:rPr>
              <a:t>Combined, they paid $1,240,000 in fines:</a:t>
            </a:r>
          </a:p>
          <a:p>
            <a:pPr algn="just" marL="564726" indent="-282363" lvl="1">
              <a:lnSpc>
                <a:spcPts val="3661"/>
              </a:lnSpc>
              <a:buFont typeface="Arial"/>
              <a:buChar char="•"/>
            </a:pPr>
            <a:r>
              <a:rPr lang="en-US" sz="2615">
                <a:solidFill>
                  <a:srgbClr val="262626"/>
                </a:solidFill>
                <a:latin typeface="DM Sans"/>
                <a:ea typeface="DM Sans"/>
                <a:cs typeface="DM Sans"/>
                <a:sym typeface="DM Sans"/>
              </a:rPr>
              <a:t>Abacus Planning Group Inc. agreed to pay a civil penalty of $150,000;</a:t>
            </a:r>
          </a:p>
          <a:p>
            <a:pPr algn="just" marL="564726" indent="-282363" lvl="1">
              <a:lnSpc>
                <a:spcPts val="3661"/>
              </a:lnSpc>
              <a:buFont typeface="Arial"/>
              <a:buChar char="•"/>
            </a:pPr>
            <a:r>
              <a:rPr lang="en-US" sz="2615">
                <a:solidFill>
                  <a:srgbClr val="262626"/>
                </a:solidFill>
                <a:latin typeface="DM Sans"/>
                <a:ea typeface="DM Sans"/>
                <a:cs typeface="DM Sans"/>
                <a:sym typeface="DM Sans"/>
              </a:rPr>
              <a:t>AZ Apice Capital Management LLC agreed to pay a civil penalty of $70,000;</a:t>
            </a:r>
          </a:p>
          <a:p>
            <a:pPr algn="just" marL="564726" indent="-282363" lvl="1">
              <a:lnSpc>
                <a:spcPts val="3661"/>
              </a:lnSpc>
              <a:buFont typeface="Arial"/>
              <a:buChar char="•"/>
            </a:pPr>
            <a:r>
              <a:rPr lang="en-US" sz="2615">
                <a:solidFill>
                  <a:srgbClr val="262626"/>
                </a:solidFill>
                <a:latin typeface="DM Sans"/>
                <a:ea typeface="DM Sans"/>
                <a:cs typeface="DM Sans"/>
                <a:sym typeface="DM Sans"/>
              </a:rPr>
              <a:t>Beta Wealth Group, Inc. agreed to pay a civil penalty of $80,000;</a:t>
            </a:r>
          </a:p>
          <a:p>
            <a:pPr algn="just" marL="564726" indent="-282363" lvl="1">
              <a:lnSpc>
                <a:spcPts val="3661"/>
              </a:lnSpc>
              <a:buFont typeface="Arial"/>
              <a:buChar char="•"/>
            </a:pPr>
            <a:r>
              <a:rPr lang="en-US" sz="2615">
                <a:solidFill>
                  <a:srgbClr val="262626"/>
                </a:solidFill>
                <a:latin typeface="DM Sans"/>
                <a:ea typeface="DM Sans"/>
                <a:cs typeface="DM Sans"/>
                <a:sym typeface="DM Sans"/>
              </a:rPr>
              <a:t>Droms Strauss Advisors Inc. agreed to pay a civil penalty of $85,000;</a:t>
            </a:r>
          </a:p>
          <a:p>
            <a:pPr algn="just" marL="564726" indent="-282363" lvl="1">
              <a:lnSpc>
                <a:spcPts val="3661"/>
              </a:lnSpc>
              <a:buFont typeface="Arial"/>
              <a:buChar char="•"/>
            </a:pPr>
            <a:r>
              <a:rPr lang="en-US" sz="2615">
                <a:solidFill>
                  <a:srgbClr val="262626"/>
                </a:solidFill>
                <a:latin typeface="DM Sans"/>
                <a:ea typeface="DM Sans"/>
                <a:cs typeface="DM Sans"/>
                <a:sym typeface="DM Sans"/>
              </a:rPr>
              <a:t>Howard Bailey Securities LLC agreed to pay a civil penalty of $90,000;</a:t>
            </a:r>
          </a:p>
          <a:p>
            <a:pPr algn="just" marL="564726" indent="-282363" lvl="1">
              <a:lnSpc>
                <a:spcPts val="3661"/>
              </a:lnSpc>
              <a:buFont typeface="Arial"/>
              <a:buChar char="•"/>
            </a:pPr>
            <a:r>
              <a:rPr lang="en-US" sz="2615">
                <a:solidFill>
                  <a:srgbClr val="262626"/>
                </a:solidFill>
                <a:latin typeface="DM Sans"/>
                <a:ea typeface="DM Sans"/>
                <a:cs typeface="DM Sans"/>
                <a:sym typeface="DM Sans"/>
              </a:rPr>
              <a:t>Integrated Advisors Network LLC agreed to pay a civil penalty of $325,000;</a:t>
            </a:r>
          </a:p>
          <a:p>
            <a:pPr algn="just" marL="564726" indent="-282363" lvl="1">
              <a:lnSpc>
                <a:spcPts val="3661"/>
              </a:lnSpc>
              <a:buFont typeface="Arial"/>
              <a:buChar char="•"/>
            </a:pPr>
            <a:r>
              <a:rPr lang="en-US" sz="2615">
                <a:solidFill>
                  <a:srgbClr val="262626"/>
                </a:solidFill>
                <a:latin typeface="DM Sans"/>
                <a:ea typeface="DM Sans"/>
                <a:cs typeface="DM Sans"/>
                <a:sym typeface="DM Sans"/>
              </a:rPr>
              <a:t>Professional Financial Strategies Inc. agreed to pay a civil penalty of $60,000;</a:t>
            </a:r>
          </a:p>
          <a:p>
            <a:pPr algn="just" marL="564726" indent="-282363" lvl="1">
              <a:lnSpc>
                <a:spcPts val="3661"/>
              </a:lnSpc>
              <a:buFont typeface="Arial"/>
              <a:buChar char="•"/>
            </a:pPr>
            <a:r>
              <a:rPr lang="en-US" sz="2615">
                <a:solidFill>
                  <a:srgbClr val="262626"/>
                </a:solidFill>
                <a:latin typeface="DM Sans"/>
                <a:ea typeface="DM Sans"/>
                <a:cs typeface="DM Sans"/>
                <a:sym typeface="DM Sans"/>
              </a:rPr>
              <a:t>Richard Bernstein Advisors LLC agreed to pay a civil penalty of $295,000; and</a:t>
            </a:r>
          </a:p>
          <a:p>
            <a:pPr algn="just" marL="564726" indent="-282363" lvl="1">
              <a:lnSpc>
                <a:spcPts val="3661"/>
              </a:lnSpc>
              <a:buFont typeface="Arial"/>
              <a:buChar char="•"/>
            </a:pPr>
            <a:r>
              <a:rPr lang="en-US" sz="2615">
                <a:solidFill>
                  <a:srgbClr val="262626"/>
                </a:solidFill>
                <a:latin typeface="DM Sans"/>
                <a:ea typeface="DM Sans"/>
                <a:cs typeface="DM Sans"/>
                <a:sym typeface="DM Sans"/>
              </a:rPr>
              <a:t>TS Bank d/b/a Callahan Financial Planning agreed to pay a civil penalty of $85,000</a:t>
            </a:r>
          </a:p>
          <a:p>
            <a:pPr algn="just">
              <a:lnSpc>
                <a:spcPts val="3661"/>
              </a:lnSpc>
            </a:pPr>
          </a:p>
        </p:txBody>
      </p:sp>
      <p:sp>
        <p:nvSpPr>
          <p:cNvPr name="TextBox 3" id="3"/>
          <p:cNvSpPr txBox="true"/>
          <p:nvPr/>
        </p:nvSpPr>
        <p:spPr>
          <a:xfrm rot="0">
            <a:off x="2935062" y="288798"/>
            <a:ext cx="12417877" cy="739902"/>
          </a:xfrm>
          <a:prstGeom prst="rect">
            <a:avLst/>
          </a:prstGeom>
        </p:spPr>
        <p:txBody>
          <a:bodyPr anchor="t" rtlCol="false" tIns="0" lIns="0" bIns="0" rIns="0">
            <a:spAutoFit/>
          </a:bodyPr>
          <a:lstStyle/>
          <a:p>
            <a:pPr algn="ctr" marL="0" indent="0" lvl="0">
              <a:lnSpc>
                <a:spcPts val="5544"/>
              </a:lnSpc>
              <a:spcBef>
                <a:spcPct val="0"/>
              </a:spcBef>
            </a:pPr>
            <a:r>
              <a:rPr lang="en-US" b="true" sz="5600">
                <a:solidFill>
                  <a:srgbClr val="FF5031"/>
                </a:solidFill>
                <a:latin typeface="Kollektif Bold"/>
                <a:ea typeface="Kollektif Bold"/>
                <a:cs typeface="Kollektif Bold"/>
                <a:sym typeface="Kollektif Bold"/>
              </a:rPr>
              <a:t>MARKETING RULE</a:t>
            </a:r>
          </a:p>
        </p:txBody>
      </p:sp>
      <p:grpSp>
        <p:nvGrpSpPr>
          <p:cNvPr name="Group 4" id="4"/>
          <p:cNvGrpSpPr/>
          <p:nvPr/>
        </p:nvGrpSpPr>
        <p:grpSpPr>
          <a:xfrm rot="0">
            <a:off x="16120382" y="7245492"/>
            <a:ext cx="2167618" cy="3280002"/>
            <a:chOff x="0" y="0"/>
            <a:chExt cx="2890157" cy="4373336"/>
          </a:xfrm>
        </p:grpSpPr>
        <p:sp>
          <p:nvSpPr>
            <p:cNvPr name="Freeform 5" id="5"/>
            <p:cNvSpPr/>
            <p:nvPr/>
          </p:nvSpPr>
          <p:spPr>
            <a:xfrm flipH="false" flipV="false" rot="-10800000">
              <a:off x="12700" y="0"/>
              <a:ext cx="1445079" cy="1445079"/>
            </a:xfrm>
            <a:custGeom>
              <a:avLst/>
              <a:gdLst/>
              <a:ahLst/>
              <a:cxnLst/>
              <a:rect r="r" b="b" t="t" l="l"/>
              <a:pathLst>
                <a:path h="1445079" w="1445079">
                  <a:moveTo>
                    <a:pt x="0" y="0"/>
                  </a:moveTo>
                  <a:lnTo>
                    <a:pt x="1445079" y="0"/>
                  </a:lnTo>
                  <a:lnTo>
                    <a:pt x="1445079" y="1445079"/>
                  </a:lnTo>
                  <a:lnTo>
                    <a:pt x="0" y="1445079"/>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6" id="6"/>
            <p:cNvSpPr/>
            <p:nvPr/>
          </p:nvSpPr>
          <p:spPr>
            <a:xfrm flipH="false" flipV="false" rot="0">
              <a:off x="1445079" y="38100"/>
              <a:ext cx="1445079" cy="1445079"/>
            </a:xfrm>
            <a:custGeom>
              <a:avLst/>
              <a:gdLst/>
              <a:ahLst/>
              <a:cxnLst/>
              <a:rect r="r" b="b" t="t" l="l"/>
              <a:pathLst>
                <a:path h="1445079" w="1445079">
                  <a:moveTo>
                    <a:pt x="0" y="0"/>
                  </a:moveTo>
                  <a:lnTo>
                    <a:pt x="1445078" y="0"/>
                  </a:lnTo>
                  <a:lnTo>
                    <a:pt x="1445078" y="1445079"/>
                  </a:lnTo>
                  <a:lnTo>
                    <a:pt x="0" y="144507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7" id="7"/>
            <p:cNvSpPr/>
            <p:nvPr/>
          </p:nvSpPr>
          <p:spPr>
            <a:xfrm flipH="false" flipV="false" rot="0">
              <a:off x="0" y="1483179"/>
              <a:ext cx="1445079" cy="1445079"/>
            </a:xfrm>
            <a:custGeom>
              <a:avLst/>
              <a:gdLst/>
              <a:ahLst/>
              <a:cxnLst/>
              <a:rect r="r" b="b" t="t" l="l"/>
              <a:pathLst>
                <a:path h="1445079" w="1445079">
                  <a:moveTo>
                    <a:pt x="0" y="0"/>
                  </a:moveTo>
                  <a:lnTo>
                    <a:pt x="1445079" y="0"/>
                  </a:lnTo>
                  <a:lnTo>
                    <a:pt x="1445079" y="1445078"/>
                  </a:lnTo>
                  <a:lnTo>
                    <a:pt x="0" y="1445078"/>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8" id="8"/>
            <p:cNvSpPr/>
            <p:nvPr/>
          </p:nvSpPr>
          <p:spPr>
            <a:xfrm flipH="false" flipV="false" rot="-10800000">
              <a:off x="0" y="2928257"/>
              <a:ext cx="1445079" cy="1445079"/>
            </a:xfrm>
            <a:custGeom>
              <a:avLst/>
              <a:gdLst/>
              <a:ahLst/>
              <a:cxnLst/>
              <a:rect r="r" b="b" t="t" l="l"/>
              <a:pathLst>
                <a:path h="1445079" w="1445079">
                  <a:moveTo>
                    <a:pt x="0" y="0"/>
                  </a:moveTo>
                  <a:lnTo>
                    <a:pt x="1445079" y="0"/>
                  </a:lnTo>
                  <a:lnTo>
                    <a:pt x="1445079" y="1445079"/>
                  </a:lnTo>
                  <a:lnTo>
                    <a:pt x="0" y="144507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9" id="9"/>
            <p:cNvSpPr/>
            <p:nvPr/>
          </p:nvSpPr>
          <p:spPr>
            <a:xfrm flipH="false" flipV="false" rot="-5400000">
              <a:off x="1445079" y="2928257"/>
              <a:ext cx="1445079" cy="1445079"/>
            </a:xfrm>
            <a:custGeom>
              <a:avLst/>
              <a:gdLst/>
              <a:ahLst/>
              <a:cxnLst/>
              <a:rect r="r" b="b" t="t" l="l"/>
              <a:pathLst>
                <a:path h="1445079" w="1445079">
                  <a:moveTo>
                    <a:pt x="0" y="0"/>
                  </a:moveTo>
                  <a:lnTo>
                    <a:pt x="1445078" y="0"/>
                  </a:lnTo>
                  <a:lnTo>
                    <a:pt x="1445078" y="1445079"/>
                  </a:lnTo>
                  <a:lnTo>
                    <a:pt x="0" y="1445079"/>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grpSp>
      <p:grpSp>
        <p:nvGrpSpPr>
          <p:cNvPr name="Group 10" id="10"/>
          <p:cNvGrpSpPr/>
          <p:nvPr/>
        </p:nvGrpSpPr>
        <p:grpSpPr>
          <a:xfrm rot="0">
            <a:off x="16120382" y="0"/>
            <a:ext cx="2167618" cy="3280002"/>
            <a:chOff x="0" y="0"/>
            <a:chExt cx="2890157" cy="4373336"/>
          </a:xfrm>
        </p:grpSpPr>
        <p:sp>
          <p:nvSpPr>
            <p:cNvPr name="Freeform 11" id="11"/>
            <p:cNvSpPr/>
            <p:nvPr/>
          </p:nvSpPr>
          <p:spPr>
            <a:xfrm flipH="false" flipV="false" rot="-10800000">
              <a:off x="12700" y="0"/>
              <a:ext cx="1445079" cy="1445079"/>
            </a:xfrm>
            <a:custGeom>
              <a:avLst/>
              <a:gdLst/>
              <a:ahLst/>
              <a:cxnLst/>
              <a:rect r="r" b="b" t="t" l="l"/>
              <a:pathLst>
                <a:path h="1445079" w="1445079">
                  <a:moveTo>
                    <a:pt x="0" y="0"/>
                  </a:moveTo>
                  <a:lnTo>
                    <a:pt x="1445079" y="0"/>
                  </a:lnTo>
                  <a:lnTo>
                    <a:pt x="1445079" y="1445079"/>
                  </a:lnTo>
                  <a:lnTo>
                    <a:pt x="0" y="1445079"/>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12" id="12"/>
            <p:cNvSpPr/>
            <p:nvPr/>
          </p:nvSpPr>
          <p:spPr>
            <a:xfrm flipH="false" flipV="false" rot="0">
              <a:off x="1445079" y="38100"/>
              <a:ext cx="1445079" cy="1445079"/>
            </a:xfrm>
            <a:custGeom>
              <a:avLst/>
              <a:gdLst/>
              <a:ahLst/>
              <a:cxnLst/>
              <a:rect r="r" b="b" t="t" l="l"/>
              <a:pathLst>
                <a:path h="1445079" w="1445079">
                  <a:moveTo>
                    <a:pt x="0" y="0"/>
                  </a:moveTo>
                  <a:lnTo>
                    <a:pt x="1445078" y="0"/>
                  </a:lnTo>
                  <a:lnTo>
                    <a:pt x="1445078" y="1445079"/>
                  </a:lnTo>
                  <a:lnTo>
                    <a:pt x="0" y="144507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13" id="13"/>
            <p:cNvSpPr/>
            <p:nvPr/>
          </p:nvSpPr>
          <p:spPr>
            <a:xfrm flipH="false" flipV="false" rot="0">
              <a:off x="0" y="1483179"/>
              <a:ext cx="1445079" cy="1445079"/>
            </a:xfrm>
            <a:custGeom>
              <a:avLst/>
              <a:gdLst/>
              <a:ahLst/>
              <a:cxnLst/>
              <a:rect r="r" b="b" t="t" l="l"/>
              <a:pathLst>
                <a:path h="1445079" w="1445079">
                  <a:moveTo>
                    <a:pt x="0" y="0"/>
                  </a:moveTo>
                  <a:lnTo>
                    <a:pt x="1445079" y="0"/>
                  </a:lnTo>
                  <a:lnTo>
                    <a:pt x="1445079" y="1445078"/>
                  </a:lnTo>
                  <a:lnTo>
                    <a:pt x="0" y="1445078"/>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14" id="14"/>
            <p:cNvSpPr/>
            <p:nvPr/>
          </p:nvSpPr>
          <p:spPr>
            <a:xfrm flipH="false" flipV="false" rot="-10800000">
              <a:off x="0" y="2928257"/>
              <a:ext cx="1445079" cy="1445079"/>
            </a:xfrm>
            <a:custGeom>
              <a:avLst/>
              <a:gdLst/>
              <a:ahLst/>
              <a:cxnLst/>
              <a:rect r="r" b="b" t="t" l="l"/>
              <a:pathLst>
                <a:path h="1445079" w="1445079">
                  <a:moveTo>
                    <a:pt x="0" y="0"/>
                  </a:moveTo>
                  <a:lnTo>
                    <a:pt x="1445079" y="0"/>
                  </a:lnTo>
                  <a:lnTo>
                    <a:pt x="1445079" y="1445079"/>
                  </a:lnTo>
                  <a:lnTo>
                    <a:pt x="0" y="144507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15" id="15"/>
            <p:cNvSpPr/>
            <p:nvPr/>
          </p:nvSpPr>
          <p:spPr>
            <a:xfrm flipH="false" flipV="false" rot="-5400000">
              <a:off x="1445079" y="2928257"/>
              <a:ext cx="1445079" cy="1445079"/>
            </a:xfrm>
            <a:custGeom>
              <a:avLst/>
              <a:gdLst/>
              <a:ahLst/>
              <a:cxnLst/>
              <a:rect r="r" b="b" t="t" l="l"/>
              <a:pathLst>
                <a:path h="1445079" w="1445079">
                  <a:moveTo>
                    <a:pt x="0" y="0"/>
                  </a:moveTo>
                  <a:lnTo>
                    <a:pt x="1445078" y="0"/>
                  </a:lnTo>
                  <a:lnTo>
                    <a:pt x="1445078" y="1445079"/>
                  </a:lnTo>
                  <a:lnTo>
                    <a:pt x="0" y="1445079"/>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grpSp>
    </p:spTree>
  </p:cSld>
  <p:clrMapOvr>
    <a:masterClrMapping/>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E8E7E7"/>
        </a:solidFill>
      </p:bgPr>
    </p:bg>
    <p:spTree>
      <p:nvGrpSpPr>
        <p:cNvPr id="1" name=""/>
        <p:cNvGrpSpPr/>
        <p:nvPr/>
      </p:nvGrpSpPr>
      <p:grpSpPr>
        <a:xfrm>
          <a:off x="0" y="0"/>
          <a:ext cx="0" cy="0"/>
          <a:chOff x="0" y="0"/>
          <a:chExt cx="0" cy="0"/>
        </a:xfrm>
      </p:grpSpPr>
      <p:sp>
        <p:nvSpPr>
          <p:cNvPr name="TextBox 2" id="2"/>
          <p:cNvSpPr txBox="true"/>
          <p:nvPr/>
        </p:nvSpPr>
        <p:spPr>
          <a:xfrm rot="0">
            <a:off x="3833915" y="4578899"/>
            <a:ext cx="10620170" cy="1330324"/>
          </a:xfrm>
          <a:prstGeom prst="rect">
            <a:avLst/>
          </a:prstGeom>
        </p:spPr>
        <p:txBody>
          <a:bodyPr anchor="t" rtlCol="false" tIns="0" lIns="0" bIns="0" rIns="0">
            <a:spAutoFit/>
          </a:bodyPr>
          <a:lstStyle/>
          <a:p>
            <a:pPr algn="ctr">
              <a:lnSpc>
                <a:spcPts val="9999"/>
              </a:lnSpc>
            </a:pPr>
            <a:r>
              <a:rPr lang="en-US" b="true" sz="9999">
                <a:solidFill>
                  <a:srgbClr val="0C2344"/>
                </a:solidFill>
                <a:latin typeface="Kollektif Bold"/>
                <a:ea typeface="Kollektif Bold"/>
                <a:cs typeface="Kollektif Bold"/>
                <a:sym typeface="Kollektif Bold"/>
              </a:rPr>
              <a:t>NOW WHAT?</a:t>
            </a:r>
          </a:p>
        </p:txBody>
      </p:sp>
      <p:sp>
        <p:nvSpPr>
          <p:cNvPr name="Freeform 3" id="3"/>
          <p:cNvSpPr/>
          <p:nvPr/>
        </p:nvSpPr>
        <p:spPr>
          <a:xfrm flipH="false" flipV="false" rot="0">
            <a:off x="17204191" y="-5510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0">
            <a:off x="17204191" y="1028700"/>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5" id="5"/>
          <p:cNvSpPr/>
          <p:nvPr/>
        </p:nvSpPr>
        <p:spPr>
          <a:xfrm flipH="true" flipV="true" rot="5400000">
            <a:off x="17204191" y="2112509"/>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6" id="6"/>
          <p:cNvSpPr/>
          <p:nvPr/>
        </p:nvSpPr>
        <p:spPr>
          <a:xfrm flipH="false" flipV="false" rot="0">
            <a:off x="16120382" y="-5510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7" id="7"/>
          <p:cNvSpPr/>
          <p:nvPr/>
        </p:nvSpPr>
        <p:spPr>
          <a:xfrm flipH="false" flipV="false" rot="5400000">
            <a:off x="15036573" y="1028700"/>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8" id="8"/>
          <p:cNvSpPr/>
          <p:nvPr/>
        </p:nvSpPr>
        <p:spPr>
          <a:xfrm flipH="false" flipV="false" rot="-10800000">
            <a:off x="16120382" y="211250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9" id="9"/>
          <p:cNvSpPr/>
          <p:nvPr/>
        </p:nvSpPr>
        <p:spPr>
          <a:xfrm flipH="true" flipV="true" rot="-10800000">
            <a:off x="15036573" y="2112509"/>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0" id="10"/>
          <p:cNvSpPr/>
          <p:nvPr/>
        </p:nvSpPr>
        <p:spPr>
          <a:xfrm flipH="true" flipV="true" rot="5400000">
            <a:off x="12770705" y="-55109"/>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1" id="11"/>
          <p:cNvSpPr/>
          <p:nvPr/>
        </p:nvSpPr>
        <p:spPr>
          <a:xfrm flipH="true" flipV="true" rot="-10800000">
            <a:off x="12770705" y="1028700"/>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2" id="12"/>
          <p:cNvSpPr/>
          <p:nvPr/>
        </p:nvSpPr>
        <p:spPr>
          <a:xfrm flipH="false" flipV="false" rot="-10800000">
            <a:off x="9525" y="7044155"/>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3" id="13"/>
          <p:cNvSpPr/>
          <p:nvPr/>
        </p:nvSpPr>
        <p:spPr>
          <a:xfrm flipH="false" flipV="false" rot="0">
            <a:off x="1083809" y="7072730"/>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4" id="14"/>
          <p:cNvSpPr/>
          <p:nvPr/>
        </p:nvSpPr>
        <p:spPr>
          <a:xfrm flipH="false" flipV="false" rot="0">
            <a:off x="0" y="815653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5" id="15"/>
          <p:cNvSpPr/>
          <p:nvPr/>
        </p:nvSpPr>
        <p:spPr>
          <a:xfrm flipH="false" flipV="false" rot="-10800000">
            <a:off x="0" y="9240348"/>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6" id="16"/>
          <p:cNvSpPr/>
          <p:nvPr/>
        </p:nvSpPr>
        <p:spPr>
          <a:xfrm flipH="false" flipV="false" rot="-5400000">
            <a:off x="1083809" y="9240348"/>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7" id="17"/>
          <p:cNvSpPr/>
          <p:nvPr/>
        </p:nvSpPr>
        <p:spPr>
          <a:xfrm flipH="false" flipV="false" rot="-10800000">
            <a:off x="3321750" y="9268923"/>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8" id="18"/>
          <p:cNvSpPr/>
          <p:nvPr/>
        </p:nvSpPr>
        <p:spPr>
          <a:xfrm flipH="false" flipV="false" rot="0">
            <a:off x="3321750" y="8185114"/>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9" id="19"/>
          <p:cNvSpPr/>
          <p:nvPr/>
        </p:nvSpPr>
        <p:spPr>
          <a:xfrm flipH="false" flipV="false" rot="5400000">
            <a:off x="4405559" y="9268923"/>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20" id="20"/>
          <p:cNvGrpSpPr/>
          <p:nvPr/>
        </p:nvGrpSpPr>
        <p:grpSpPr>
          <a:xfrm rot="2700000">
            <a:off x="14381224" y="7574679"/>
            <a:ext cx="7415398" cy="3565095"/>
            <a:chOff x="0" y="0"/>
            <a:chExt cx="660400" cy="317500"/>
          </a:xfrm>
        </p:grpSpPr>
        <p:sp>
          <p:nvSpPr>
            <p:cNvPr name="Freeform 21" id="21"/>
            <p:cNvSpPr/>
            <p:nvPr/>
          </p:nvSpPr>
          <p:spPr>
            <a:xfrm flipH="false" flipV="false" rot="0">
              <a:off x="0" y="0"/>
              <a:ext cx="660400" cy="317500"/>
            </a:xfrm>
            <a:custGeom>
              <a:avLst/>
              <a:gdLst/>
              <a:ahLst/>
              <a:cxnLst/>
              <a:rect r="r" b="b" t="t" l="l"/>
              <a:pathLst>
                <a:path h="317500" w="6604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sp>
        <p:sp>
          <p:nvSpPr>
            <p:cNvPr name="TextBox 22" id="22"/>
            <p:cNvSpPr txBox="true"/>
            <p:nvPr/>
          </p:nvSpPr>
          <p:spPr>
            <a:xfrm>
              <a:off x="0" y="146050"/>
              <a:ext cx="660400" cy="171450"/>
            </a:xfrm>
            <a:prstGeom prst="rect">
              <a:avLst/>
            </a:prstGeom>
          </p:spPr>
          <p:txBody>
            <a:bodyPr anchor="ctr" rtlCol="false" tIns="50800" lIns="50800" bIns="50800" rIns="50800"/>
            <a:lstStyle/>
            <a:p>
              <a:pPr algn="ctr">
                <a:lnSpc>
                  <a:spcPts val="2553"/>
                </a:lnSpc>
              </a:pPr>
            </a:p>
          </p:txBody>
        </p:sp>
      </p:grpSp>
      <p:sp>
        <p:nvSpPr>
          <p:cNvPr name="AutoShape 23" id="23"/>
          <p:cNvSpPr/>
          <p:nvPr/>
        </p:nvSpPr>
        <p:spPr>
          <a:xfrm>
            <a:off x="13918610" y="8394229"/>
            <a:ext cx="5185216" cy="5132702"/>
          </a:xfrm>
          <a:prstGeom prst="line">
            <a:avLst/>
          </a:prstGeom>
          <a:ln cap="flat" w="28575">
            <a:solidFill>
              <a:srgbClr val="0C2344"/>
            </a:solidFill>
            <a:prstDash val="solid"/>
            <a:headEnd type="none" len="sm" w="sm"/>
            <a:tailEnd type="none" len="sm" w="sm"/>
          </a:ln>
        </p:spPr>
      </p:sp>
      <p:sp>
        <p:nvSpPr>
          <p:cNvPr name="AutoShape 24" id="24"/>
          <p:cNvSpPr/>
          <p:nvPr/>
        </p:nvSpPr>
        <p:spPr>
          <a:xfrm>
            <a:off x="13704664" y="8706905"/>
            <a:ext cx="5038853" cy="5038853"/>
          </a:xfrm>
          <a:prstGeom prst="line">
            <a:avLst/>
          </a:prstGeom>
          <a:ln cap="flat" w="28575">
            <a:solidFill>
              <a:srgbClr val="0C2344"/>
            </a:solidFill>
            <a:prstDash val="solid"/>
            <a:headEnd type="none" len="sm" w="sm"/>
            <a:tailEnd type="none" len="sm" w="sm"/>
          </a:ln>
        </p:spPr>
      </p:sp>
      <p:sp>
        <p:nvSpPr>
          <p:cNvPr name="AutoShape 25" id="25"/>
          <p:cNvSpPr/>
          <p:nvPr/>
        </p:nvSpPr>
        <p:spPr>
          <a:xfrm>
            <a:off x="13525062" y="9065375"/>
            <a:ext cx="4867141" cy="4867141"/>
          </a:xfrm>
          <a:prstGeom prst="line">
            <a:avLst/>
          </a:prstGeom>
          <a:ln cap="flat" w="28575">
            <a:solidFill>
              <a:srgbClr val="0C2344"/>
            </a:solidFill>
            <a:prstDash val="solid"/>
            <a:headEnd type="none" len="sm" w="sm"/>
            <a:tailEnd type="none" len="sm" w="sm"/>
          </a:ln>
        </p:spPr>
      </p:sp>
      <p:sp>
        <p:nvSpPr>
          <p:cNvPr name="AutoShape 26" id="26"/>
          <p:cNvSpPr/>
          <p:nvPr/>
        </p:nvSpPr>
        <p:spPr>
          <a:xfrm>
            <a:off x="13398407" y="9451643"/>
            <a:ext cx="4690515" cy="4690515"/>
          </a:xfrm>
          <a:prstGeom prst="line">
            <a:avLst/>
          </a:prstGeom>
          <a:ln cap="flat" w="28575">
            <a:solidFill>
              <a:srgbClr val="0C2344"/>
            </a:solidFill>
            <a:prstDash val="solid"/>
            <a:headEnd type="none" len="sm" w="sm"/>
            <a:tailEnd type="none" len="sm" w="sm"/>
          </a:ln>
        </p:spPr>
      </p:sp>
      <p:sp>
        <p:nvSpPr>
          <p:cNvPr name="AutoShape 27" id="27"/>
          <p:cNvSpPr/>
          <p:nvPr/>
        </p:nvSpPr>
        <p:spPr>
          <a:xfrm>
            <a:off x="13254553" y="9891320"/>
            <a:ext cx="4347674" cy="4347674"/>
          </a:xfrm>
          <a:prstGeom prst="line">
            <a:avLst/>
          </a:prstGeom>
          <a:ln cap="flat" w="28575">
            <a:solidFill>
              <a:srgbClr val="0C2344"/>
            </a:solidFill>
            <a:prstDash val="solid"/>
            <a:headEnd type="none" len="sm" w="sm"/>
            <a:tailEnd type="none" len="sm" w="sm"/>
          </a:ln>
        </p:spPr>
      </p:sp>
      <p:grpSp>
        <p:nvGrpSpPr>
          <p:cNvPr name="Group 28" id="28"/>
          <p:cNvGrpSpPr/>
          <p:nvPr/>
        </p:nvGrpSpPr>
        <p:grpSpPr>
          <a:xfrm rot="2700000">
            <a:off x="-1376391" y="-3093321"/>
            <a:ext cx="7415398" cy="3565095"/>
            <a:chOff x="0" y="0"/>
            <a:chExt cx="660400" cy="317500"/>
          </a:xfrm>
        </p:grpSpPr>
        <p:sp>
          <p:nvSpPr>
            <p:cNvPr name="Freeform 29" id="29"/>
            <p:cNvSpPr/>
            <p:nvPr/>
          </p:nvSpPr>
          <p:spPr>
            <a:xfrm flipH="false" flipV="false" rot="0">
              <a:off x="0" y="0"/>
              <a:ext cx="660400" cy="317500"/>
            </a:xfrm>
            <a:custGeom>
              <a:avLst/>
              <a:gdLst/>
              <a:ahLst/>
              <a:cxnLst/>
              <a:rect r="r" b="b" t="t" l="l"/>
              <a:pathLst>
                <a:path h="317500" w="6604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sp>
        <p:sp>
          <p:nvSpPr>
            <p:cNvPr name="TextBox 30" id="30"/>
            <p:cNvSpPr txBox="true"/>
            <p:nvPr/>
          </p:nvSpPr>
          <p:spPr>
            <a:xfrm>
              <a:off x="0" y="146050"/>
              <a:ext cx="660400" cy="171450"/>
            </a:xfrm>
            <a:prstGeom prst="rect">
              <a:avLst/>
            </a:prstGeom>
          </p:spPr>
          <p:txBody>
            <a:bodyPr anchor="ctr" rtlCol="false" tIns="50800" lIns="50800" bIns="50800" rIns="50800"/>
            <a:lstStyle/>
            <a:p>
              <a:pPr algn="ctr">
                <a:lnSpc>
                  <a:spcPts val="2553"/>
                </a:lnSpc>
              </a:pPr>
            </a:p>
          </p:txBody>
        </p:sp>
      </p:grpSp>
      <p:sp>
        <p:nvSpPr>
          <p:cNvPr name="AutoShape 31" id="31"/>
          <p:cNvSpPr/>
          <p:nvPr/>
        </p:nvSpPr>
        <p:spPr>
          <a:xfrm>
            <a:off x="-1839005" y="-2273771"/>
            <a:ext cx="5185216" cy="5132702"/>
          </a:xfrm>
          <a:prstGeom prst="line">
            <a:avLst/>
          </a:prstGeom>
          <a:ln cap="flat" w="28575">
            <a:solidFill>
              <a:srgbClr val="0C2344"/>
            </a:solidFill>
            <a:prstDash val="solid"/>
            <a:headEnd type="none" len="sm" w="sm"/>
            <a:tailEnd type="none" len="sm" w="sm"/>
          </a:ln>
        </p:spPr>
      </p:sp>
      <p:sp>
        <p:nvSpPr>
          <p:cNvPr name="AutoShape 32" id="32"/>
          <p:cNvSpPr/>
          <p:nvPr/>
        </p:nvSpPr>
        <p:spPr>
          <a:xfrm>
            <a:off x="-2052951" y="-1961095"/>
            <a:ext cx="5038853" cy="5038853"/>
          </a:xfrm>
          <a:prstGeom prst="line">
            <a:avLst/>
          </a:prstGeom>
          <a:ln cap="flat" w="28575">
            <a:solidFill>
              <a:srgbClr val="0C2344"/>
            </a:solidFill>
            <a:prstDash val="solid"/>
            <a:headEnd type="none" len="sm" w="sm"/>
            <a:tailEnd type="none" len="sm" w="sm"/>
          </a:ln>
        </p:spPr>
      </p:sp>
      <p:sp>
        <p:nvSpPr>
          <p:cNvPr name="AutoShape 33" id="33"/>
          <p:cNvSpPr/>
          <p:nvPr/>
        </p:nvSpPr>
        <p:spPr>
          <a:xfrm>
            <a:off x="-2232553" y="-1602625"/>
            <a:ext cx="4867141" cy="4867141"/>
          </a:xfrm>
          <a:prstGeom prst="line">
            <a:avLst/>
          </a:prstGeom>
          <a:ln cap="flat" w="28575">
            <a:solidFill>
              <a:srgbClr val="0C2344"/>
            </a:solidFill>
            <a:prstDash val="solid"/>
            <a:headEnd type="none" len="sm" w="sm"/>
            <a:tailEnd type="none" len="sm" w="sm"/>
          </a:ln>
        </p:spPr>
      </p:sp>
      <p:sp>
        <p:nvSpPr>
          <p:cNvPr name="AutoShape 34" id="34"/>
          <p:cNvSpPr/>
          <p:nvPr/>
        </p:nvSpPr>
        <p:spPr>
          <a:xfrm>
            <a:off x="-2359208" y="-1216357"/>
            <a:ext cx="4690515" cy="4690515"/>
          </a:xfrm>
          <a:prstGeom prst="line">
            <a:avLst/>
          </a:prstGeom>
          <a:ln cap="flat" w="28575">
            <a:solidFill>
              <a:srgbClr val="0C2344"/>
            </a:solidFill>
            <a:prstDash val="solid"/>
            <a:headEnd type="none" len="sm" w="sm"/>
            <a:tailEnd type="none" len="sm" w="sm"/>
          </a:ln>
        </p:spPr>
      </p:sp>
      <p:sp>
        <p:nvSpPr>
          <p:cNvPr name="AutoShape 35" id="35"/>
          <p:cNvSpPr/>
          <p:nvPr/>
        </p:nvSpPr>
        <p:spPr>
          <a:xfrm>
            <a:off x="-2503062" y="-776680"/>
            <a:ext cx="4347674" cy="4347674"/>
          </a:xfrm>
          <a:prstGeom prst="line">
            <a:avLst/>
          </a:prstGeom>
          <a:ln cap="flat" w="28575">
            <a:solidFill>
              <a:srgbClr val="0C2344"/>
            </a:solidFill>
            <a:prstDash val="solid"/>
            <a:headEnd type="none" len="sm" w="sm"/>
            <a:tailEnd type="none" len="sm" w="sm"/>
          </a:ln>
        </p:spPr>
      </p:sp>
      <p:sp>
        <p:nvSpPr>
          <p:cNvPr name="AutoShape 36" id="36"/>
          <p:cNvSpPr/>
          <p:nvPr/>
        </p:nvSpPr>
        <p:spPr>
          <a:xfrm>
            <a:off x="-2623881" y="-332957"/>
            <a:ext cx="3963599" cy="3985594"/>
          </a:xfrm>
          <a:prstGeom prst="line">
            <a:avLst/>
          </a:prstGeom>
          <a:ln cap="flat" w="28575">
            <a:solidFill>
              <a:srgbClr val="0C2344"/>
            </a:solidFill>
            <a:prstDash val="solid"/>
            <a:headEnd type="none" len="sm" w="sm"/>
            <a:tailEnd type="none" len="sm" w="sm"/>
          </a:ln>
        </p:spPr>
      </p:sp>
      <p:sp>
        <p:nvSpPr>
          <p:cNvPr name="AutoShape 37" id="37"/>
          <p:cNvSpPr/>
          <p:nvPr/>
        </p:nvSpPr>
        <p:spPr>
          <a:xfrm>
            <a:off x="-2598114" y="228677"/>
            <a:ext cx="3377485" cy="3360058"/>
          </a:xfrm>
          <a:prstGeom prst="line">
            <a:avLst/>
          </a:prstGeom>
          <a:ln cap="flat" w="28575">
            <a:solidFill>
              <a:srgbClr val="0C2344"/>
            </a:solidFill>
            <a:prstDash val="solid"/>
            <a:headEnd type="none" len="sm" w="sm"/>
            <a:tailEnd type="none" len="sm" w="sm"/>
          </a:ln>
        </p:spPr>
      </p:sp>
      <p:sp>
        <p:nvSpPr>
          <p:cNvPr name="AutoShape 38" id="38"/>
          <p:cNvSpPr/>
          <p:nvPr/>
        </p:nvSpPr>
        <p:spPr>
          <a:xfrm>
            <a:off x="-2509797" y="905760"/>
            <a:ext cx="2628598" cy="2671969"/>
          </a:xfrm>
          <a:prstGeom prst="line">
            <a:avLst/>
          </a:prstGeom>
          <a:ln cap="flat" w="28575">
            <a:solidFill>
              <a:srgbClr val="0C2344"/>
            </a:solidFill>
            <a:prstDash val="solid"/>
            <a:headEnd type="none" len="sm" w="sm"/>
            <a:tailEnd type="none" len="sm" w="sm"/>
          </a:ln>
        </p:spPr>
      </p:sp>
    </p:spTree>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E8E7E7"/>
        </a:solidFill>
      </p:bgPr>
    </p:bg>
    <p:spTree>
      <p:nvGrpSpPr>
        <p:cNvPr id="1" name=""/>
        <p:cNvGrpSpPr/>
        <p:nvPr/>
      </p:nvGrpSpPr>
      <p:grpSpPr>
        <a:xfrm>
          <a:off x="0" y="0"/>
          <a:ext cx="0" cy="0"/>
          <a:chOff x="0" y="0"/>
          <a:chExt cx="0" cy="0"/>
        </a:xfrm>
      </p:grpSpPr>
      <p:sp>
        <p:nvSpPr>
          <p:cNvPr name="TextBox 2" id="2"/>
          <p:cNvSpPr txBox="true"/>
          <p:nvPr/>
        </p:nvSpPr>
        <p:spPr>
          <a:xfrm rot="0">
            <a:off x="3833915" y="4189410"/>
            <a:ext cx="10620170" cy="1657984"/>
          </a:xfrm>
          <a:prstGeom prst="rect">
            <a:avLst/>
          </a:prstGeom>
        </p:spPr>
        <p:txBody>
          <a:bodyPr anchor="t" rtlCol="false" tIns="0" lIns="0" bIns="0" rIns="0">
            <a:spAutoFit/>
          </a:bodyPr>
          <a:lstStyle/>
          <a:p>
            <a:pPr algn="ctr">
              <a:lnSpc>
                <a:spcPts val="12399"/>
              </a:lnSpc>
            </a:pPr>
            <a:r>
              <a:rPr lang="en-US" b="true" sz="12399">
                <a:solidFill>
                  <a:srgbClr val="0C2344"/>
                </a:solidFill>
                <a:latin typeface="Kollektif Bold"/>
                <a:ea typeface="Kollektif Bold"/>
                <a:cs typeface="Kollektif Bold"/>
                <a:sym typeface="Kollektif Bold"/>
              </a:rPr>
              <a:t>THANK YOU</a:t>
            </a:r>
          </a:p>
        </p:txBody>
      </p:sp>
      <p:sp>
        <p:nvSpPr>
          <p:cNvPr name="TextBox 3" id="3"/>
          <p:cNvSpPr txBox="true"/>
          <p:nvPr/>
        </p:nvSpPr>
        <p:spPr>
          <a:xfrm rot="0">
            <a:off x="5386918" y="5866444"/>
            <a:ext cx="7514164" cy="438156"/>
          </a:xfrm>
          <a:prstGeom prst="rect">
            <a:avLst/>
          </a:prstGeom>
        </p:spPr>
        <p:txBody>
          <a:bodyPr anchor="t" rtlCol="false" tIns="0" lIns="0" bIns="0" rIns="0">
            <a:spAutoFit/>
          </a:bodyPr>
          <a:lstStyle/>
          <a:p>
            <a:pPr algn="ctr">
              <a:lnSpc>
                <a:spcPts val="3300"/>
              </a:lnSpc>
            </a:pPr>
            <a:r>
              <a:rPr lang="en-US" sz="3000">
                <a:solidFill>
                  <a:srgbClr val="0C2344"/>
                </a:solidFill>
                <a:latin typeface="DM Sans"/>
                <a:ea typeface="DM Sans"/>
                <a:cs typeface="DM Sans"/>
                <a:sym typeface="DM Sans"/>
              </a:rPr>
              <a:t>www.myrialawyer.com/cpa-alliance</a:t>
            </a:r>
          </a:p>
        </p:txBody>
      </p:sp>
      <p:sp>
        <p:nvSpPr>
          <p:cNvPr name="Freeform 4" id="4"/>
          <p:cNvSpPr/>
          <p:nvPr/>
        </p:nvSpPr>
        <p:spPr>
          <a:xfrm flipH="false" flipV="false" rot="0">
            <a:off x="17204191" y="-5510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5" id="5"/>
          <p:cNvSpPr/>
          <p:nvPr/>
        </p:nvSpPr>
        <p:spPr>
          <a:xfrm flipH="false" flipV="false" rot="0">
            <a:off x="17204191" y="1028700"/>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6" id="6"/>
          <p:cNvSpPr/>
          <p:nvPr/>
        </p:nvSpPr>
        <p:spPr>
          <a:xfrm flipH="true" flipV="true" rot="5400000">
            <a:off x="17204191" y="2112509"/>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7" id="7"/>
          <p:cNvSpPr/>
          <p:nvPr/>
        </p:nvSpPr>
        <p:spPr>
          <a:xfrm flipH="false" flipV="false" rot="0">
            <a:off x="16120382" y="-5510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8" id="8"/>
          <p:cNvSpPr/>
          <p:nvPr/>
        </p:nvSpPr>
        <p:spPr>
          <a:xfrm flipH="false" flipV="false" rot="5400000">
            <a:off x="15036573" y="1028700"/>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9" id="9"/>
          <p:cNvSpPr/>
          <p:nvPr/>
        </p:nvSpPr>
        <p:spPr>
          <a:xfrm flipH="false" flipV="false" rot="-10800000">
            <a:off x="16120382" y="211250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10" id="10"/>
          <p:cNvSpPr/>
          <p:nvPr/>
        </p:nvSpPr>
        <p:spPr>
          <a:xfrm flipH="true" flipV="true" rot="-10800000">
            <a:off x="15036573" y="2112509"/>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1" id="11"/>
          <p:cNvSpPr/>
          <p:nvPr/>
        </p:nvSpPr>
        <p:spPr>
          <a:xfrm flipH="true" flipV="true" rot="5400000">
            <a:off x="12770705" y="-55109"/>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12" id="12"/>
          <p:cNvSpPr/>
          <p:nvPr/>
        </p:nvSpPr>
        <p:spPr>
          <a:xfrm flipH="true" flipV="true" rot="-10800000">
            <a:off x="12770705" y="1028700"/>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3" id="13"/>
          <p:cNvSpPr/>
          <p:nvPr/>
        </p:nvSpPr>
        <p:spPr>
          <a:xfrm flipH="false" flipV="false" rot="-10800000">
            <a:off x="9525" y="7044155"/>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4" id="14"/>
          <p:cNvSpPr/>
          <p:nvPr/>
        </p:nvSpPr>
        <p:spPr>
          <a:xfrm flipH="false" flipV="false" rot="0">
            <a:off x="1083809" y="7072730"/>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5" id="15"/>
          <p:cNvSpPr/>
          <p:nvPr/>
        </p:nvSpPr>
        <p:spPr>
          <a:xfrm flipH="false" flipV="false" rot="0">
            <a:off x="0" y="815653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6" id="16"/>
          <p:cNvSpPr/>
          <p:nvPr/>
        </p:nvSpPr>
        <p:spPr>
          <a:xfrm flipH="false" flipV="false" rot="-10800000">
            <a:off x="0" y="9240348"/>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7" id="17"/>
          <p:cNvSpPr/>
          <p:nvPr/>
        </p:nvSpPr>
        <p:spPr>
          <a:xfrm flipH="false" flipV="false" rot="-5400000">
            <a:off x="1083809" y="9240348"/>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8" id="18"/>
          <p:cNvSpPr/>
          <p:nvPr/>
        </p:nvSpPr>
        <p:spPr>
          <a:xfrm flipH="false" flipV="false" rot="-10800000">
            <a:off x="3321750" y="9268923"/>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9" id="19"/>
          <p:cNvSpPr/>
          <p:nvPr/>
        </p:nvSpPr>
        <p:spPr>
          <a:xfrm flipH="false" flipV="false" rot="0">
            <a:off x="3321750" y="8185114"/>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20" id="20"/>
          <p:cNvSpPr/>
          <p:nvPr/>
        </p:nvSpPr>
        <p:spPr>
          <a:xfrm flipH="false" flipV="false" rot="5400000">
            <a:off x="4405559" y="9268923"/>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21" id="21"/>
          <p:cNvGrpSpPr/>
          <p:nvPr/>
        </p:nvGrpSpPr>
        <p:grpSpPr>
          <a:xfrm rot="0">
            <a:off x="13123603" y="5475036"/>
            <a:ext cx="8847511" cy="8855676"/>
            <a:chOff x="0" y="0"/>
            <a:chExt cx="11796681" cy="11807568"/>
          </a:xfrm>
        </p:grpSpPr>
        <p:grpSp>
          <p:nvGrpSpPr>
            <p:cNvPr name="Group 22" id="22"/>
            <p:cNvGrpSpPr/>
            <p:nvPr/>
          </p:nvGrpSpPr>
          <p:grpSpPr>
            <a:xfrm rot="2700000">
              <a:off x="1676828" y="2799524"/>
              <a:ext cx="9887197" cy="4753460"/>
              <a:chOff x="0" y="0"/>
              <a:chExt cx="660400" cy="317500"/>
            </a:xfrm>
          </p:grpSpPr>
          <p:sp>
            <p:nvSpPr>
              <p:cNvPr name="Freeform 23" id="23"/>
              <p:cNvSpPr/>
              <p:nvPr/>
            </p:nvSpPr>
            <p:spPr>
              <a:xfrm flipH="false" flipV="false" rot="0">
                <a:off x="0" y="0"/>
                <a:ext cx="660400" cy="317500"/>
              </a:xfrm>
              <a:custGeom>
                <a:avLst/>
                <a:gdLst/>
                <a:ahLst/>
                <a:cxnLst/>
                <a:rect r="r" b="b" t="t" l="l"/>
                <a:pathLst>
                  <a:path h="317500" w="6604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sp>
          <p:sp>
            <p:nvSpPr>
              <p:cNvPr name="TextBox 24" id="24"/>
              <p:cNvSpPr txBox="true"/>
              <p:nvPr/>
            </p:nvSpPr>
            <p:spPr>
              <a:xfrm>
                <a:off x="0" y="146050"/>
                <a:ext cx="660400" cy="171450"/>
              </a:xfrm>
              <a:prstGeom prst="rect">
                <a:avLst/>
              </a:prstGeom>
            </p:spPr>
            <p:txBody>
              <a:bodyPr anchor="ctr" rtlCol="false" tIns="50800" lIns="50800" bIns="50800" rIns="50800"/>
              <a:lstStyle/>
              <a:p>
                <a:pPr algn="ctr">
                  <a:lnSpc>
                    <a:spcPts val="2553"/>
                  </a:lnSpc>
                </a:pPr>
              </a:p>
            </p:txBody>
          </p:sp>
        </p:grpSp>
        <p:sp>
          <p:nvSpPr>
            <p:cNvPr name="AutoShape 25" id="25"/>
            <p:cNvSpPr/>
            <p:nvPr/>
          </p:nvSpPr>
          <p:spPr>
            <a:xfrm>
              <a:off x="1060010" y="3892256"/>
              <a:ext cx="6913622" cy="6843603"/>
            </a:xfrm>
            <a:prstGeom prst="line">
              <a:avLst/>
            </a:prstGeom>
            <a:ln cap="flat" w="38100">
              <a:solidFill>
                <a:srgbClr val="0C2344"/>
              </a:solidFill>
              <a:prstDash val="solid"/>
              <a:headEnd type="none" len="sm" w="sm"/>
              <a:tailEnd type="none" len="sm" w="sm"/>
            </a:ln>
          </p:spPr>
        </p:sp>
        <p:sp>
          <p:nvSpPr>
            <p:cNvPr name="AutoShape 26" id="26"/>
            <p:cNvSpPr/>
            <p:nvPr/>
          </p:nvSpPr>
          <p:spPr>
            <a:xfrm>
              <a:off x="774748" y="4309159"/>
              <a:ext cx="6718471" cy="6718471"/>
            </a:xfrm>
            <a:prstGeom prst="line">
              <a:avLst/>
            </a:prstGeom>
            <a:ln cap="flat" w="38100">
              <a:solidFill>
                <a:srgbClr val="0C2344"/>
              </a:solidFill>
              <a:prstDash val="solid"/>
              <a:headEnd type="none" len="sm" w="sm"/>
              <a:tailEnd type="none" len="sm" w="sm"/>
            </a:ln>
          </p:spPr>
        </p:sp>
        <p:sp>
          <p:nvSpPr>
            <p:cNvPr name="AutoShape 27" id="27"/>
            <p:cNvSpPr/>
            <p:nvPr/>
          </p:nvSpPr>
          <p:spPr>
            <a:xfrm>
              <a:off x="535279" y="4787119"/>
              <a:ext cx="6489522" cy="6489522"/>
            </a:xfrm>
            <a:prstGeom prst="line">
              <a:avLst/>
            </a:prstGeom>
            <a:ln cap="flat" w="38100">
              <a:solidFill>
                <a:srgbClr val="0C2344"/>
              </a:solidFill>
              <a:prstDash val="solid"/>
              <a:headEnd type="none" len="sm" w="sm"/>
              <a:tailEnd type="none" len="sm" w="sm"/>
            </a:ln>
          </p:spPr>
        </p:sp>
        <p:sp>
          <p:nvSpPr>
            <p:cNvPr name="AutoShape 28" id="28"/>
            <p:cNvSpPr/>
            <p:nvPr/>
          </p:nvSpPr>
          <p:spPr>
            <a:xfrm>
              <a:off x="366406" y="5302142"/>
              <a:ext cx="6254021" cy="6254021"/>
            </a:xfrm>
            <a:prstGeom prst="line">
              <a:avLst/>
            </a:prstGeom>
            <a:ln cap="flat" w="38100">
              <a:solidFill>
                <a:srgbClr val="0C2344"/>
              </a:solidFill>
              <a:prstDash val="solid"/>
              <a:headEnd type="none" len="sm" w="sm"/>
              <a:tailEnd type="none" len="sm" w="sm"/>
            </a:ln>
          </p:spPr>
        </p:sp>
        <p:sp>
          <p:nvSpPr>
            <p:cNvPr name="AutoShape 29" id="29"/>
            <p:cNvSpPr/>
            <p:nvPr/>
          </p:nvSpPr>
          <p:spPr>
            <a:xfrm>
              <a:off x="174601" y="5888378"/>
              <a:ext cx="5796899" cy="5796899"/>
            </a:xfrm>
            <a:prstGeom prst="line">
              <a:avLst/>
            </a:prstGeom>
            <a:ln cap="flat" w="38100">
              <a:solidFill>
                <a:srgbClr val="0C2344"/>
              </a:solidFill>
              <a:prstDash val="solid"/>
              <a:headEnd type="none" len="sm" w="sm"/>
              <a:tailEnd type="none" len="sm" w="sm"/>
            </a:ln>
          </p:spPr>
        </p:sp>
        <p:sp>
          <p:nvSpPr>
            <p:cNvPr name="AutoShape 30" id="30"/>
            <p:cNvSpPr/>
            <p:nvPr/>
          </p:nvSpPr>
          <p:spPr>
            <a:xfrm>
              <a:off x="13508" y="6480010"/>
              <a:ext cx="5284799" cy="5314125"/>
            </a:xfrm>
            <a:prstGeom prst="line">
              <a:avLst/>
            </a:prstGeom>
            <a:ln cap="flat" w="38100">
              <a:solidFill>
                <a:srgbClr val="0C2344"/>
              </a:solidFill>
              <a:prstDash val="solid"/>
              <a:headEnd type="none" len="sm" w="sm"/>
              <a:tailEnd type="none" len="sm" w="sm"/>
            </a:ln>
          </p:spPr>
        </p:sp>
        <p:sp>
          <p:nvSpPr>
            <p:cNvPr name="AutoShape 31" id="31"/>
            <p:cNvSpPr/>
            <p:nvPr/>
          </p:nvSpPr>
          <p:spPr>
            <a:xfrm>
              <a:off x="47865" y="7228854"/>
              <a:ext cx="4503313" cy="4480077"/>
            </a:xfrm>
            <a:prstGeom prst="line">
              <a:avLst/>
            </a:prstGeom>
            <a:ln cap="flat" w="38100">
              <a:solidFill>
                <a:srgbClr val="0C2344"/>
              </a:solidFill>
              <a:prstDash val="solid"/>
              <a:headEnd type="none" len="sm" w="sm"/>
              <a:tailEnd type="none" len="sm" w="sm"/>
            </a:ln>
          </p:spPr>
        </p:sp>
        <p:sp>
          <p:nvSpPr>
            <p:cNvPr name="AutoShape 32" id="32"/>
            <p:cNvSpPr/>
            <p:nvPr/>
          </p:nvSpPr>
          <p:spPr>
            <a:xfrm>
              <a:off x="165620" y="8131631"/>
              <a:ext cx="3504797" cy="3562626"/>
            </a:xfrm>
            <a:prstGeom prst="line">
              <a:avLst/>
            </a:prstGeom>
            <a:ln cap="flat" w="38100">
              <a:solidFill>
                <a:srgbClr val="0C2344"/>
              </a:solidFill>
              <a:prstDash val="solid"/>
              <a:headEnd type="none" len="sm" w="sm"/>
              <a:tailEnd type="none" len="sm" w="sm"/>
            </a:ln>
          </p:spPr>
        </p:sp>
        <p:sp>
          <p:nvSpPr>
            <p:cNvPr name="AutoShape 33" id="33"/>
            <p:cNvSpPr/>
            <p:nvPr/>
          </p:nvSpPr>
          <p:spPr>
            <a:xfrm>
              <a:off x="676661" y="9346264"/>
              <a:ext cx="1790115" cy="1790115"/>
            </a:xfrm>
            <a:prstGeom prst="line">
              <a:avLst/>
            </a:prstGeom>
            <a:ln cap="flat" w="38100">
              <a:solidFill>
                <a:srgbClr val="0C2344"/>
              </a:solidFill>
              <a:prstDash val="solid"/>
              <a:headEnd type="none" len="sm" w="sm"/>
              <a:tailEnd type="none" len="sm" w="sm"/>
            </a:ln>
          </p:spPr>
        </p:sp>
      </p:grpSp>
      <p:grpSp>
        <p:nvGrpSpPr>
          <p:cNvPr name="Group 34" id="34"/>
          <p:cNvGrpSpPr/>
          <p:nvPr/>
        </p:nvGrpSpPr>
        <p:grpSpPr>
          <a:xfrm rot="0">
            <a:off x="-2634012" y="-5192964"/>
            <a:ext cx="8847511" cy="8855676"/>
            <a:chOff x="0" y="0"/>
            <a:chExt cx="11796681" cy="11807568"/>
          </a:xfrm>
        </p:grpSpPr>
        <p:grpSp>
          <p:nvGrpSpPr>
            <p:cNvPr name="Group 35" id="35"/>
            <p:cNvGrpSpPr/>
            <p:nvPr/>
          </p:nvGrpSpPr>
          <p:grpSpPr>
            <a:xfrm rot="2700000">
              <a:off x="1676828" y="2799524"/>
              <a:ext cx="9887197" cy="4753460"/>
              <a:chOff x="0" y="0"/>
              <a:chExt cx="660400" cy="317500"/>
            </a:xfrm>
          </p:grpSpPr>
          <p:sp>
            <p:nvSpPr>
              <p:cNvPr name="Freeform 36" id="36"/>
              <p:cNvSpPr/>
              <p:nvPr/>
            </p:nvSpPr>
            <p:spPr>
              <a:xfrm flipH="false" flipV="false" rot="0">
                <a:off x="0" y="0"/>
                <a:ext cx="660400" cy="317500"/>
              </a:xfrm>
              <a:custGeom>
                <a:avLst/>
                <a:gdLst/>
                <a:ahLst/>
                <a:cxnLst/>
                <a:rect r="r" b="b" t="t" l="l"/>
                <a:pathLst>
                  <a:path h="317500" w="6604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sp>
          <p:sp>
            <p:nvSpPr>
              <p:cNvPr name="TextBox 37" id="37"/>
              <p:cNvSpPr txBox="true"/>
              <p:nvPr/>
            </p:nvSpPr>
            <p:spPr>
              <a:xfrm>
                <a:off x="0" y="146050"/>
                <a:ext cx="660400" cy="171450"/>
              </a:xfrm>
              <a:prstGeom prst="rect">
                <a:avLst/>
              </a:prstGeom>
            </p:spPr>
            <p:txBody>
              <a:bodyPr anchor="ctr" rtlCol="false" tIns="50800" lIns="50800" bIns="50800" rIns="50800"/>
              <a:lstStyle/>
              <a:p>
                <a:pPr algn="ctr">
                  <a:lnSpc>
                    <a:spcPts val="2553"/>
                  </a:lnSpc>
                </a:pPr>
              </a:p>
            </p:txBody>
          </p:sp>
        </p:grpSp>
        <p:sp>
          <p:nvSpPr>
            <p:cNvPr name="AutoShape 38" id="38"/>
            <p:cNvSpPr/>
            <p:nvPr/>
          </p:nvSpPr>
          <p:spPr>
            <a:xfrm>
              <a:off x="1060010" y="3892256"/>
              <a:ext cx="6913622" cy="6843603"/>
            </a:xfrm>
            <a:prstGeom prst="line">
              <a:avLst/>
            </a:prstGeom>
            <a:ln cap="flat" w="38100">
              <a:solidFill>
                <a:srgbClr val="0C2344"/>
              </a:solidFill>
              <a:prstDash val="solid"/>
              <a:headEnd type="none" len="sm" w="sm"/>
              <a:tailEnd type="none" len="sm" w="sm"/>
            </a:ln>
          </p:spPr>
        </p:sp>
        <p:sp>
          <p:nvSpPr>
            <p:cNvPr name="AutoShape 39" id="39"/>
            <p:cNvSpPr/>
            <p:nvPr/>
          </p:nvSpPr>
          <p:spPr>
            <a:xfrm>
              <a:off x="774748" y="4309159"/>
              <a:ext cx="6718471" cy="6718471"/>
            </a:xfrm>
            <a:prstGeom prst="line">
              <a:avLst/>
            </a:prstGeom>
            <a:ln cap="flat" w="38100">
              <a:solidFill>
                <a:srgbClr val="0C2344"/>
              </a:solidFill>
              <a:prstDash val="solid"/>
              <a:headEnd type="none" len="sm" w="sm"/>
              <a:tailEnd type="none" len="sm" w="sm"/>
            </a:ln>
          </p:spPr>
        </p:sp>
        <p:sp>
          <p:nvSpPr>
            <p:cNvPr name="AutoShape 40" id="40"/>
            <p:cNvSpPr/>
            <p:nvPr/>
          </p:nvSpPr>
          <p:spPr>
            <a:xfrm>
              <a:off x="535279" y="4787119"/>
              <a:ext cx="6489522" cy="6489522"/>
            </a:xfrm>
            <a:prstGeom prst="line">
              <a:avLst/>
            </a:prstGeom>
            <a:ln cap="flat" w="38100">
              <a:solidFill>
                <a:srgbClr val="0C2344"/>
              </a:solidFill>
              <a:prstDash val="solid"/>
              <a:headEnd type="none" len="sm" w="sm"/>
              <a:tailEnd type="none" len="sm" w="sm"/>
            </a:ln>
          </p:spPr>
        </p:sp>
        <p:sp>
          <p:nvSpPr>
            <p:cNvPr name="AutoShape 41" id="41"/>
            <p:cNvSpPr/>
            <p:nvPr/>
          </p:nvSpPr>
          <p:spPr>
            <a:xfrm>
              <a:off x="366406" y="5302142"/>
              <a:ext cx="6254021" cy="6254021"/>
            </a:xfrm>
            <a:prstGeom prst="line">
              <a:avLst/>
            </a:prstGeom>
            <a:ln cap="flat" w="38100">
              <a:solidFill>
                <a:srgbClr val="0C2344"/>
              </a:solidFill>
              <a:prstDash val="solid"/>
              <a:headEnd type="none" len="sm" w="sm"/>
              <a:tailEnd type="none" len="sm" w="sm"/>
            </a:ln>
          </p:spPr>
        </p:sp>
        <p:sp>
          <p:nvSpPr>
            <p:cNvPr name="AutoShape 42" id="42"/>
            <p:cNvSpPr/>
            <p:nvPr/>
          </p:nvSpPr>
          <p:spPr>
            <a:xfrm>
              <a:off x="174601" y="5888378"/>
              <a:ext cx="5796899" cy="5796899"/>
            </a:xfrm>
            <a:prstGeom prst="line">
              <a:avLst/>
            </a:prstGeom>
            <a:ln cap="flat" w="38100">
              <a:solidFill>
                <a:srgbClr val="0C2344"/>
              </a:solidFill>
              <a:prstDash val="solid"/>
              <a:headEnd type="none" len="sm" w="sm"/>
              <a:tailEnd type="none" len="sm" w="sm"/>
            </a:ln>
          </p:spPr>
        </p:sp>
        <p:sp>
          <p:nvSpPr>
            <p:cNvPr name="AutoShape 43" id="43"/>
            <p:cNvSpPr/>
            <p:nvPr/>
          </p:nvSpPr>
          <p:spPr>
            <a:xfrm>
              <a:off x="13508" y="6480010"/>
              <a:ext cx="5284799" cy="5314125"/>
            </a:xfrm>
            <a:prstGeom prst="line">
              <a:avLst/>
            </a:prstGeom>
            <a:ln cap="flat" w="38100">
              <a:solidFill>
                <a:srgbClr val="0C2344"/>
              </a:solidFill>
              <a:prstDash val="solid"/>
              <a:headEnd type="none" len="sm" w="sm"/>
              <a:tailEnd type="none" len="sm" w="sm"/>
            </a:ln>
          </p:spPr>
        </p:sp>
        <p:sp>
          <p:nvSpPr>
            <p:cNvPr name="AutoShape 44" id="44"/>
            <p:cNvSpPr/>
            <p:nvPr/>
          </p:nvSpPr>
          <p:spPr>
            <a:xfrm>
              <a:off x="47865" y="7228854"/>
              <a:ext cx="4503313" cy="4480077"/>
            </a:xfrm>
            <a:prstGeom prst="line">
              <a:avLst/>
            </a:prstGeom>
            <a:ln cap="flat" w="38100">
              <a:solidFill>
                <a:srgbClr val="0C2344"/>
              </a:solidFill>
              <a:prstDash val="solid"/>
              <a:headEnd type="none" len="sm" w="sm"/>
              <a:tailEnd type="none" len="sm" w="sm"/>
            </a:ln>
          </p:spPr>
        </p:sp>
        <p:sp>
          <p:nvSpPr>
            <p:cNvPr name="AutoShape 45" id="45"/>
            <p:cNvSpPr/>
            <p:nvPr/>
          </p:nvSpPr>
          <p:spPr>
            <a:xfrm>
              <a:off x="165620" y="8131631"/>
              <a:ext cx="3504797" cy="3562626"/>
            </a:xfrm>
            <a:prstGeom prst="line">
              <a:avLst/>
            </a:prstGeom>
            <a:ln cap="flat" w="38100">
              <a:solidFill>
                <a:srgbClr val="0C2344"/>
              </a:solidFill>
              <a:prstDash val="solid"/>
              <a:headEnd type="none" len="sm" w="sm"/>
              <a:tailEnd type="none" len="sm" w="sm"/>
            </a:ln>
          </p:spPr>
        </p:sp>
        <p:sp>
          <p:nvSpPr>
            <p:cNvPr name="AutoShape 46" id="46"/>
            <p:cNvSpPr/>
            <p:nvPr/>
          </p:nvSpPr>
          <p:spPr>
            <a:xfrm>
              <a:off x="676661" y="9346264"/>
              <a:ext cx="1790115" cy="1790115"/>
            </a:xfrm>
            <a:prstGeom prst="line">
              <a:avLst/>
            </a:prstGeom>
            <a:ln cap="flat" w="38100">
              <a:solidFill>
                <a:srgbClr val="0C2344"/>
              </a:solidFill>
              <a:prstDash val="solid"/>
              <a:headEnd type="none" len="sm" w="sm"/>
              <a:tailEnd type="none" len="sm" w="sm"/>
            </a:ln>
          </p:spPr>
        </p:sp>
      </p:gr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E8E7E7"/>
        </a:solidFill>
      </p:bgPr>
    </p:bg>
    <p:spTree>
      <p:nvGrpSpPr>
        <p:cNvPr id="1" name=""/>
        <p:cNvGrpSpPr/>
        <p:nvPr/>
      </p:nvGrpSpPr>
      <p:grpSpPr>
        <a:xfrm>
          <a:off x="0" y="0"/>
          <a:ext cx="0" cy="0"/>
          <a:chOff x="0" y="0"/>
          <a:chExt cx="0" cy="0"/>
        </a:xfrm>
      </p:grpSpPr>
      <p:grpSp>
        <p:nvGrpSpPr>
          <p:cNvPr name="Group 2" id="2"/>
          <p:cNvGrpSpPr/>
          <p:nvPr/>
        </p:nvGrpSpPr>
        <p:grpSpPr>
          <a:xfrm rot="2700000">
            <a:off x="14381224" y="7574679"/>
            <a:ext cx="7415398" cy="3565095"/>
            <a:chOff x="0" y="0"/>
            <a:chExt cx="660400" cy="317500"/>
          </a:xfrm>
        </p:grpSpPr>
        <p:sp>
          <p:nvSpPr>
            <p:cNvPr name="Freeform 3" id="3"/>
            <p:cNvSpPr/>
            <p:nvPr/>
          </p:nvSpPr>
          <p:spPr>
            <a:xfrm flipH="false" flipV="false" rot="0">
              <a:off x="0" y="0"/>
              <a:ext cx="660400" cy="317500"/>
            </a:xfrm>
            <a:custGeom>
              <a:avLst/>
              <a:gdLst/>
              <a:ahLst/>
              <a:cxnLst/>
              <a:rect r="r" b="b" t="t" l="l"/>
              <a:pathLst>
                <a:path h="317500" w="6604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sp>
        <p:sp>
          <p:nvSpPr>
            <p:cNvPr name="TextBox 4" id="4"/>
            <p:cNvSpPr txBox="true"/>
            <p:nvPr/>
          </p:nvSpPr>
          <p:spPr>
            <a:xfrm>
              <a:off x="0" y="146050"/>
              <a:ext cx="660400" cy="171450"/>
            </a:xfrm>
            <a:prstGeom prst="rect">
              <a:avLst/>
            </a:prstGeom>
          </p:spPr>
          <p:txBody>
            <a:bodyPr anchor="ctr" rtlCol="false" tIns="50800" lIns="50800" bIns="50800" rIns="50800"/>
            <a:lstStyle/>
            <a:p>
              <a:pPr algn="ctr">
                <a:lnSpc>
                  <a:spcPts val="2553"/>
                </a:lnSpc>
              </a:pPr>
            </a:p>
          </p:txBody>
        </p:sp>
      </p:grpSp>
      <p:sp>
        <p:nvSpPr>
          <p:cNvPr name="AutoShape 5" id="5"/>
          <p:cNvSpPr/>
          <p:nvPr/>
        </p:nvSpPr>
        <p:spPr>
          <a:xfrm>
            <a:off x="13918610" y="8394229"/>
            <a:ext cx="5185216" cy="5132702"/>
          </a:xfrm>
          <a:prstGeom prst="line">
            <a:avLst/>
          </a:prstGeom>
          <a:ln cap="flat" w="28575">
            <a:solidFill>
              <a:srgbClr val="0C2344"/>
            </a:solidFill>
            <a:prstDash val="solid"/>
            <a:headEnd type="none" len="sm" w="sm"/>
            <a:tailEnd type="none" len="sm" w="sm"/>
          </a:ln>
        </p:spPr>
      </p:sp>
      <p:sp>
        <p:nvSpPr>
          <p:cNvPr name="AutoShape 6" id="6"/>
          <p:cNvSpPr/>
          <p:nvPr/>
        </p:nvSpPr>
        <p:spPr>
          <a:xfrm>
            <a:off x="13704664" y="8706905"/>
            <a:ext cx="5038853" cy="5038853"/>
          </a:xfrm>
          <a:prstGeom prst="line">
            <a:avLst/>
          </a:prstGeom>
          <a:ln cap="flat" w="28575">
            <a:solidFill>
              <a:srgbClr val="0C2344"/>
            </a:solidFill>
            <a:prstDash val="solid"/>
            <a:headEnd type="none" len="sm" w="sm"/>
            <a:tailEnd type="none" len="sm" w="sm"/>
          </a:ln>
        </p:spPr>
      </p:sp>
      <p:sp>
        <p:nvSpPr>
          <p:cNvPr name="AutoShape 7" id="7"/>
          <p:cNvSpPr/>
          <p:nvPr/>
        </p:nvSpPr>
        <p:spPr>
          <a:xfrm>
            <a:off x="13525062" y="9065375"/>
            <a:ext cx="4867141" cy="4867141"/>
          </a:xfrm>
          <a:prstGeom prst="line">
            <a:avLst/>
          </a:prstGeom>
          <a:ln cap="flat" w="28575">
            <a:solidFill>
              <a:srgbClr val="0C2344"/>
            </a:solidFill>
            <a:prstDash val="solid"/>
            <a:headEnd type="none" len="sm" w="sm"/>
            <a:tailEnd type="none" len="sm" w="sm"/>
          </a:ln>
        </p:spPr>
      </p:sp>
      <p:sp>
        <p:nvSpPr>
          <p:cNvPr name="AutoShape 8" id="8"/>
          <p:cNvSpPr/>
          <p:nvPr/>
        </p:nvSpPr>
        <p:spPr>
          <a:xfrm>
            <a:off x="13398407" y="9451643"/>
            <a:ext cx="4690515" cy="4690515"/>
          </a:xfrm>
          <a:prstGeom prst="line">
            <a:avLst/>
          </a:prstGeom>
          <a:ln cap="flat" w="28575">
            <a:solidFill>
              <a:srgbClr val="0C2344"/>
            </a:solidFill>
            <a:prstDash val="solid"/>
            <a:headEnd type="none" len="sm" w="sm"/>
            <a:tailEnd type="none" len="sm" w="sm"/>
          </a:ln>
        </p:spPr>
      </p:sp>
      <p:sp>
        <p:nvSpPr>
          <p:cNvPr name="AutoShape 9" id="9"/>
          <p:cNvSpPr/>
          <p:nvPr/>
        </p:nvSpPr>
        <p:spPr>
          <a:xfrm>
            <a:off x="13254553" y="9891320"/>
            <a:ext cx="4347674" cy="4347674"/>
          </a:xfrm>
          <a:prstGeom prst="line">
            <a:avLst/>
          </a:prstGeom>
          <a:ln cap="flat" w="28575">
            <a:solidFill>
              <a:srgbClr val="0C2344"/>
            </a:solidFill>
            <a:prstDash val="solid"/>
            <a:headEnd type="none" len="sm" w="sm"/>
            <a:tailEnd type="none" len="sm" w="sm"/>
          </a:ln>
        </p:spPr>
      </p:sp>
      <p:sp>
        <p:nvSpPr>
          <p:cNvPr name="TextBox 10" id="10"/>
          <p:cNvSpPr txBox="true"/>
          <p:nvPr/>
        </p:nvSpPr>
        <p:spPr>
          <a:xfrm rot="0">
            <a:off x="3459007" y="447960"/>
            <a:ext cx="10459969" cy="2123457"/>
          </a:xfrm>
          <a:prstGeom prst="rect">
            <a:avLst/>
          </a:prstGeom>
        </p:spPr>
        <p:txBody>
          <a:bodyPr anchor="t" rtlCol="false" tIns="0" lIns="0" bIns="0" rIns="0">
            <a:spAutoFit/>
          </a:bodyPr>
          <a:lstStyle/>
          <a:p>
            <a:pPr algn="ctr">
              <a:lnSpc>
                <a:spcPts val="8129"/>
              </a:lnSpc>
            </a:pPr>
            <a:r>
              <a:rPr lang="en-US" b="true" sz="8129">
                <a:solidFill>
                  <a:srgbClr val="0C2344"/>
                </a:solidFill>
                <a:latin typeface="Kollektif Bold"/>
                <a:ea typeface="Kollektif Bold"/>
                <a:cs typeface="Kollektif Bold"/>
                <a:sym typeface="Kollektif Bold"/>
              </a:rPr>
              <a:t>CULTURE OF COMPLIANCE</a:t>
            </a:r>
          </a:p>
        </p:txBody>
      </p:sp>
      <p:sp>
        <p:nvSpPr>
          <p:cNvPr name="TextBox 11" id="11"/>
          <p:cNvSpPr txBox="true"/>
          <p:nvPr/>
        </p:nvSpPr>
        <p:spPr>
          <a:xfrm rot="0">
            <a:off x="3730706" y="2658890"/>
            <a:ext cx="10826588" cy="5029200"/>
          </a:xfrm>
          <a:prstGeom prst="rect">
            <a:avLst/>
          </a:prstGeom>
        </p:spPr>
        <p:txBody>
          <a:bodyPr anchor="t" rtlCol="false" tIns="0" lIns="0" bIns="0" rIns="0">
            <a:spAutoFit/>
          </a:bodyPr>
          <a:lstStyle/>
          <a:p>
            <a:pPr algn="just">
              <a:lnSpc>
                <a:spcPts val="3360"/>
              </a:lnSpc>
            </a:pPr>
            <a:r>
              <a:rPr lang="en-US" sz="2800">
                <a:solidFill>
                  <a:srgbClr val="0C2344"/>
                </a:solidFill>
                <a:latin typeface="DM Sans"/>
                <a:ea typeface="DM Sans"/>
                <a:cs typeface="DM Sans"/>
                <a:sym typeface="DM Sans"/>
              </a:rPr>
              <a:t>“We think that every good culture of compliance has at least five elements. First, it has a strategic vision. Compliance activities have to relate to some larger strategic goal. Second, it identifies the specific risks that could arise within each strategic area. The devil, as they say, is in the details. Third, it establishes control points for each of these risks. Fourth, it is well documented. Documentation provides transparency, both internal, to senior management, and external, to auditors and regulators. Fifth and finally, specific people are accountable for managing each specific element of the compliance system. You can have the best policies and procedures in the world, but if no one is making them work, they will be useless.”</a:t>
            </a:r>
          </a:p>
        </p:txBody>
      </p:sp>
      <p:grpSp>
        <p:nvGrpSpPr>
          <p:cNvPr name="Group 12" id="12"/>
          <p:cNvGrpSpPr/>
          <p:nvPr/>
        </p:nvGrpSpPr>
        <p:grpSpPr>
          <a:xfrm rot="2700000">
            <a:off x="-1376391" y="-3093321"/>
            <a:ext cx="7415398" cy="3565095"/>
            <a:chOff x="0" y="0"/>
            <a:chExt cx="660400" cy="317500"/>
          </a:xfrm>
        </p:grpSpPr>
        <p:sp>
          <p:nvSpPr>
            <p:cNvPr name="Freeform 13" id="13"/>
            <p:cNvSpPr/>
            <p:nvPr/>
          </p:nvSpPr>
          <p:spPr>
            <a:xfrm flipH="false" flipV="false" rot="0">
              <a:off x="0" y="0"/>
              <a:ext cx="660400" cy="317500"/>
            </a:xfrm>
            <a:custGeom>
              <a:avLst/>
              <a:gdLst/>
              <a:ahLst/>
              <a:cxnLst/>
              <a:rect r="r" b="b" t="t" l="l"/>
              <a:pathLst>
                <a:path h="317500" w="6604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sp>
        <p:sp>
          <p:nvSpPr>
            <p:cNvPr name="TextBox 14" id="14"/>
            <p:cNvSpPr txBox="true"/>
            <p:nvPr/>
          </p:nvSpPr>
          <p:spPr>
            <a:xfrm>
              <a:off x="0" y="146050"/>
              <a:ext cx="660400" cy="171450"/>
            </a:xfrm>
            <a:prstGeom prst="rect">
              <a:avLst/>
            </a:prstGeom>
          </p:spPr>
          <p:txBody>
            <a:bodyPr anchor="ctr" rtlCol="false" tIns="50800" lIns="50800" bIns="50800" rIns="50800"/>
            <a:lstStyle/>
            <a:p>
              <a:pPr algn="ctr">
                <a:lnSpc>
                  <a:spcPts val="2553"/>
                </a:lnSpc>
              </a:pPr>
            </a:p>
          </p:txBody>
        </p:sp>
      </p:grpSp>
      <p:sp>
        <p:nvSpPr>
          <p:cNvPr name="AutoShape 15" id="15"/>
          <p:cNvSpPr/>
          <p:nvPr/>
        </p:nvSpPr>
        <p:spPr>
          <a:xfrm>
            <a:off x="-1839005" y="-2273771"/>
            <a:ext cx="5185216" cy="5132702"/>
          </a:xfrm>
          <a:prstGeom prst="line">
            <a:avLst/>
          </a:prstGeom>
          <a:ln cap="flat" w="28575">
            <a:solidFill>
              <a:srgbClr val="0C2344"/>
            </a:solidFill>
            <a:prstDash val="solid"/>
            <a:headEnd type="none" len="sm" w="sm"/>
            <a:tailEnd type="none" len="sm" w="sm"/>
          </a:ln>
        </p:spPr>
      </p:sp>
      <p:sp>
        <p:nvSpPr>
          <p:cNvPr name="AutoShape 16" id="16"/>
          <p:cNvSpPr/>
          <p:nvPr/>
        </p:nvSpPr>
        <p:spPr>
          <a:xfrm>
            <a:off x="-2052951" y="-1961095"/>
            <a:ext cx="5038853" cy="5038853"/>
          </a:xfrm>
          <a:prstGeom prst="line">
            <a:avLst/>
          </a:prstGeom>
          <a:ln cap="flat" w="28575">
            <a:solidFill>
              <a:srgbClr val="0C2344"/>
            </a:solidFill>
            <a:prstDash val="solid"/>
            <a:headEnd type="none" len="sm" w="sm"/>
            <a:tailEnd type="none" len="sm" w="sm"/>
          </a:ln>
        </p:spPr>
      </p:sp>
      <p:sp>
        <p:nvSpPr>
          <p:cNvPr name="AutoShape 17" id="17"/>
          <p:cNvSpPr/>
          <p:nvPr/>
        </p:nvSpPr>
        <p:spPr>
          <a:xfrm>
            <a:off x="-2232553" y="-1602625"/>
            <a:ext cx="4867141" cy="4867141"/>
          </a:xfrm>
          <a:prstGeom prst="line">
            <a:avLst/>
          </a:prstGeom>
          <a:ln cap="flat" w="28575">
            <a:solidFill>
              <a:srgbClr val="0C2344"/>
            </a:solidFill>
            <a:prstDash val="solid"/>
            <a:headEnd type="none" len="sm" w="sm"/>
            <a:tailEnd type="none" len="sm" w="sm"/>
          </a:ln>
        </p:spPr>
      </p:sp>
      <p:sp>
        <p:nvSpPr>
          <p:cNvPr name="AutoShape 18" id="18"/>
          <p:cNvSpPr/>
          <p:nvPr/>
        </p:nvSpPr>
        <p:spPr>
          <a:xfrm>
            <a:off x="-2359208" y="-1216357"/>
            <a:ext cx="4690515" cy="4690515"/>
          </a:xfrm>
          <a:prstGeom prst="line">
            <a:avLst/>
          </a:prstGeom>
          <a:ln cap="flat" w="28575">
            <a:solidFill>
              <a:srgbClr val="0C2344"/>
            </a:solidFill>
            <a:prstDash val="solid"/>
            <a:headEnd type="none" len="sm" w="sm"/>
            <a:tailEnd type="none" len="sm" w="sm"/>
          </a:ln>
        </p:spPr>
      </p:sp>
      <p:sp>
        <p:nvSpPr>
          <p:cNvPr name="AutoShape 19" id="19"/>
          <p:cNvSpPr/>
          <p:nvPr/>
        </p:nvSpPr>
        <p:spPr>
          <a:xfrm>
            <a:off x="-2503062" y="-776680"/>
            <a:ext cx="4347674" cy="4347674"/>
          </a:xfrm>
          <a:prstGeom prst="line">
            <a:avLst/>
          </a:prstGeom>
          <a:ln cap="flat" w="28575">
            <a:solidFill>
              <a:srgbClr val="0C2344"/>
            </a:solidFill>
            <a:prstDash val="solid"/>
            <a:headEnd type="none" len="sm" w="sm"/>
            <a:tailEnd type="none" len="sm" w="sm"/>
          </a:ln>
        </p:spPr>
      </p:sp>
      <p:sp>
        <p:nvSpPr>
          <p:cNvPr name="AutoShape 20" id="20"/>
          <p:cNvSpPr/>
          <p:nvPr/>
        </p:nvSpPr>
        <p:spPr>
          <a:xfrm>
            <a:off x="-2623881" y="-332957"/>
            <a:ext cx="3963599" cy="3985594"/>
          </a:xfrm>
          <a:prstGeom prst="line">
            <a:avLst/>
          </a:prstGeom>
          <a:ln cap="flat" w="28575">
            <a:solidFill>
              <a:srgbClr val="0C2344"/>
            </a:solidFill>
            <a:prstDash val="solid"/>
            <a:headEnd type="none" len="sm" w="sm"/>
            <a:tailEnd type="none" len="sm" w="sm"/>
          </a:ln>
        </p:spPr>
      </p:sp>
      <p:sp>
        <p:nvSpPr>
          <p:cNvPr name="AutoShape 21" id="21"/>
          <p:cNvSpPr/>
          <p:nvPr/>
        </p:nvSpPr>
        <p:spPr>
          <a:xfrm>
            <a:off x="-2598114" y="228677"/>
            <a:ext cx="3377485" cy="3360058"/>
          </a:xfrm>
          <a:prstGeom prst="line">
            <a:avLst/>
          </a:prstGeom>
          <a:ln cap="flat" w="28575">
            <a:solidFill>
              <a:srgbClr val="0C2344"/>
            </a:solidFill>
            <a:prstDash val="solid"/>
            <a:headEnd type="none" len="sm" w="sm"/>
            <a:tailEnd type="none" len="sm" w="sm"/>
          </a:ln>
        </p:spPr>
      </p:sp>
      <p:sp>
        <p:nvSpPr>
          <p:cNvPr name="AutoShape 22" id="22"/>
          <p:cNvSpPr/>
          <p:nvPr/>
        </p:nvSpPr>
        <p:spPr>
          <a:xfrm>
            <a:off x="-2509797" y="905760"/>
            <a:ext cx="2628598" cy="2671969"/>
          </a:xfrm>
          <a:prstGeom prst="line">
            <a:avLst/>
          </a:prstGeom>
          <a:ln cap="flat" w="28575">
            <a:solidFill>
              <a:srgbClr val="0C2344"/>
            </a:solidFill>
            <a:prstDash val="solid"/>
            <a:headEnd type="none" len="sm" w="sm"/>
            <a:tailEnd type="none" len="sm" w="sm"/>
          </a:ln>
        </p:spPr>
      </p:sp>
      <p:sp>
        <p:nvSpPr>
          <p:cNvPr name="Freeform 23" id="23"/>
          <p:cNvSpPr/>
          <p:nvPr/>
        </p:nvSpPr>
        <p:spPr>
          <a:xfrm flipH="false" flipV="false" rot="0">
            <a:off x="17204191" y="-5510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24" id="24"/>
          <p:cNvSpPr/>
          <p:nvPr/>
        </p:nvSpPr>
        <p:spPr>
          <a:xfrm flipH="false" flipV="false" rot="0">
            <a:off x="17204191" y="1028700"/>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25" id="25"/>
          <p:cNvSpPr/>
          <p:nvPr/>
        </p:nvSpPr>
        <p:spPr>
          <a:xfrm flipH="true" flipV="true" rot="5400000">
            <a:off x="17204191" y="2112509"/>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26" id="26"/>
          <p:cNvSpPr/>
          <p:nvPr/>
        </p:nvSpPr>
        <p:spPr>
          <a:xfrm flipH="false" flipV="false" rot="0">
            <a:off x="16120382" y="-5510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27" id="27"/>
          <p:cNvSpPr/>
          <p:nvPr/>
        </p:nvSpPr>
        <p:spPr>
          <a:xfrm flipH="false" flipV="false" rot="5400000">
            <a:off x="15036573" y="1028700"/>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28" id="28"/>
          <p:cNvSpPr/>
          <p:nvPr/>
        </p:nvSpPr>
        <p:spPr>
          <a:xfrm flipH="false" flipV="false" rot="-10800000">
            <a:off x="16120382" y="211250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29" id="29"/>
          <p:cNvSpPr/>
          <p:nvPr/>
        </p:nvSpPr>
        <p:spPr>
          <a:xfrm flipH="true" flipV="true" rot="-10800000">
            <a:off x="15036573" y="2112509"/>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30" id="30"/>
          <p:cNvSpPr/>
          <p:nvPr/>
        </p:nvSpPr>
        <p:spPr>
          <a:xfrm flipH="true" flipV="true" rot="5400000">
            <a:off x="12770705" y="-55109"/>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31" id="31"/>
          <p:cNvSpPr/>
          <p:nvPr/>
        </p:nvSpPr>
        <p:spPr>
          <a:xfrm flipH="true" flipV="true" rot="-10800000">
            <a:off x="12770705" y="1028700"/>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32" id="32"/>
          <p:cNvSpPr/>
          <p:nvPr/>
        </p:nvSpPr>
        <p:spPr>
          <a:xfrm flipH="false" flipV="false" rot="-10800000">
            <a:off x="9525" y="7044155"/>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3" id="33"/>
          <p:cNvSpPr/>
          <p:nvPr/>
        </p:nvSpPr>
        <p:spPr>
          <a:xfrm flipH="false" flipV="false" rot="0">
            <a:off x="1083809" y="7072730"/>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34" id="34"/>
          <p:cNvSpPr/>
          <p:nvPr/>
        </p:nvSpPr>
        <p:spPr>
          <a:xfrm flipH="false" flipV="false" rot="0">
            <a:off x="0" y="815653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5" id="35"/>
          <p:cNvSpPr/>
          <p:nvPr/>
        </p:nvSpPr>
        <p:spPr>
          <a:xfrm flipH="false" flipV="false" rot="-10800000">
            <a:off x="0" y="9240348"/>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36" id="36"/>
          <p:cNvSpPr/>
          <p:nvPr/>
        </p:nvSpPr>
        <p:spPr>
          <a:xfrm flipH="false" flipV="false" rot="-5400000">
            <a:off x="1083809" y="9240348"/>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37" id="37"/>
          <p:cNvSpPr/>
          <p:nvPr/>
        </p:nvSpPr>
        <p:spPr>
          <a:xfrm flipH="false" flipV="false" rot="-10800000">
            <a:off x="3321750" y="9268923"/>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38" id="38"/>
          <p:cNvSpPr/>
          <p:nvPr/>
        </p:nvSpPr>
        <p:spPr>
          <a:xfrm flipH="false" flipV="false" rot="0">
            <a:off x="3321750" y="8185114"/>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39" id="39"/>
          <p:cNvSpPr/>
          <p:nvPr/>
        </p:nvSpPr>
        <p:spPr>
          <a:xfrm flipH="false" flipV="false" rot="5400000">
            <a:off x="4405559" y="9268923"/>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40" id="40"/>
          <p:cNvSpPr txBox="true"/>
          <p:nvPr/>
        </p:nvSpPr>
        <p:spPr>
          <a:xfrm rot="0">
            <a:off x="9176946" y="7847170"/>
            <a:ext cx="4788843" cy="339725"/>
          </a:xfrm>
          <a:prstGeom prst="rect">
            <a:avLst/>
          </a:prstGeom>
        </p:spPr>
        <p:txBody>
          <a:bodyPr anchor="t" rtlCol="false" tIns="0" lIns="0" bIns="0" rIns="0">
            <a:spAutoFit/>
          </a:bodyPr>
          <a:lstStyle/>
          <a:p>
            <a:pPr algn="ctr">
              <a:lnSpc>
                <a:spcPts val="2799"/>
              </a:lnSpc>
            </a:pPr>
            <a:r>
              <a:rPr lang="en-US" sz="1999">
                <a:solidFill>
                  <a:srgbClr val="0C2344"/>
                </a:solidFill>
                <a:latin typeface="Lato"/>
                <a:ea typeface="Lato"/>
                <a:cs typeface="Lato"/>
                <a:sym typeface="Lato"/>
              </a:rPr>
              <a:t>-Lori A. Richards, Former Director of OCIE </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E8E7E7"/>
        </a:solidFill>
      </p:bgPr>
    </p:bg>
    <p:spTree>
      <p:nvGrpSpPr>
        <p:cNvPr id="1" name=""/>
        <p:cNvGrpSpPr/>
        <p:nvPr/>
      </p:nvGrpSpPr>
      <p:grpSpPr>
        <a:xfrm>
          <a:off x="0" y="0"/>
          <a:ext cx="0" cy="0"/>
          <a:chOff x="0" y="0"/>
          <a:chExt cx="0" cy="0"/>
        </a:xfrm>
      </p:grpSpPr>
      <p:grpSp>
        <p:nvGrpSpPr>
          <p:cNvPr name="Group 2" id="2"/>
          <p:cNvGrpSpPr/>
          <p:nvPr/>
        </p:nvGrpSpPr>
        <p:grpSpPr>
          <a:xfrm rot="0">
            <a:off x="2481521" y="4552184"/>
            <a:ext cx="6046286" cy="1027869"/>
            <a:chOff x="0" y="0"/>
            <a:chExt cx="1592438" cy="270714"/>
          </a:xfrm>
        </p:grpSpPr>
        <p:sp>
          <p:nvSpPr>
            <p:cNvPr name="Freeform 3" id="3"/>
            <p:cNvSpPr/>
            <p:nvPr/>
          </p:nvSpPr>
          <p:spPr>
            <a:xfrm flipH="false" flipV="false" rot="0">
              <a:off x="0" y="0"/>
              <a:ext cx="1592438" cy="270714"/>
            </a:xfrm>
            <a:custGeom>
              <a:avLst/>
              <a:gdLst/>
              <a:ahLst/>
              <a:cxnLst/>
              <a:rect r="r" b="b" t="t" l="l"/>
              <a:pathLst>
                <a:path h="270714" w="1592438">
                  <a:moveTo>
                    <a:pt x="65303" y="0"/>
                  </a:moveTo>
                  <a:lnTo>
                    <a:pt x="1527135" y="0"/>
                  </a:lnTo>
                  <a:cubicBezTo>
                    <a:pt x="1544454" y="0"/>
                    <a:pt x="1561064" y="6880"/>
                    <a:pt x="1573311" y="19127"/>
                  </a:cubicBezTo>
                  <a:cubicBezTo>
                    <a:pt x="1585557" y="31373"/>
                    <a:pt x="1592438" y="47983"/>
                    <a:pt x="1592438" y="65303"/>
                  </a:cubicBezTo>
                  <a:lnTo>
                    <a:pt x="1592438" y="205412"/>
                  </a:lnTo>
                  <a:cubicBezTo>
                    <a:pt x="1592438" y="241477"/>
                    <a:pt x="1563201" y="270714"/>
                    <a:pt x="1527135" y="270714"/>
                  </a:cubicBezTo>
                  <a:lnTo>
                    <a:pt x="65303" y="270714"/>
                  </a:lnTo>
                  <a:cubicBezTo>
                    <a:pt x="47983" y="270714"/>
                    <a:pt x="31373" y="263834"/>
                    <a:pt x="19127" y="251588"/>
                  </a:cubicBezTo>
                  <a:cubicBezTo>
                    <a:pt x="6880" y="239341"/>
                    <a:pt x="0" y="222731"/>
                    <a:pt x="0" y="205412"/>
                  </a:cubicBezTo>
                  <a:lnTo>
                    <a:pt x="0" y="65303"/>
                  </a:lnTo>
                  <a:cubicBezTo>
                    <a:pt x="0" y="47983"/>
                    <a:pt x="6880" y="31373"/>
                    <a:pt x="19127" y="19127"/>
                  </a:cubicBezTo>
                  <a:cubicBezTo>
                    <a:pt x="31373" y="6880"/>
                    <a:pt x="47983" y="0"/>
                    <a:pt x="65303" y="0"/>
                  </a:cubicBezTo>
                  <a:close/>
                </a:path>
              </a:pathLst>
            </a:custGeom>
            <a:solidFill>
              <a:srgbClr val="0C2344"/>
            </a:solidFill>
          </p:spPr>
        </p:sp>
        <p:sp>
          <p:nvSpPr>
            <p:cNvPr name="TextBox 4" id="4"/>
            <p:cNvSpPr txBox="true"/>
            <p:nvPr/>
          </p:nvSpPr>
          <p:spPr>
            <a:xfrm>
              <a:off x="0" y="19050"/>
              <a:ext cx="1592438" cy="251664"/>
            </a:xfrm>
            <a:prstGeom prst="rect">
              <a:avLst/>
            </a:prstGeom>
          </p:spPr>
          <p:txBody>
            <a:bodyPr anchor="ctr" rtlCol="false" tIns="50800" lIns="50800" bIns="50800" rIns="50800"/>
            <a:lstStyle/>
            <a:p>
              <a:pPr algn="ctr">
                <a:lnSpc>
                  <a:spcPts val="2553"/>
                </a:lnSpc>
              </a:pPr>
            </a:p>
          </p:txBody>
        </p:sp>
      </p:grpSp>
      <p:grpSp>
        <p:nvGrpSpPr>
          <p:cNvPr name="Group 5" id="5"/>
          <p:cNvGrpSpPr/>
          <p:nvPr/>
        </p:nvGrpSpPr>
        <p:grpSpPr>
          <a:xfrm rot="0">
            <a:off x="2481521" y="6113452"/>
            <a:ext cx="6046286" cy="1447800"/>
            <a:chOff x="0" y="0"/>
            <a:chExt cx="1592438" cy="381314"/>
          </a:xfrm>
        </p:grpSpPr>
        <p:sp>
          <p:nvSpPr>
            <p:cNvPr name="Freeform 6" id="6"/>
            <p:cNvSpPr/>
            <p:nvPr/>
          </p:nvSpPr>
          <p:spPr>
            <a:xfrm flipH="false" flipV="false" rot="0">
              <a:off x="0" y="0"/>
              <a:ext cx="1592438" cy="381314"/>
            </a:xfrm>
            <a:custGeom>
              <a:avLst/>
              <a:gdLst/>
              <a:ahLst/>
              <a:cxnLst/>
              <a:rect r="r" b="b" t="t" l="l"/>
              <a:pathLst>
                <a:path h="381314" w="1592438">
                  <a:moveTo>
                    <a:pt x="65303" y="0"/>
                  </a:moveTo>
                  <a:lnTo>
                    <a:pt x="1527135" y="0"/>
                  </a:lnTo>
                  <a:cubicBezTo>
                    <a:pt x="1544454" y="0"/>
                    <a:pt x="1561064" y="6880"/>
                    <a:pt x="1573311" y="19127"/>
                  </a:cubicBezTo>
                  <a:cubicBezTo>
                    <a:pt x="1585557" y="31373"/>
                    <a:pt x="1592438" y="47983"/>
                    <a:pt x="1592438" y="65303"/>
                  </a:cubicBezTo>
                  <a:lnTo>
                    <a:pt x="1592438" y="316011"/>
                  </a:lnTo>
                  <a:cubicBezTo>
                    <a:pt x="1592438" y="352077"/>
                    <a:pt x="1563201" y="381314"/>
                    <a:pt x="1527135" y="381314"/>
                  </a:cubicBezTo>
                  <a:lnTo>
                    <a:pt x="65303" y="381314"/>
                  </a:lnTo>
                  <a:cubicBezTo>
                    <a:pt x="29237" y="381314"/>
                    <a:pt x="0" y="352077"/>
                    <a:pt x="0" y="316011"/>
                  </a:cubicBezTo>
                  <a:lnTo>
                    <a:pt x="0" y="65303"/>
                  </a:lnTo>
                  <a:cubicBezTo>
                    <a:pt x="0" y="47983"/>
                    <a:pt x="6880" y="31373"/>
                    <a:pt x="19127" y="19127"/>
                  </a:cubicBezTo>
                  <a:cubicBezTo>
                    <a:pt x="31373" y="6880"/>
                    <a:pt x="47983" y="0"/>
                    <a:pt x="65303" y="0"/>
                  </a:cubicBezTo>
                  <a:close/>
                </a:path>
              </a:pathLst>
            </a:custGeom>
            <a:solidFill>
              <a:srgbClr val="0C2344"/>
            </a:solidFill>
          </p:spPr>
        </p:sp>
        <p:sp>
          <p:nvSpPr>
            <p:cNvPr name="TextBox 7" id="7"/>
            <p:cNvSpPr txBox="true"/>
            <p:nvPr/>
          </p:nvSpPr>
          <p:spPr>
            <a:xfrm>
              <a:off x="0" y="19050"/>
              <a:ext cx="1592438" cy="362264"/>
            </a:xfrm>
            <a:prstGeom prst="rect">
              <a:avLst/>
            </a:prstGeom>
          </p:spPr>
          <p:txBody>
            <a:bodyPr anchor="ctr" rtlCol="false" tIns="50800" lIns="50800" bIns="50800" rIns="50800"/>
            <a:lstStyle/>
            <a:p>
              <a:pPr algn="ctr">
                <a:lnSpc>
                  <a:spcPts val="2553"/>
                </a:lnSpc>
              </a:pPr>
            </a:p>
          </p:txBody>
        </p:sp>
      </p:grpSp>
      <p:sp>
        <p:nvSpPr>
          <p:cNvPr name="Freeform 8" id="8"/>
          <p:cNvSpPr/>
          <p:nvPr/>
        </p:nvSpPr>
        <p:spPr>
          <a:xfrm flipH="false" flipV="false" rot="-10800000">
            <a:off x="9525" y="8243164"/>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9" id="9"/>
          <p:cNvSpPr/>
          <p:nvPr/>
        </p:nvSpPr>
        <p:spPr>
          <a:xfrm flipH="false" flipV="false" rot="0">
            <a:off x="1083809" y="827173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10" id="10"/>
          <p:cNvSpPr/>
          <p:nvPr/>
        </p:nvSpPr>
        <p:spPr>
          <a:xfrm flipH="false" flipV="false" rot="0">
            <a:off x="0" y="9355548"/>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11" id="11"/>
          <p:cNvSpPr/>
          <p:nvPr/>
        </p:nvSpPr>
        <p:spPr>
          <a:xfrm flipH="false" flipV="false" rot="0">
            <a:off x="3321750" y="9384123"/>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12" id="12"/>
          <p:cNvSpPr/>
          <p:nvPr/>
        </p:nvSpPr>
        <p:spPr>
          <a:xfrm flipH="false" flipV="false" rot="0">
            <a:off x="17204191" y="813748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13" id="13"/>
          <p:cNvSpPr/>
          <p:nvPr/>
        </p:nvSpPr>
        <p:spPr>
          <a:xfrm flipH="false" flipV="false" rot="0">
            <a:off x="17204191" y="9221298"/>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14" id="14"/>
          <p:cNvSpPr/>
          <p:nvPr/>
        </p:nvSpPr>
        <p:spPr>
          <a:xfrm flipH="false" flipV="false" rot="0">
            <a:off x="16120382" y="7053680"/>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15" id="15"/>
          <p:cNvSpPr/>
          <p:nvPr/>
        </p:nvSpPr>
        <p:spPr>
          <a:xfrm flipH="false" flipV="false" rot="0">
            <a:off x="16120382" y="813748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16" id="16"/>
          <p:cNvSpPr/>
          <p:nvPr/>
        </p:nvSpPr>
        <p:spPr>
          <a:xfrm flipH="false" flipV="false" rot="5400000">
            <a:off x="15036573" y="9221298"/>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17" id="17"/>
          <p:cNvSpPr/>
          <p:nvPr/>
        </p:nvSpPr>
        <p:spPr>
          <a:xfrm flipH="true" flipV="true" rot="5400000">
            <a:off x="12770705" y="8137489"/>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18" id="18"/>
          <p:cNvSpPr/>
          <p:nvPr/>
        </p:nvSpPr>
        <p:spPr>
          <a:xfrm flipH="true" flipV="true" rot="-10800000">
            <a:off x="12770705" y="9221298"/>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5">
              <a:extLst>
                <a:ext uri="{96DAC541-7B7A-43D3-8B79-37D633B846F1}">
                  <asvg:svgBlip xmlns:asvg="http://schemas.microsoft.com/office/drawing/2016/SVG/main" r:embed="rId6"/>
                </a:ext>
              </a:extLst>
            </a:blip>
            <a:stretch>
              <a:fillRect l="0" t="0" r="0" b="0"/>
            </a:stretch>
          </a:blipFill>
        </p:spPr>
      </p:sp>
      <p:grpSp>
        <p:nvGrpSpPr>
          <p:cNvPr name="Group 19" id="19"/>
          <p:cNvGrpSpPr/>
          <p:nvPr/>
        </p:nvGrpSpPr>
        <p:grpSpPr>
          <a:xfrm rot="0">
            <a:off x="2481521" y="1977377"/>
            <a:ext cx="6205282" cy="1488957"/>
            <a:chOff x="0" y="0"/>
            <a:chExt cx="1634313" cy="392153"/>
          </a:xfrm>
        </p:grpSpPr>
        <p:sp>
          <p:nvSpPr>
            <p:cNvPr name="Freeform 20" id="20"/>
            <p:cNvSpPr/>
            <p:nvPr/>
          </p:nvSpPr>
          <p:spPr>
            <a:xfrm flipH="false" flipV="false" rot="0">
              <a:off x="0" y="0"/>
              <a:ext cx="1634313" cy="392153"/>
            </a:xfrm>
            <a:custGeom>
              <a:avLst/>
              <a:gdLst/>
              <a:ahLst/>
              <a:cxnLst/>
              <a:rect r="r" b="b" t="t" l="l"/>
              <a:pathLst>
                <a:path h="392153" w="1634313">
                  <a:moveTo>
                    <a:pt x="63629" y="0"/>
                  </a:moveTo>
                  <a:lnTo>
                    <a:pt x="1570684" y="0"/>
                  </a:lnTo>
                  <a:cubicBezTo>
                    <a:pt x="1605825" y="0"/>
                    <a:pt x="1634313" y="28488"/>
                    <a:pt x="1634313" y="63629"/>
                  </a:cubicBezTo>
                  <a:lnTo>
                    <a:pt x="1634313" y="328524"/>
                  </a:lnTo>
                  <a:cubicBezTo>
                    <a:pt x="1634313" y="363665"/>
                    <a:pt x="1605825" y="392153"/>
                    <a:pt x="1570684" y="392153"/>
                  </a:cubicBezTo>
                  <a:lnTo>
                    <a:pt x="63629" y="392153"/>
                  </a:lnTo>
                  <a:cubicBezTo>
                    <a:pt x="28488" y="392153"/>
                    <a:pt x="0" y="363665"/>
                    <a:pt x="0" y="328524"/>
                  </a:cubicBezTo>
                  <a:lnTo>
                    <a:pt x="0" y="63629"/>
                  </a:lnTo>
                  <a:cubicBezTo>
                    <a:pt x="0" y="28488"/>
                    <a:pt x="28488" y="0"/>
                    <a:pt x="63629" y="0"/>
                  </a:cubicBezTo>
                  <a:close/>
                </a:path>
              </a:pathLst>
            </a:custGeom>
            <a:solidFill>
              <a:srgbClr val="0C2344"/>
            </a:solidFill>
          </p:spPr>
        </p:sp>
        <p:sp>
          <p:nvSpPr>
            <p:cNvPr name="TextBox 21" id="21"/>
            <p:cNvSpPr txBox="true"/>
            <p:nvPr/>
          </p:nvSpPr>
          <p:spPr>
            <a:xfrm>
              <a:off x="0" y="19050"/>
              <a:ext cx="1634313" cy="373103"/>
            </a:xfrm>
            <a:prstGeom prst="rect">
              <a:avLst/>
            </a:prstGeom>
          </p:spPr>
          <p:txBody>
            <a:bodyPr anchor="ctr" rtlCol="false" tIns="50800" lIns="50800" bIns="50800" rIns="50800"/>
            <a:lstStyle/>
            <a:p>
              <a:pPr algn="ctr">
                <a:lnSpc>
                  <a:spcPts val="2553"/>
                </a:lnSpc>
              </a:pPr>
            </a:p>
          </p:txBody>
        </p:sp>
      </p:grpSp>
      <p:sp>
        <p:nvSpPr>
          <p:cNvPr name="TextBox 22" id="22"/>
          <p:cNvSpPr txBox="true"/>
          <p:nvPr/>
        </p:nvSpPr>
        <p:spPr>
          <a:xfrm rot="0">
            <a:off x="2825091" y="2254774"/>
            <a:ext cx="5702716" cy="1044575"/>
          </a:xfrm>
          <a:prstGeom prst="rect">
            <a:avLst/>
          </a:prstGeom>
        </p:spPr>
        <p:txBody>
          <a:bodyPr anchor="t" rtlCol="false" tIns="0" lIns="0" bIns="0" rIns="0">
            <a:spAutoFit/>
          </a:bodyPr>
          <a:lstStyle/>
          <a:p>
            <a:pPr algn="l">
              <a:lnSpc>
                <a:spcPts val="4000"/>
              </a:lnSpc>
            </a:pPr>
            <a:r>
              <a:rPr lang="en-US" b="true" sz="4000">
                <a:solidFill>
                  <a:srgbClr val="E8E7E7"/>
                </a:solidFill>
                <a:latin typeface="Kollektif Bold"/>
                <a:ea typeface="Kollektif Bold"/>
                <a:cs typeface="Kollektif Bold"/>
                <a:sym typeface="Kollektif Bold"/>
              </a:rPr>
              <a:t>01 - UPDATE COMPLIANCE MANUAL</a:t>
            </a:r>
          </a:p>
        </p:txBody>
      </p:sp>
      <p:sp>
        <p:nvSpPr>
          <p:cNvPr name="TextBox 23" id="23"/>
          <p:cNvSpPr txBox="true"/>
          <p:nvPr/>
        </p:nvSpPr>
        <p:spPr>
          <a:xfrm rot="0">
            <a:off x="2825091" y="4829580"/>
            <a:ext cx="5702716" cy="539750"/>
          </a:xfrm>
          <a:prstGeom prst="rect">
            <a:avLst/>
          </a:prstGeom>
        </p:spPr>
        <p:txBody>
          <a:bodyPr anchor="t" rtlCol="false" tIns="0" lIns="0" bIns="0" rIns="0">
            <a:spAutoFit/>
          </a:bodyPr>
          <a:lstStyle/>
          <a:p>
            <a:pPr algn="l">
              <a:lnSpc>
                <a:spcPts val="4000"/>
              </a:lnSpc>
            </a:pPr>
            <a:r>
              <a:rPr lang="en-US" b="true" sz="4000">
                <a:solidFill>
                  <a:srgbClr val="E8E7E7"/>
                </a:solidFill>
                <a:latin typeface="Kollektif Bold"/>
                <a:ea typeface="Kollektif Bold"/>
                <a:cs typeface="Kollektif Bold"/>
                <a:sym typeface="Kollektif Bold"/>
              </a:rPr>
              <a:t>02 - BEST PRACTICES</a:t>
            </a:r>
          </a:p>
        </p:txBody>
      </p:sp>
      <p:sp>
        <p:nvSpPr>
          <p:cNvPr name="TextBox 24" id="24"/>
          <p:cNvSpPr txBox="true"/>
          <p:nvPr/>
        </p:nvSpPr>
        <p:spPr>
          <a:xfrm rot="0">
            <a:off x="2825091" y="6390849"/>
            <a:ext cx="5702716" cy="1044575"/>
          </a:xfrm>
          <a:prstGeom prst="rect">
            <a:avLst/>
          </a:prstGeom>
        </p:spPr>
        <p:txBody>
          <a:bodyPr anchor="t" rtlCol="false" tIns="0" lIns="0" bIns="0" rIns="0">
            <a:spAutoFit/>
          </a:bodyPr>
          <a:lstStyle/>
          <a:p>
            <a:pPr algn="l">
              <a:lnSpc>
                <a:spcPts val="4000"/>
              </a:lnSpc>
            </a:pPr>
            <a:r>
              <a:rPr lang="en-US" b="true" sz="4000">
                <a:solidFill>
                  <a:srgbClr val="E8E7E7"/>
                </a:solidFill>
                <a:latin typeface="Kollektif Bold"/>
                <a:ea typeface="Kollektif Bold"/>
                <a:cs typeface="Kollektif Bold"/>
                <a:sym typeface="Kollektif Bold"/>
              </a:rPr>
              <a:t>03 - NETWORK AND SHARE INSIGHTS</a:t>
            </a:r>
          </a:p>
        </p:txBody>
      </p:sp>
      <p:sp>
        <p:nvSpPr>
          <p:cNvPr name="TextBox 25" id="25"/>
          <p:cNvSpPr txBox="true"/>
          <p:nvPr/>
        </p:nvSpPr>
        <p:spPr>
          <a:xfrm rot="0">
            <a:off x="9092537" y="1977377"/>
            <a:ext cx="6713943" cy="2533650"/>
          </a:xfrm>
          <a:prstGeom prst="rect">
            <a:avLst/>
          </a:prstGeom>
        </p:spPr>
        <p:txBody>
          <a:bodyPr anchor="t" rtlCol="false" tIns="0" lIns="0" bIns="0" rIns="0">
            <a:spAutoFit/>
          </a:bodyPr>
          <a:lstStyle/>
          <a:p>
            <a:pPr algn="l">
              <a:lnSpc>
                <a:spcPts val="2879"/>
              </a:lnSpc>
            </a:pPr>
            <a:r>
              <a:rPr lang="en-US" sz="2400">
                <a:solidFill>
                  <a:srgbClr val="0C2344"/>
                </a:solidFill>
                <a:latin typeface="DM Sans"/>
                <a:ea typeface="DM Sans"/>
                <a:cs typeface="DM Sans"/>
                <a:sym typeface="DM Sans"/>
              </a:rPr>
              <a:t>We will be determining what is missing, what needs to be improved and where additional training is needed.</a:t>
            </a:r>
          </a:p>
          <a:p>
            <a:pPr algn="l">
              <a:lnSpc>
                <a:spcPts val="2879"/>
              </a:lnSpc>
            </a:pPr>
          </a:p>
          <a:p>
            <a:pPr algn="l">
              <a:lnSpc>
                <a:spcPts val="2879"/>
              </a:lnSpc>
            </a:pPr>
            <a:r>
              <a:rPr lang="en-US" sz="2400">
                <a:solidFill>
                  <a:srgbClr val="FF5031"/>
                </a:solidFill>
                <a:latin typeface="DM Sans"/>
                <a:ea typeface="DM Sans"/>
                <a:cs typeface="DM Sans"/>
                <a:sym typeface="DM Sans"/>
              </a:rPr>
              <a:t>GO TO www.myrialawyer.com/cpa-alliance</a:t>
            </a:r>
          </a:p>
          <a:p>
            <a:pPr algn="l">
              <a:lnSpc>
                <a:spcPts val="2879"/>
              </a:lnSpc>
            </a:pPr>
          </a:p>
          <a:p>
            <a:pPr algn="l">
              <a:lnSpc>
                <a:spcPts val="2879"/>
              </a:lnSpc>
            </a:pPr>
          </a:p>
        </p:txBody>
      </p:sp>
      <p:sp>
        <p:nvSpPr>
          <p:cNvPr name="TextBox 26" id="26"/>
          <p:cNvSpPr txBox="true"/>
          <p:nvPr/>
        </p:nvSpPr>
        <p:spPr>
          <a:xfrm rot="0">
            <a:off x="9092537" y="4371209"/>
            <a:ext cx="6713943" cy="1447800"/>
          </a:xfrm>
          <a:prstGeom prst="rect">
            <a:avLst/>
          </a:prstGeom>
        </p:spPr>
        <p:txBody>
          <a:bodyPr anchor="t" rtlCol="false" tIns="0" lIns="0" bIns="0" rIns="0">
            <a:spAutoFit/>
          </a:bodyPr>
          <a:lstStyle/>
          <a:p>
            <a:pPr algn="l">
              <a:lnSpc>
                <a:spcPts val="2879"/>
              </a:lnSpc>
            </a:pPr>
            <a:r>
              <a:rPr lang="en-US" sz="2400">
                <a:solidFill>
                  <a:srgbClr val="0C2344"/>
                </a:solidFill>
                <a:latin typeface="DM Sans"/>
                <a:ea typeface="DM Sans"/>
                <a:cs typeface="DM Sans"/>
                <a:sym typeface="DM Sans"/>
              </a:rPr>
              <a:t>We will discuss best practices, recent Enforcement cases and risk alerts and guidance issued by state and federal regulators.</a:t>
            </a:r>
          </a:p>
        </p:txBody>
      </p:sp>
      <p:sp>
        <p:nvSpPr>
          <p:cNvPr name="TextBox 27" id="27"/>
          <p:cNvSpPr txBox="true"/>
          <p:nvPr/>
        </p:nvSpPr>
        <p:spPr>
          <a:xfrm rot="0">
            <a:off x="9092537" y="6294427"/>
            <a:ext cx="6713943" cy="1085850"/>
          </a:xfrm>
          <a:prstGeom prst="rect">
            <a:avLst/>
          </a:prstGeom>
        </p:spPr>
        <p:txBody>
          <a:bodyPr anchor="t" rtlCol="false" tIns="0" lIns="0" bIns="0" rIns="0">
            <a:spAutoFit/>
          </a:bodyPr>
          <a:lstStyle/>
          <a:p>
            <a:pPr algn="l">
              <a:lnSpc>
                <a:spcPts val="2879"/>
              </a:lnSpc>
            </a:pPr>
            <a:r>
              <a:rPr lang="en-US" sz="2400">
                <a:solidFill>
                  <a:srgbClr val="0C2344"/>
                </a:solidFill>
                <a:latin typeface="DM Sans"/>
                <a:ea typeface="DM Sans"/>
                <a:cs typeface="DM Sans"/>
                <a:sym typeface="DM Sans"/>
              </a:rPr>
              <a:t>You will have an opportunity to share with one another and receive feedback from me and each other.</a:t>
            </a:r>
          </a:p>
        </p:txBody>
      </p:sp>
      <p:sp>
        <p:nvSpPr>
          <p:cNvPr name="TextBox 28" id="28"/>
          <p:cNvSpPr txBox="true"/>
          <p:nvPr/>
        </p:nvSpPr>
        <p:spPr>
          <a:xfrm rot="0">
            <a:off x="5572947" y="350507"/>
            <a:ext cx="6227713" cy="721995"/>
          </a:xfrm>
          <a:prstGeom prst="rect">
            <a:avLst/>
          </a:prstGeom>
        </p:spPr>
        <p:txBody>
          <a:bodyPr anchor="t" rtlCol="false" tIns="0" lIns="0" bIns="0" rIns="0">
            <a:spAutoFit/>
          </a:bodyPr>
          <a:lstStyle/>
          <a:p>
            <a:pPr algn="ctr">
              <a:lnSpc>
                <a:spcPts val="5880"/>
              </a:lnSpc>
            </a:pPr>
            <a:r>
              <a:rPr lang="en-US" sz="4200">
                <a:solidFill>
                  <a:srgbClr val="000000"/>
                </a:solidFill>
                <a:latin typeface="Lato"/>
                <a:ea typeface="Lato"/>
                <a:cs typeface="Lato"/>
                <a:sym typeface="Lato"/>
              </a:rPr>
              <a:t>Welcome to the workshop</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E8E7E7"/>
        </a:solidFill>
      </p:bgPr>
    </p:bg>
    <p:spTree>
      <p:nvGrpSpPr>
        <p:cNvPr id="1" name=""/>
        <p:cNvGrpSpPr/>
        <p:nvPr/>
      </p:nvGrpSpPr>
      <p:grpSpPr>
        <a:xfrm>
          <a:off x="0" y="0"/>
          <a:ext cx="0" cy="0"/>
          <a:chOff x="0" y="0"/>
          <a:chExt cx="0" cy="0"/>
        </a:xfrm>
      </p:grpSpPr>
      <p:grpSp>
        <p:nvGrpSpPr>
          <p:cNvPr name="Group 2" id="2"/>
          <p:cNvGrpSpPr/>
          <p:nvPr/>
        </p:nvGrpSpPr>
        <p:grpSpPr>
          <a:xfrm rot="2700000">
            <a:off x="14381224" y="7574679"/>
            <a:ext cx="7415398" cy="3565095"/>
            <a:chOff x="0" y="0"/>
            <a:chExt cx="660400" cy="317500"/>
          </a:xfrm>
        </p:grpSpPr>
        <p:sp>
          <p:nvSpPr>
            <p:cNvPr name="Freeform 3" id="3"/>
            <p:cNvSpPr/>
            <p:nvPr/>
          </p:nvSpPr>
          <p:spPr>
            <a:xfrm flipH="false" flipV="false" rot="0">
              <a:off x="0" y="0"/>
              <a:ext cx="660400" cy="317500"/>
            </a:xfrm>
            <a:custGeom>
              <a:avLst/>
              <a:gdLst/>
              <a:ahLst/>
              <a:cxnLst/>
              <a:rect r="r" b="b" t="t" l="l"/>
              <a:pathLst>
                <a:path h="317500" w="6604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sp>
        <p:sp>
          <p:nvSpPr>
            <p:cNvPr name="TextBox 4" id="4"/>
            <p:cNvSpPr txBox="true"/>
            <p:nvPr/>
          </p:nvSpPr>
          <p:spPr>
            <a:xfrm>
              <a:off x="0" y="146050"/>
              <a:ext cx="660400" cy="171450"/>
            </a:xfrm>
            <a:prstGeom prst="rect">
              <a:avLst/>
            </a:prstGeom>
          </p:spPr>
          <p:txBody>
            <a:bodyPr anchor="ctr" rtlCol="false" tIns="50800" lIns="50800" bIns="50800" rIns="50800"/>
            <a:lstStyle/>
            <a:p>
              <a:pPr algn="ctr">
                <a:lnSpc>
                  <a:spcPts val="2553"/>
                </a:lnSpc>
              </a:pPr>
            </a:p>
          </p:txBody>
        </p:sp>
      </p:grpSp>
      <p:sp>
        <p:nvSpPr>
          <p:cNvPr name="AutoShape 5" id="5"/>
          <p:cNvSpPr/>
          <p:nvPr/>
        </p:nvSpPr>
        <p:spPr>
          <a:xfrm>
            <a:off x="13918610" y="8394229"/>
            <a:ext cx="5185216" cy="5132702"/>
          </a:xfrm>
          <a:prstGeom prst="line">
            <a:avLst/>
          </a:prstGeom>
          <a:ln cap="flat" w="28575">
            <a:solidFill>
              <a:srgbClr val="0C2344"/>
            </a:solidFill>
            <a:prstDash val="solid"/>
            <a:headEnd type="none" len="sm" w="sm"/>
            <a:tailEnd type="none" len="sm" w="sm"/>
          </a:ln>
        </p:spPr>
      </p:sp>
      <p:sp>
        <p:nvSpPr>
          <p:cNvPr name="AutoShape 6" id="6"/>
          <p:cNvSpPr/>
          <p:nvPr/>
        </p:nvSpPr>
        <p:spPr>
          <a:xfrm>
            <a:off x="13704664" y="8706905"/>
            <a:ext cx="5038853" cy="5038853"/>
          </a:xfrm>
          <a:prstGeom prst="line">
            <a:avLst/>
          </a:prstGeom>
          <a:ln cap="flat" w="28575">
            <a:solidFill>
              <a:srgbClr val="0C2344"/>
            </a:solidFill>
            <a:prstDash val="solid"/>
            <a:headEnd type="none" len="sm" w="sm"/>
            <a:tailEnd type="none" len="sm" w="sm"/>
          </a:ln>
        </p:spPr>
      </p:sp>
      <p:sp>
        <p:nvSpPr>
          <p:cNvPr name="AutoShape 7" id="7"/>
          <p:cNvSpPr/>
          <p:nvPr/>
        </p:nvSpPr>
        <p:spPr>
          <a:xfrm>
            <a:off x="13525062" y="9065375"/>
            <a:ext cx="4867141" cy="4867141"/>
          </a:xfrm>
          <a:prstGeom prst="line">
            <a:avLst/>
          </a:prstGeom>
          <a:ln cap="flat" w="28575">
            <a:solidFill>
              <a:srgbClr val="0C2344"/>
            </a:solidFill>
            <a:prstDash val="solid"/>
            <a:headEnd type="none" len="sm" w="sm"/>
            <a:tailEnd type="none" len="sm" w="sm"/>
          </a:ln>
        </p:spPr>
      </p:sp>
      <p:sp>
        <p:nvSpPr>
          <p:cNvPr name="AutoShape 8" id="8"/>
          <p:cNvSpPr/>
          <p:nvPr/>
        </p:nvSpPr>
        <p:spPr>
          <a:xfrm>
            <a:off x="13398407" y="9451643"/>
            <a:ext cx="4690515" cy="4690515"/>
          </a:xfrm>
          <a:prstGeom prst="line">
            <a:avLst/>
          </a:prstGeom>
          <a:ln cap="flat" w="28575">
            <a:solidFill>
              <a:srgbClr val="0C2344"/>
            </a:solidFill>
            <a:prstDash val="solid"/>
            <a:headEnd type="none" len="sm" w="sm"/>
            <a:tailEnd type="none" len="sm" w="sm"/>
          </a:ln>
        </p:spPr>
      </p:sp>
      <p:sp>
        <p:nvSpPr>
          <p:cNvPr name="AutoShape 9" id="9"/>
          <p:cNvSpPr/>
          <p:nvPr/>
        </p:nvSpPr>
        <p:spPr>
          <a:xfrm>
            <a:off x="13254553" y="9891320"/>
            <a:ext cx="4347674" cy="4347674"/>
          </a:xfrm>
          <a:prstGeom prst="line">
            <a:avLst/>
          </a:prstGeom>
          <a:ln cap="flat" w="28575">
            <a:solidFill>
              <a:srgbClr val="0C2344"/>
            </a:solidFill>
            <a:prstDash val="solid"/>
            <a:headEnd type="none" len="sm" w="sm"/>
            <a:tailEnd type="none" len="sm" w="sm"/>
          </a:ln>
        </p:spPr>
      </p:sp>
      <p:sp>
        <p:nvSpPr>
          <p:cNvPr name="TextBox 10" id="10"/>
          <p:cNvSpPr txBox="true"/>
          <p:nvPr/>
        </p:nvSpPr>
        <p:spPr>
          <a:xfrm rot="0">
            <a:off x="3459007" y="447960"/>
            <a:ext cx="10459969" cy="2123457"/>
          </a:xfrm>
          <a:prstGeom prst="rect">
            <a:avLst/>
          </a:prstGeom>
        </p:spPr>
        <p:txBody>
          <a:bodyPr anchor="t" rtlCol="false" tIns="0" lIns="0" bIns="0" rIns="0">
            <a:spAutoFit/>
          </a:bodyPr>
          <a:lstStyle/>
          <a:p>
            <a:pPr algn="ctr">
              <a:lnSpc>
                <a:spcPts val="8129"/>
              </a:lnSpc>
            </a:pPr>
            <a:r>
              <a:rPr lang="en-US" b="true" sz="8129">
                <a:solidFill>
                  <a:srgbClr val="0C2344"/>
                </a:solidFill>
                <a:latin typeface="Kollektif Bold"/>
                <a:ea typeface="Kollektif Bold"/>
                <a:cs typeface="Kollektif Bold"/>
                <a:sym typeface="Kollektif Bold"/>
              </a:rPr>
              <a:t>AGENDA FOR </a:t>
            </a:r>
          </a:p>
          <a:p>
            <a:pPr algn="ctr">
              <a:lnSpc>
                <a:spcPts val="8129"/>
              </a:lnSpc>
            </a:pPr>
            <a:r>
              <a:rPr lang="en-US" b="true" sz="8129">
                <a:solidFill>
                  <a:srgbClr val="0C2344"/>
                </a:solidFill>
                <a:latin typeface="Kollektif Bold"/>
                <a:ea typeface="Kollektif Bold"/>
                <a:cs typeface="Kollektif Bold"/>
                <a:sym typeface="Kollektif Bold"/>
              </a:rPr>
              <a:t>TODAY</a:t>
            </a:r>
          </a:p>
        </p:txBody>
      </p:sp>
      <p:sp>
        <p:nvSpPr>
          <p:cNvPr name="TextBox 11" id="11"/>
          <p:cNvSpPr txBox="true"/>
          <p:nvPr/>
        </p:nvSpPr>
        <p:spPr>
          <a:xfrm rot="0">
            <a:off x="3730706" y="3282766"/>
            <a:ext cx="10826588" cy="4191000"/>
          </a:xfrm>
          <a:prstGeom prst="rect">
            <a:avLst/>
          </a:prstGeom>
        </p:spPr>
        <p:txBody>
          <a:bodyPr anchor="t" rtlCol="false" tIns="0" lIns="0" bIns="0" rIns="0">
            <a:spAutoFit/>
          </a:bodyPr>
          <a:lstStyle/>
          <a:p>
            <a:pPr algn="just">
              <a:lnSpc>
                <a:spcPts val="3360"/>
              </a:lnSpc>
            </a:pPr>
            <a:r>
              <a:rPr lang="en-US" sz="2800">
                <a:solidFill>
                  <a:srgbClr val="0C2344"/>
                </a:solidFill>
                <a:latin typeface="DM Sans"/>
                <a:ea typeface="DM Sans"/>
                <a:cs typeface="DM Sans"/>
                <a:sym typeface="DM Sans"/>
              </a:rPr>
              <a:t>8:00 AM - 8:30 AM: Registration &amp; Welcome</a:t>
            </a:r>
          </a:p>
          <a:p>
            <a:pPr algn="just">
              <a:lnSpc>
                <a:spcPts val="3360"/>
              </a:lnSpc>
            </a:pPr>
            <a:r>
              <a:rPr lang="en-US" sz="2800">
                <a:solidFill>
                  <a:srgbClr val="0C2344"/>
                </a:solidFill>
                <a:latin typeface="DM Sans"/>
                <a:ea typeface="DM Sans"/>
                <a:cs typeface="DM Sans"/>
                <a:sym typeface="DM Sans"/>
              </a:rPr>
              <a:t>8</a:t>
            </a:r>
            <a:r>
              <a:rPr lang="en-US" sz="2800">
                <a:solidFill>
                  <a:srgbClr val="0C2344"/>
                </a:solidFill>
                <a:latin typeface="DM Sans"/>
                <a:ea typeface="DM Sans"/>
                <a:cs typeface="DM Sans"/>
                <a:sym typeface="DM Sans"/>
              </a:rPr>
              <a:t>:30 AM - 10:15 AM: Core Requirements for Compliance Manuals</a:t>
            </a:r>
          </a:p>
          <a:p>
            <a:pPr algn="just">
              <a:lnSpc>
                <a:spcPts val="3360"/>
              </a:lnSpc>
            </a:pPr>
            <a:r>
              <a:rPr lang="en-US" sz="2800">
                <a:solidFill>
                  <a:srgbClr val="0C2344"/>
                </a:solidFill>
                <a:latin typeface="DM Sans"/>
                <a:ea typeface="DM Sans"/>
                <a:cs typeface="DM Sans"/>
                <a:sym typeface="DM Sans"/>
              </a:rPr>
              <a:t>10:15 AM - 10:30 AM: Break</a:t>
            </a:r>
          </a:p>
          <a:p>
            <a:pPr algn="just">
              <a:lnSpc>
                <a:spcPts val="3360"/>
              </a:lnSpc>
            </a:pPr>
            <a:r>
              <a:rPr lang="en-US" sz="2800">
                <a:solidFill>
                  <a:srgbClr val="0C2344"/>
                </a:solidFill>
                <a:latin typeface="DM Sans"/>
                <a:ea typeface="DM Sans"/>
                <a:cs typeface="DM Sans"/>
                <a:sym typeface="DM Sans"/>
              </a:rPr>
              <a:t>10:30 AM - 12:00 PM: Policies &amp; Procedures: What You Must Have</a:t>
            </a:r>
          </a:p>
          <a:p>
            <a:pPr algn="just">
              <a:lnSpc>
                <a:spcPts val="3360"/>
              </a:lnSpc>
            </a:pPr>
            <a:r>
              <a:rPr lang="en-US" sz="2800">
                <a:solidFill>
                  <a:srgbClr val="0C2344"/>
                </a:solidFill>
                <a:latin typeface="DM Sans"/>
                <a:ea typeface="DM Sans"/>
                <a:cs typeface="DM Sans"/>
                <a:sym typeface="DM Sans"/>
              </a:rPr>
              <a:t>1:00 PM - 2:30 PM: Recent Regulatory Updates</a:t>
            </a:r>
          </a:p>
          <a:p>
            <a:pPr algn="just">
              <a:lnSpc>
                <a:spcPts val="3360"/>
              </a:lnSpc>
            </a:pPr>
            <a:r>
              <a:rPr lang="en-US" sz="2800">
                <a:solidFill>
                  <a:srgbClr val="0C2344"/>
                </a:solidFill>
                <a:latin typeface="DM Sans"/>
                <a:ea typeface="DM Sans"/>
                <a:cs typeface="DM Sans"/>
                <a:sym typeface="DM Sans"/>
              </a:rPr>
              <a:t>2:30 PM - 2:45 PM: Break</a:t>
            </a:r>
          </a:p>
          <a:p>
            <a:pPr algn="just">
              <a:lnSpc>
                <a:spcPts val="3360"/>
              </a:lnSpc>
            </a:pPr>
            <a:r>
              <a:rPr lang="en-US" sz="2800">
                <a:solidFill>
                  <a:srgbClr val="0C2344"/>
                </a:solidFill>
                <a:latin typeface="DM Sans"/>
                <a:ea typeface="DM Sans"/>
                <a:cs typeface="DM Sans"/>
                <a:sym typeface="DM Sans"/>
              </a:rPr>
              <a:t>2:45 PM - 4:15 PM: Testing and Monitoring Your Program</a:t>
            </a:r>
          </a:p>
          <a:p>
            <a:pPr algn="just">
              <a:lnSpc>
                <a:spcPts val="3360"/>
              </a:lnSpc>
            </a:pPr>
            <a:r>
              <a:rPr lang="en-US" sz="2800">
                <a:solidFill>
                  <a:srgbClr val="0C2344"/>
                </a:solidFill>
                <a:latin typeface="DM Sans"/>
                <a:ea typeface="DM Sans"/>
                <a:cs typeface="DM Sans"/>
                <a:sym typeface="DM Sans"/>
              </a:rPr>
              <a:t>4:00 PM - 4:45 PM: Specialized Topics</a:t>
            </a:r>
          </a:p>
          <a:p>
            <a:pPr algn="just">
              <a:lnSpc>
                <a:spcPts val="3360"/>
              </a:lnSpc>
            </a:pPr>
            <a:r>
              <a:rPr lang="en-US" sz="2800">
                <a:solidFill>
                  <a:srgbClr val="0C2344"/>
                </a:solidFill>
                <a:latin typeface="DM Sans"/>
                <a:ea typeface="DM Sans"/>
                <a:cs typeface="DM Sans"/>
                <a:sym typeface="DM Sans"/>
              </a:rPr>
              <a:t>4:45 PM - 5:00 PM: Wrap-Up and Next Steps</a:t>
            </a:r>
          </a:p>
          <a:p>
            <a:pPr algn="just">
              <a:lnSpc>
                <a:spcPts val="3360"/>
              </a:lnSpc>
            </a:pPr>
          </a:p>
        </p:txBody>
      </p:sp>
      <p:grpSp>
        <p:nvGrpSpPr>
          <p:cNvPr name="Group 12" id="12"/>
          <p:cNvGrpSpPr/>
          <p:nvPr/>
        </p:nvGrpSpPr>
        <p:grpSpPr>
          <a:xfrm rot="2700000">
            <a:off x="-1376391" y="-3093321"/>
            <a:ext cx="7415398" cy="3565095"/>
            <a:chOff x="0" y="0"/>
            <a:chExt cx="660400" cy="317500"/>
          </a:xfrm>
        </p:grpSpPr>
        <p:sp>
          <p:nvSpPr>
            <p:cNvPr name="Freeform 13" id="13"/>
            <p:cNvSpPr/>
            <p:nvPr/>
          </p:nvSpPr>
          <p:spPr>
            <a:xfrm flipH="false" flipV="false" rot="0">
              <a:off x="0" y="0"/>
              <a:ext cx="660400" cy="317500"/>
            </a:xfrm>
            <a:custGeom>
              <a:avLst/>
              <a:gdLst/>
              <a:ahLst/>
              <a:cxnLst/>
              <a:rect r="r" b="b" t="t" l="l"/>
              <a:pathLst>
                <a:path h="317500" w="6604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sp>
        <p:sp>
          <p:nvSpPr>
            <p:cNvPr name="TextBox 14" id="14"/>
            <p:cNvSpPr txBox="true"/>
            <p:nvPr/>
          </p:nvSpPr>
          <p:spPr>
            <a:xfrm>
              <a:off x="0" y="146050"/>
              <a:ext cx="660400" cy="171450"/>
            </a:xfrm>
            <a:prstGeom prst="rect">
              <a:avLst/>
            </a:prstGeom>
          </p:spPr>
          <p:txBody>
            <a:bodyPr anchor="ctr" rtlCol="false" tIns="50800" lIns="50800" bIns="50800" rIns="50800"/>
            <a:lstStyle/>
            <a:p>
              <a:pPr algn="ctr">
                <a:lnSpc>
                  <a:spcPts val="2553"/>
                </a:lnSpc>
              </a:pPr>
            </a:p>
          </p:txBody>
        </p:sp>
      </p:grpSp>
      <p:sp>
        <p:nvSpPr>
          <p:cNvPr name="AutoShape 15" id="15"/>
          <p:cNvSpPr/>
          <p:nvPr/>
        </p:nvSpPr>
        <p:spPr>
          <a:xfrm>
            <a:off x="-1839005" y="-2273771"/>
            <a:ext cx="5185216" cy="5132702"/>
          </a:xfrm>
          <a:prstGeom prst="line">
            <a:avLst/>
          </a:prstGeom>
          <a:ln cap="flat" w="28575">
            <a:solidFill>
              <a:srgbClr val="0C2344"/>
            </a:solidFill>
            <a:prstDash val="solid"/>
            <a:headEnd type="none" len="sm" w="sm"/>
            <a:tailEnd type="none" len="sm" w="sm"/>
          </a:ln>
        </p:spPr>
      </p:sp>
      <p:sp>
        <p:nvSpPr>
          <p:cNvPr name="AutoShape 16" id="16"/>
          <p:cNvSpPr/>
          <p:nvPr/>
        </p:nvSpPr>
        <p:spPr>
          <a:xfrm>
            <a:off x="-2052951" y="-1961095"/>
            <a:ext cx="5038853" cy="5038853"/>
          </a:xfrm>
          <a:prstGeom prst="line">
            <a:avLst/>
          </a:prstGeom>
          <a:ln cap="flat" w="28575">
            <a:solidFill>
              <a:srgbClr val="0C2344"/>
            </a:solidFill>
            <a:prstDash val="solid"/>
            <a:headEnd type="none" len="sm" w="sm"/>
            <a:tailEnd type="none" len="sm" w="sm"/>
          </a:ln>
        </p:spPr>
      </p:sp>
      <p:sp>
        <p:nvSpPr>
          <p:cNvPr name="AutoShape 17" id="17"/>
          <p:cNvSpPr/>
          <p:nvPr/>
        </p:nvSpPr>
        <p:spPr>
          <a:xfrm>
            <a:off x="-2232553" y="-1602625"/>
            <a:ext cx="4867141" cy="4867141"/>
          </a:xfrm>
          <a:prstGeom prst="line">
            <a:avLst/>
          </a:prstGeom>
          <a:ln cap="flat" w="28575">
            <a:solidFill>
              <a:srgbClr val="0C2344"/>
            </a:solidFill>
            <a:prstDash val="solid"/>
            <a:headEnd type="none" len="sm" w="sm"/>
            <a:tailEnd type="none" len="sm" w="sm"/>
          </a:ln>
        </p:spPr>
      </p:sp>
      <p:sp>
        <p:nvSpPr>
          <p:cNvPr name="AutoShape 18" id="18"/>
          <p:cNvSpPr/>
          <p:nvPr/>
        </p:nvSpPr>
        <p:spPr>
          <a:xfrm>
            <a:off x="-2359208" y="-1216357"/>
            <a:ext cx="4690515" cy="4690515"/>
          </a:xfrm>
          <a:prstGeom prst="line">
            <a:avLst/>
          </a:prstGeom>
          <a:ln cap="flat" w="28575">
            <a:solidFill>
              <a:srgbClr val="0C2344"/>
            </a:solidFill>
            <a:prstDash val="solid"/>
            <a:headEnd type="none" len="sm" w="sm"/>
            <a:tailEnd type="none" len="sm" w="sm"/>
          </a:ln>
        </p:spPr>
      </p:sp>
      <p:sp>
        <p:nvSpPr>
          <p:cNvPr name="AutoShape 19" id="19"/>
          <p:cNvSpPr/>
          <p:nvPr/>
        </p:nvSpPr>
        <p:spPr>
          <a:xfrm>
            <a:off x="-2503062" y="-776680"/>
            <a:ext cx="4347674" cy="4347674"/>
          </a:xfrm>
          <a:prstGeom prst="line">
            <a:avLst/>
          </a:prstGeom>
          <a:ln cap="flat" w="28575">
            <a:solidFill>
              <a:srgbClr val="0C2344"/>
            </a:solidFill>
            <a:prstDash val="solid"/>
            <a:headEnd type="none" len="sm" w="sm"/>
            <a:tailEnd type="none" len="sm" w="sm"/>
          </a:ln>
        </p:spPr>
      </p:sp>
      <p:sp>
        <p:nvSpPr>
          <p:cNvPr name="AutoShape 20" id="20"/>
          <p:cNvSpPr/>
          <p:nvPr/>
        </p:nvSpPr>
        <p:spPr>
          <a:xfrm>
            <a:off x="-2623881" y="-332957"/>
            <a:ext cx="3963599" cy="3985594"/>
          </a:xfrm>
          <a:prstGeom prst="line">
            <a:avLst/>
          </a:prstGeom>
          <a:ln cap="flat" w="28575">
            <a:solidFill>
              <a:srgbClr val="0C2344"/>
            </a:solidFill>
            <a:prstDash val="solid"/>
            <a:headEnd type="none" len="sm" w="sm"/>
            <a:tailEnd type="none" len="sm" w="sm"/>
          </a:ln>
        </p:spPr>
      </p:sp>
      <p:sp>
        <p:nvSpPr>
          <p:cNvPr name="AutoShape 21" id="21"/>
          <p:cNvSpPr/>
          <p:nvPr/>
        </p:nvSpPr>
        <p:spPr>
          <a:xfrm>
            <a:off x="-2598114" y="228677"/>
            <a:ext cx="3377485" cy="3360058"/>
          </a:xfrm>
          <a:prstGeom prst="line">
            <a:avLst/>
          </a:prstGeom>
          <a:ln cap="flat" w="28575">
            <a:solidFill>
              <a:srgbClr val="0C2344"/>
            </a:solidFill>
            <a:prstDash val="solid"/>
            <a:headEnd type="none" len="sm" w="sm"/>
            <a:tailEnd type="none" len="sm" w="sm"/>
          </a:ln>
        </p:spPr>
      </p:sp>
      <p:sp>
        <p:nvSpPr>
          <p:cNvPr name="AutoShape 22" id="22"/>
          <p:cNvSpPr/>
          <p:nvPr/>
        </p:nvSpPr>
        <p:spPr>
          <a:xfrm>
            <a:off x="-2509797" y="905760"/>
            <a:ext cx="2628598" cy="2671969"/>
          </a:xfrm>
          <a:prstGeom prst="line">
            <a:avLst/>
          </a:prstGeom>
          <a:ln cap="flat" w="28575">
            <a:solidFill>
              <a:srgbClr val="0C2344"/>
            </a:solidFill>
            <a:prstDash val="solid"/>
            <a:headEnd type="none" len="sm" w="sm"/>
            <a:tailEnd type="none" len="sm" w="sm"/>
          </a:ln>
        </p:spPr>
      </p:sp>
      <p:sp>
        <p:nvSpPr>
          <p:cNvPr name="Freeform 23" id="23"/>
          <p:cNvSpPr/>
          <p:nvPr/>
        </p:nvSpPr>
        <p:spPr>
          <a:xfrm flipH="false" flipV="false" rot="0">
            <a:off x="17204191" y="-5510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24" id="24"/>
          <p:cNvSpPr/>
          <p:nvPr/>
        </p:nvSpPr>
        <p:spPr>
          <a:xfrm flipH="false" flipV="false" rot="0">
            <a:off x="17204191" y="1028700"/>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25" id="25"/>
          <p:cNvSpPr/>
          <p:nvPr/>
        </p:nvSpPr>
        <p:spPr>
          <a:xfrm flipH="true" flipV="true" rot="5400000">
            <a:off x="17204191" y="2112509"/>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26" id="26"/>
          <p:cNvSpPr/>
          <p:nvPr/>
        </p:nvSpPr>
        <p:spPr>
          <a:xfrm flipH="false" flipV="false" rot="0">
            <a:off x="16120382" y="-5510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27" id="27"/>
          <p:cNvSpPr/>
          <p:nvPr/>
        </p:nvSpPr>
        <p:spPr>
          <a:xfrm flipH="false" flipV="false" rot="5400000">
            <a:off x="15036573" y="1028700"/>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28" id="28"/>
          <p:cNvSpPr/>
          <p:nvPr/>
        </p:nvSpPr>
        <p:spPr>
          <a:xfrm flipH="false" flipV="false" rot="-10800000">
            <a:off x="16120382" y="211250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29" id="29"/>
          <p:cNvSpPr/>
          <p:nvPr/>
        </p:nvSpPr>
        <p:spPr>
          <a:xfrm flipH="true" flipV="true" rot="-10800000">
            <a:off x="15036573" y="2112509"/>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30" id="30"/>
          <p:cNvSpPr/>
          <p:nvPr/>
        </p:nvSpPr>
        <p:spPr>
          <a:xfrm flipH="true" flipV="true" rot="5400000">
            <a:off x="12770705" y="-55109"/>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31" id="31"/>
          <p:cNvSpPr/>
          <p:nvPr/>
        </p:nvSpPr>
        <p:spPr>
          <a:xfrm flipH="true" flipV="true" rot="-10800000">
            <a:off x="12770705" y="1028700"/>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32" id="32"/>
          <p:cNvSpPr/>
          <p:nvPr/>
        </p:nvSpPr>
        <p:spPr>
          <a:xfrm flipH="false" flipV="false" rot="-10800000">
            <a:off x="9525" y="7044155"/>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3" id="33"/>
          <p:cNvSpPr/>
          <p:nvPr/>
        </p:nvSpPr>
        <p:spPr>
          <a:xfrm flipH="false" flipV="false" rot="0">
            <a:off x="1083809" y="7072730"/>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34" id="34"/>
          <p:cNvSpPr/>
          <p:nvPr/>
        </p:nvSpPr>
        <p:spPr>
          <a:xfrm flipH="false" flipV="false" rot="0">
            <a:off x="0" y="815653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5" id="35"/>
          <p:cNvSpPr/>
          <p:nvPr/>
        </p:nvSpPr>
        <p:spPr>
          <a:xfrm flipH="false" flipV="false" rot="-10800000">
            <a:off x="0" y="9240348"/>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36" id="36"/>
          <p:cNvSpPr/>
          <p:nvPr/>
        </p:nvSpPr>
        <p:spPr>
          <a:xfrm flipH="false" flipV="false" rot="-5400000">
            <a:off x="1083809" y="9240348"/>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37" id="37"/>
          <p:cNvSpPr/>
          <p:nvPr/>
        </p:nvSpPr>
        <p:spPr>
          <a:xfrm flipH="false" flipV="false" rot="-10800000">
            <a:off x="3321750" y="9268923"/>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38" id="38"/>
          <p:cNvSpPr/>
          <p:nvPr/>
        </p:nvSpPr>
        <p:spPr>
          <a:xfrm flipH="false" flipV="false" rot="0">
            <a:off x="3321750" y="8185114"/>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39" id="39"/>
          <p:cNvSpPr/>
          <p:nvPr/>
        </p:nvSpPr>
        <p:spPr>
          <a:xfrm flipH="false" flipV="false" rot="5400000">
            <a:off x="4405559" y="9268923"/>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E8E7E7"/>
        </a:solidFill>
      </p:bgPr>
    </p:bg>
    <p:spTree>
      <p:nvGrpSpPr>
        <p:cNvPr id="1" name=""/>
        <p:cNvGrpSpPr/>
        <p:nvPr/>
      </p:nvGrpSpPr>
      <p:grpSpPr>
        <a:xfrm>
          <a:off x="0" y="0"/>
          <a:ext cx="0" cy="0"/>
          <a:chOff x="0" y="0"/>
          <a:chExt cx="0" cy="0"/>
        </a:xfrm>
      </p:grpSpPr>
      <p:sp>
        <p:nvSpPr>
          <p:cNvPr name="AutoShape 2" id="2"/>
          <p:cNvSpPr/>
          <p:nvPr/>
        </p:nvSpPr>
        <p:spPr>
          <a:xfrm flipV="true">
            <a:off x="1353025" y="5176939"/>
            <a:ext cx="1095456" cy="576605"/>
          </a:xfrm>
          <a:prstGeom prst="line">
            <a:avLst/>
          </a:prstGeom>
          <a:ln cap="flat" w="38100">
            <a:solidFill>
              <a:srgbClr val="0C2344"/>
            </a:solidFill>
            <a:prstDash val="solid"/>
            <a:headEnd type="none" len="sm" w="sm"/>
            <a:tailEnd type="none" len="sm" w="sm"/>
          </a:ln>
        </p:spPr>
      </p:sp>
      <p:sp>
        <p:nvSpPr>
          <p:cNvPr name="AutoShape 3" id="3"/>
          <p:cNvSpPr/>
          <p:nvPr/>
        </p:nvSpPr>
        <p:spPr>
          <a:xfrm flipV="true">
            <a:off x="6073289" y="5176939"/>
            <a:ext cx="1021042" cy="882487"/>
          </a:xfrm>
          <a:prstGeom prst="line">
            <a:avLst/>
          </a:prstGeom>
          <a:ln cap="flat" w="38100">
            <a:solidFill>
              <a:srgbClr val="0C2344"/>
            </a:solidFill>
            <a:prstDash val="solid"/>
            <a:headEnd type="none" len="sm" w="sm"/>
            <a:tailEnd type="none" len="sm" w="sm"/>
          </a:ln>
        </p:spPr>
      </p:sp>
      <p:sp>
        <p:nvSpPr>
          <p:cNvPr name="AutoShape 4" id="4"/>
          <p:cNvSpPr/>
          <p:nvPr/>
        </p:nvSpPr>
        <p:spPr>
          <a:xfrm flipV="true">
            <a:off x="10701723" y="5176939"/>
            <a:ext cx="1054650" cy="879927"/>
          </a:xfrm>
          <a:prstGeom prst="line">
            <a:avLst/>
          </a:prstGeom>
          <a:ln cap="flat" w="38100">
            <a:solidFill>
              <a:srgbClr val="0C2344"/>
            </a:solidFill>
            <a:prstDash val="solid"/>
            <a:headEnd type="none" len="sm" w="sm"/>
            <a:tailEnd type="none" len="sm" w="sm"/>
          </a:ln>
        </p:spPr>
      </p:sp>
      <p:sp>
        <p:nvSpPr>
          <p:cNvPr name="AutoShape 5" id="5"/>
          <p:cNvSpPr/>
          <p:nvPr/>
        </p:nvSpPr>
        <p:spPr>
          <a:xfrm flipH="true" flipV="true">
            <a:off x="3750651" y="5176939"/>
            <a:ext cx="1020468" cy="882487"/>
          </a:xfrm>
          <a:prstGeom prst="line">
            <a:avLst/>
          </a:prstGeom>
          <a:ln cap="flat" w="38100">
            <a:solidFill>
              <a:srgbClr val="0C2344"/>
            </a:solidFill>
            <a:prstDash val="solid"/>
            <a:headEnd type="none" len="sm" w="sm"/>
            <a:tailEnd type="none" len="sm" w="sm"/>
          </a:ln>
        </p:spPr>
      </p:sp>
      <p:sp>
        <p:nvSpPr>
          <p:cNvPr name="AutoShape 6" id="6"/>
          <p:cNvSpPr/>
          <p:nvPr/>
        </p:nvSpPr>
        <p:spPr>
          <a:xfrm flipH="true" flipV="true">
            <a:off x="8396501" y="5176939"/>
            <a:ext cx="1003053" cy="879927"/>
          </a:xfrm>
          <a:prstGeom prst="line">
            <a:avLst/>
          </a:prstGeom>
          <a:ln cap="flat" w="38100">
            <a:solidFill>
              <a:srgbClr val="0C2344"/>
            </a:solidFill>
            <a:prstDash val="solid"/>
            <a:headEnd type="none" len="sm" w="sm"/>
            <a:tailEnd type="none" len="sm" w="sm"/>
          </a:ln>
        </p:spPr>
      </p:sp>
      <p:grpSp>
        <p:nvGrpSpPr>
          <p:cNvPr name="Group 7" id="7"/>
          <p:cNvGrpSpPr/>
          <p:nvPr/>
        </p:nvGrpSpPr>
        <p:grpSpPr>
          <a:xfrm rot="0">
            <a:off x="125678" y="5405781"/>
            <a:ext cx="1302170" cy="1302170"/>
            <a:chOff x="0" y="0"/>
            <a:chExt cx="812800" cy="812800"/>
          </a:xfrm>
        </p:grpSpPr>
        <p:sp>
          <p:nvSpPr>
            <p:cNvPr name="Freeform 8" id="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5031"/>
            </a:solidFill>
          </p:spPr>
        </p:sp>
        <p:sp>
          <p:nvSpPr>
            <p:cNvPr name="TextBox 9" id="9"/>
            <p:cNvSpPr txBox="true"/>
            <p:nvPr/>
          </p:nvSpPr>
          <p:spPr>
            <a:xfrm>
              <a:off x="76200" y="95250"/>
              <a:ext cx="660400" cy="641350"/>
            </a:xfrm>
            <a:prstGeom prst="rect">
              <a:avLst/>
            </a:prstGeom>
          </p:spPr>
          <p:txBody>
            <a:bodyPr anchor="ctr" rtlCol="false" tIns="50800" lIns="50800" bIns="50800" rIns="50800"/>
            <a:lstStyle/>
            <a:p>
              <a:pPr algn="ctr">
                <a:lnSpc>
                  <a:spcPts val="2553"/>
                </a:lnSpc>
              </a:pPr>
            </a:p>
          </p:txBody>
        </p:sp>
      </p:grpSp>
      <p:grpSp>
        <p:nvGrpSpPr>
          <p:cNvPr name="Group 10" id="10"/>
          <p:cNvGrpSpPr/>
          <p:nvPr/>
        </p:nvGrpSpPr>
        <p:grpSpPr>
          <a:xfrm rot="0">
            <a:off x="2448482" y="4525854"/>
            <a:ext cx="1302170" cy="1302170"/>
            <a:chOff x="0" y="0"/>
            <a:chExt cx="812800" cy="812800"/>
          </a:xfrm>
        </p:grpSpPr>
        <p:sp>
          <p:nvSpPr>
            <p:cNvPr name="Freeform 11" id="11"/>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9AAAB3"/>
            </a:solidFill>
          </p:spPr>
        </p:sp>
        <p:sp>
          <p:nvSpPr>
            <p:cNvPr name="TextBox 12" id="12"/>
            <p:cNvSpPr txBox="true"/>
            <p:nvPr/>
          </p:nvSpPr>
          <p:spPr>
            <a:xfrm>
              <a:off x="76200" y="95250"/>
              <a:ext cx="660400" cy="641350"/>
            </a:xfrm>
            <a:prstGeom prst="rect">
              <a:avLst/>
            </a:prstGeom>
          </p:spPr>
          <p:txBody>
            <a:bodyPr anchor="ctr" rtlCol="false" tIns="50800" lIns="50800" bIns="50800" rIns="50800"/>
            <a:lstStyle/>
            <a:p>
              <a:pPr algn="ctr">
                <a:lnSpc>
                  <a:spcPts val="2553"/>
                </a:lnSpc>
              </a:pPr>
            </a:p>
          </p:txBody>
        </p:sp>
      </p:grpSp>
      <p:grpSp>
        <p:nvGrpSpPr>
          <p:cNvPr name="Group 13" id="13"/>
          <p:cNvGrpSpPr/>
          <p:nvPr/>
        </p:nvGrpSpPr>
        <p:grpSpPr>
          <a:xfrm rot="0">
            <a:off x="4771119" y="5408341"/>
            <a:ext cx="1302170" cy="1302170"/>
            <a:chOff x="0" y="0"/>
            <a:chExt cx="812800" cy="812800"/>
          </a:xfrm>
        </p:grpSpPr>
        <p:sp>
          <p:nvSpPr>
            <p:cNvPr name="Freeform 14" id="1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5031"/>
            </a:solidFill>
          </p:spPr>
        </p:sp>
        <p:sp>
          <p:nvSpPr>
            <p:cNvPr name="TextBox 15" id="15"/>
            <p:cNvSpPr txBox="true"/>
            <p:nvPr/>
          </p:nvSpPr>
          <p:spPr>
            <a:xfrm>
              <a:off x="76200" y="95250"/>
              <a:ext cx="660400" cy="641350"/>
            </a:xfrm>
            <a:prstGeom prst="rect">
              <a:avLst/>
            </a:prstGeom>
          </p:spPr>
          <p:txBody>
            <a:bodyPr anchor="ctr" rtlCol="false" tIns="50800" lIns="50800" bIns="50800" rIns="50800"/>
            <a:lstStyle/>
            <a:p>
              <a:pPr algn="ctr">
                <a:lnSpc>
                  <a:spcPts val="2553"/>
                </a:lnSpc>
              </a:pPr>
            </a:p>
          </p:txBody>
        </p:sp>
      </p:grpSp>
      <p:grpSp>
        <p:nvGrpSpPr>
          <p:cNvPr name="Group 16" id="16"/>
          <p:cNvGrpSpPr/>
          <p:nvPr/>
        </p:nvGrpSpPr>
        <p:grpSpPr>
          <a:xfrm rot="0">
            <a:off x="7094331" y="4525854"/>
            <a:ext cx="1302170" cy="1302170"/>
            <a:chOff x="0" y="0"/>
            <a:chExt cx="812800" cy="812800"/>
          </a:xfrm>
        </p:grpSpPr>
        <p:sp>
          <p:nvSpPr>
            <p:cNvPr name="Freeform 17" id="1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9AAAB3"/>
            </a:solidFill>
          </p:spPr>
        </p:sp>
        <p:sp>
          <p:nvSpPr>
            <p:cNvPr name="TextBox 18" id="18"/>
            <p:cNvSpPr txBox="true"/>
            <p:nvPr/>
          </p:nvSpPr>
          <p:spPr>
            <a:xfrm>
              <a:off x="76200" y="95250"/>
              <a:ext cx="660400" cy="641350"/>
            </a:xfrm>
            <a:prstGeom prst="rect">
              <a:avLst/>
            </a:prstGeom>
          </p:spPr>
          <p:txBody>
            <a:bodyPr anchor="ctr" rtlCol="false" tIns="50800" lIns="50800" bIns="50800" rIns="50800"/>
            <a:lstStyle/>
            <a:p>
              <a:pPr algn="ctr">
                <a:lnSpc>
                  <a:spcPts val="2553"/>
                </a:lnSpc>
              </a:pPr>
            </a:p>
          </p:txBody>
        </p:sp>
      </p:grpSp>
      <p:grpSp>
        <p:nvGrpSpPr>
          <p:cNvPr name="Group 19" id="19"/>
          <p:cNvGrpSpPr/>
          <p:nvPr/>
        </p:nvGrpSpPr>
        <p:grpSpPr>
          <a:xfrm rot="0">
            <a:off x="9399554" y="5405781"/>
            <a:ext cx="1302170" cy="1302170"/>
            <a:chOff x="0" y="0"/>
            <a:chExt cx="812800" cy="812800"/>
          </a:xfrm>
        </p:grpSpPr>
        <p:sp>
          <p:nvSpPr>
            <p:cNvPr name="Freeform 20" id="20"/>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5031"/>
            </a:solidFill>
          </p:spPr>
        </p:sp>
        <p:sp>
          <p:nvSpPr>
            <p:cNvPr name="TextBox 21" id="21"/>
            <p:cNvSpPr txBox="true"/>
            <p:nvPr/>
          </p:nvSpPr>
          <p:spPr>
            <a:xfrm>
              <a:off x="76200" y="95250"/>
              <a:ext cx="660400" cy="641350"/>
            </a:xfrm>
            <a:prstGeom prst="rect">
              <a:avLst/>
            </a:prstGeom>
          </p:spPr>
          <p:txBody>
            <a:bodyPr anchor="ctr" rtlCol="false" tIns="50800" lIns="50800" bIns="50800" rIns="50800"/>
            <a:lstStyle/>
            <a:p>
              <a:pPr algn="ctr">
                <a:lnSpc>
                  <a:spcPts val="2553"/>
                </a:lnSpc>
              </a:pPr>
            </a:p>
          </p:txBody>
        </p:sp>
      </p:grpSp>
      <p:grpSp>
        <p:nvGrpSpPr>
          <p:cNvPr name="Group 22" id="22"/>
          <p:cNvGrpSpPr/>
          <p:nvPr/>
        </p:nvGrpSpPr>
        <p:grpSpPr>
          <a:xfrm rot="0">
            <a:off x="11756374" y="4525854"/>
            <a:ext cx="1302170" cy="1302170"/>
            <a:chOff x="0" y="0"/>
            <a:chExt cx="812800" cy="812800"/>
          </a:xfrm>
        </p:grpSpPr>
        <p:sp>
          <p:nvSpPr>
            <p:cNvPr name="Freeform 23" id="2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9AAAB3"/>
            </a:solidFill>
          </p:spPr>
        </p:sp>
        <p:sp>
          <p:nvSpPr>
            <p:cNvPr name="TextBox 24" id="24"/>
            <p:cNvSpPr txBox="true"/>
            <p:nvPr/>
          </p:nvSpPr>
          <p:spPr>
            <a:xfrm>
              <a:off x="76200" y="95250"/>
              <a:ext cx="660400" cy="641350"/>
            </a:xfrm>
            <a:prstGeom prst="rect">
              <a:avLst/>
            </a:prstGeom>
          </p:spPr>
          <p:txBody>
            <a:bodyPr anchor="ctr" rtlCol="false" tIns="50800" lIns="50800" bIns="50800" rIns="50800"/>
            <a:lstStyle/>
            <a:p>
              <a:pPr algn="ctr">
                <a:lnSpc>
                  <a:spcPts val="2553"/>
                </a:lnSpc>
              </a:pPr>
            </a:p>
          </p:txBody>
        </p:sp>
      </p:grpSp>
      <p:grpSp>
        <p:nvGrpSpPr>
          <p:cNvPr name="Group 25" id="25"/>
          <p:cNvGrpSpPr/>
          <p:nvPr/>
        </p:nvGrpSpPr>
        <p:grpSpPr>
          <a:xfrm rot="2700000">
            <a:off x="-2937060" y="-3430329"/>
            <a:ext cx="7415398" cy="3565095"/>
            <a:chOff x="0" y="0"/>
            <a:chExt cx="660400" cy="317500"/>
          </a:xfrm>
        </p:grpSpPr>
        <p:sp>
          <p:nvSpPr>
            <p:cNvPr name="Freeform 26" id="26"/>
            <p:cNvSpPr/>
            <p:nvPr/>
          </p:nvSpPr>
          <p:spPr>
            <a:xfrm flipH="false" flipV="false" rot="0">
              <a:off x="0" y="0"/>
              <a:ext cx="660400" cy="317500"/>
            </a:xfrm>
            <a:custGeom>
              <a:avLst/>
              <a:gdLst/>
              <a:ahLst/>
              <a:cxnLst/>
              <a:rect r="r" b="b" t="t" l="l"/>
              <a:pathLst>
                <a:path h="317500" w="6604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sp>
        <p:sp>
          <p:nvSpPr>
            <p:cNvPr name="TextBox 27" id="27"/>
            <p:cNvSpPr txBox="true"/>
            <p:nvPr/>
          </p:nvSpPr>
          <p:spPr>
            <a:xfrm>
              <a:off x="0" y="146050"/>
              <a:ext cx="660400" cy="171450"/>
            </a:xfrm>
            <a:prstGeom prst="rect">
              <a:avLst/>
            </a:prstGeom>
          </p:spPr>
          <p:txBody>
            <a:bodyPr anchor="ctr" rtlCol="false" tIns="50800" lIns="50800" bIns="50800" rIns="50800"/>
            <a:lstStyle/>
            <a:p>
              <a:pPr algn="ctr">
                <a:lnSpc>
                  <a:spcPts val="2553"/>
                </a:lnSpc>
              </a:pPr>
            </a:p>
          </p:txBody>
        </p:sp>
      </p:grpSp>
      <p:sp>
        <p:nvSpPr>
          <p:cNvPr name="AutoShape 28" id="28"/>
          <p:cNvSpPr/>
          <p:nvPr/>
        </p:nvSpPr>
        <p:spPr>
          <a:xfrm>
            <a:off x="-3399673" y="-2610779"/>
            <a:ext cx="5185216" cy="5132702"/>
          </a:xfrm>
          <a:prstGeom prst="line">
            <a:avLst/>
          </a:prstGeom>
          <a:ln cap="flat" w="28575">
            <a:solidFill>
              <a:srgbClr val="0C2344"/>
            </a:solidFill>
            <a:prstDash val="solid"/>
            <a:headEnd type="none" len="sm" w="sm"/>
            <a:tailEnd type="none" len="sm" w="sm"/>
          </a:ln>
        </p:spPr>
      </p:sp>
      <p:sp>
        <p:nvSpPr>
          <p:cNvPr name="AutoShape 29" id="29"/>
          <p:cNvSpPr/>
          <p:nvPr/>
        </p:nvSpPr>
        <p:spPr>
          <a:xfrm>
            <a:off x="-3613620" y="-2298103"/>
            <a:ext cx="5038853" cy="5038853"/>
          </a:xfrm>
          <a:prstGeom prst="line">
            <a:avLst/>
          </a:prstGeom>
          <a:ln cap="flat" w="28575">
            <a:solidFill>
              <a:srgbClr val="0C2344"/>
            </a:solidFill>
            <a:prstDash val="solid"/>
            <a:headEnd type="none" len="sm" w="sm"/>
            <a:tailEnd type="none" len="sm" w="sm"/>
          </a:ln>
        </p:spPr>
      </p:sp>
      <p:sp>
        <p:nvSpPr>
          <p:cNvPr name="AutoShape 30" id="30"/>
          <p:cNvSpPr/>
          <p:nvPr/>
        </p:nvSpPr>
        <p:spPr>
          <a:xfrm>
            <a:off x="-3793222" y="-1939633"/>
            <a:ext cx="4867141" cy="4867141"/>
          </a:xfrm>
          <a:prstGeom prst="line">
            <a:avLst/>
          </a:prstGeom>
          <a:ln cap="flat" w="28575">
            <a:solidFill>
              <a:srgbClr val="0C2344"/>
            </a:solidFill>
            <a:prstDash val="solid"/>
            <a:headEnd type="none" len="sm" w="sm"/>
            <a:tailEnd type="none" len="sm" w="sm"/>
          </a:ln>
        </p:spPr>
      </p:sp>
      <p:sp>
        <p:nvSpPr>
          <p:cNvPr name="AutoShape 31" id="31"/>
          <p:cNvSpPr/>
          <p:nvPr/>
        </p:nvSpPr>
        <p:spPr>
          <a:xfrm>
            <a:off x="-3919876" y="-1553365"/>
            <a:ext cx="4690515" cy="4690515"/>
          </a:xfrm>
          <a:prstGeom prst="line">
            <a:avLst/>
          </a:prstGeom>
          <a:ln cap="flat" w="28575">
            <a:solidFill>
              <a:srgbClr val="0C2344"/>
            </a:solidFill>
            <a:prstDash val="solid"/>
            <a:headEnd type="none" len="sm" w="sm"/>
            <a:tailEnd type="none" len="sm" w="sm"/>
          </a:ln>
        </p:spPr>
      </p:sp>
      <p:sp>
        <p:nvSpPr>
          <p:cNvPr name="AutoShape 32" id="32"/>
          <p:cNvSpPr/>
          <p:nvPr/>
        </p:nvSpPr>
        <p:spPr>
          <a:xfrm>
            <a:off x="-4063730" y="-1113688"/>
            <a:ext cx="4347674" cy="4347674"/>
          </a:xfrm>
          <a:prstGeom prst="line">
            <a:avLst/>
          </a:prstGeom>
          <a:ln cap="flat" w="28575">
            <a:solidFill>
              <a:srgbClr val="0C2344"/>
            </a:solidFill>
            <a:prstDash val="solid"/>
            <a:headEnd type="none" len="sm" w="sm"/>
            <a:tailEnd type="none" len="sm" w="sm"/>
          </a:ln>
        </p:spPr>
      </p:sp>
      <p:sp>
        <p:nvSpPr>
          <p:cNvPr name="TextBox 33" id="33"/>
          <p:cNvSpPr txBox="true"/>
          <p:nvPr/>
        </p:nvSpPr>
        <p:spPr>
          <a:xfrm rot="0">
            <a:off x="3858378" y="869812"/>
            <a:ext cx="10684440" cy="739902"/>
          </a:xfrm>
          <a:prstGeom prst="rect">
            <a:avLst/>
          </a:prstGeom>
        </p:spPr>
        <p:txBody>
          <a:bodyPr anchor="t" rtlCol="false" tIns="0" lIns="0" bIns="0" rIns="0">
            <a:spAutoFit/>
          </a:bodyPr>
          <a:lstStyle/>
          <a:p>
            <a:pPr algn="ctr">
              <a:lnSpc>
                <a:spcPts val="5544"/>
              </a:lnSpc>
            </a:pPr>
            <a:r>
              <a:rPr lang="en-US" b="true" sz="5600">
                <a:solidFill>
                  <a:srgbClr val="0C2344"/>
                </a:solidFill>
                <a:latin typeface="Kollektif Bold"/>
                <a:ea typeface="Kollektif Bold"/>
                <a:cs typeface="Kollektif Bold"/>
                <a:sym typeface="Kollektif Bold"/>
              </a:rPr>
              <a:t> KEY ELEMENTS OF A MANUAL</a:t>
            </a:r>
          </a:p>
        </p:txBody>
      </p:sp>
      <p:sp>
        <p:nvSpPr>
          <p:cNvPr name="TextBox 34" id="34"/>
          <p:cNvSpPr txBox="true"/>
          <p:nvPr/>
        </p:nvSpPr>
        <p:spPr>
          <a:xfrm rot="0">
            <a:off x="-709041" y="7058465"/>
            <a:ext cx="4808850" cy="365760"/>
          </a:xfrm>
          <a:prstGeom prst="rect">
            <a:avLst/>
          </a:prstGeom>
        </p:spPr>
        <p:txBody>
          <a:bodyPr anchor="t" rtlCol="false" tIns="0" lIns="0" bIns="0" rIns="0">
            <a:spAutoFit/>
          </a:bodyPr>
          <a:lstStyle/>
          <a:p>
            <a:pPr algn="ctr">
              <a:lnSpc>
                <a:spcPts val="2940"/>
              </a:lnSpc>
            </a:pPr>
            <a:r>
              <a:rPr lang="en-US" b="true" sz="2100" spc="67">
                <a:solidFill>
                  <a:srgbClr val="0C2344"/>
                </a:solidFill>
                <a:latin typeface="DM Sans Bold"/>
                <a:ea typeface="DM Sans Bold"/>
                <a:cs typeface="DM Sans Bold"/>
                <a:sym typeface="DM Sans Bold"/>
              </a:rPr>
              <a:t>Portfolio Management</a:t>
            </a:r>
          </a:p>
        </p:txBody>
      </p:sp>
      <p:sp>
        <p:nvSpPr>
          <p:cNvPr name="TextBox 35" id="35"/>
          <p:cNvSpPr txBox="true"/>
          <p:nvPr/>
        </p:nvSpPr>
        <p:spPr>
          <a:xfrm rot="0">
            <a:off x="125678" y="5769759"/>
            <a:ext cx="1302170" cy="478965"/>
          </a:xfrm>
          <a:prstGeom prst="rect">
            <a:avLst/>
          </a:prstGeom>
        </p:spPr>
        <p:txBody>
          <a:bodyPr anchor="t" rtlCol="false" tIns="0" lIns="0" bIns="0" rIns="0">
            <a:spAutoFit/>
          </a:bodyPr>
          <a:lstStyle/>
          <a:p>
            <a:pPr algn="ctr">
              <a:lnSpc>
                <a:spcPts val="4095"/>
              </a:lnSpc>
            </a:pPr>
            <a:r>
              <a:rPr lang="en-US" b="true" sz="2559" spc="309">
                <a:solidFill>
                  <a:srgbClr val="0C2344"/>
                </a:solidFill>
                <a:latin typeface="DM Sans Bold"/>
                <a:ea typeface="DM Sans Bold"/>
                <a:cs typeface="DM Sans Bold"/>
                <a:sym typeface="DM Sans Bold"/>
              </a:rPr>
              <a:t>1</a:t>
            </a:r>
          </a:p>
        </p:txBody>
      </p:sp>
      <p:sp>
        <p:nvSpPr>
          <p:cNvPr name="TextBox 36" id="36"/>
          <p:cNvSpPr txBox="true"/>
          <p:nvPr/>
        </p:nvSpPr>
        <p:spPr>
          <a:xfrm rot="0">
            <a:off x="125678" y="7452800"/>
            <a:ext cx="3025415" cy="1914525"/>
          </a:xfrm>
          <a:prstGeom prst="rect">
            <a:avLst/>
          </a:prstGeom>
        </p:spPr>
        <p:txBody>
          <a:bodyPr anchor="t" rtlCol="false" tIns="0" lIns="0" bIns="0" rIns="0">
            <a:spAutoFit/>
          </a:bodyPr>
          <a:lstStyle/>
          <a:p>
            <a:pPr algn="ctr">
              <a:lnSpc>
                <a:spcPts val="1919"/>
              </a:lnSpc>
            </a:pPr>
            <a:r>
              <a:rPr lang="en-US" sz="1599">
                <a:solidFill>
                  <a:srgbClr val="0C2344"/>
                </a:solidFill>
                <a:latin typeface="DM Sans"/>
                <a:ea typeface="DM Sans"/>
                <a:cs typeface="DM Sans"/>
                <a:sym typeface="DM Sans"/>
              </a:rPr>
              <a:t>Processes, including allocation of investment opportunities among clients and consistency of portfolios with clients’ investment objectives, your disclosures to clients, and applicable regulatory restrictions</a:t>
            </a:r>
          </a:p>
        </p:txBody>
      </p:sp>
      <p:sp>
        <p:nvSpPr>
          <p:cNvPr name="TextBox 37" id="37"/>
          <p:cNvSpPr txBox="true"/>
          <p:nvPr/>
        </p:nvSpPr>
        <p:spPr>
          <a:xfrm rot="0">
            <a:off x="2456593" y="4889831"/>
            <a:ext cx="1302170" cy="478965"/>
          </a:xfrm>
          <a:prstGeom prst="rect">
            <a:avLst/>
          </a:prstGeom>
        </p:spPr>
        <p:txBody>
          <a:bodyPr anchor="t" rtlCol="false" tIns="0" lIns="0" bIns="0" rIns="0">
            <a:spAutoFit/>
          </a:bodyPr>
          <a:lstStyle/>
          <a:p>
            <a:pPr algn="ctr">
              <a:lnSpc>
                <a:spcPts val="4095"/>
              </a:lnSpc>
            </a:pPr>
            <a:r>
              <a:rPr lang="en-US" b="true" sz="2559" spc="309">
                <a:solidFill>
                  <a:srgbClr val="0C2344"/>
                </a:solidFill>
                <a:latin typeface="DM Sans Bold"/>
                <a:ea typeface="DM Sans Bold"/>
                <a:cs typeface="DM Sans Bold"/>
                <a:sym typeface="DM Sans Bold"/>
              </a:rPr>
              <a:t>2</a:t>
            </a:r>
          </a:p>
        </p:txBody>
      </p:sp>
      <p:sp>
        <p:nvSpPr>
          <p:cNvPr name="TextBox 38" id="38"/>
          <p:cNvSpPr txBox="true"/>
          <p:nvPr/>
        </p:nvSpPr>
        <p:spPr>
          <a:xfrm rot="0">
            <a:off x="4759731" y="5782850"/>
            <a:ext cx="1302170" cy="478965"/>
          </a:xfrm>
          <a:prstGeom prst="rect">
            <a:avLst/>
          </a:prstGeom>
        </p:spPr>
        <p:txBody>
          <a:bodyPr anchor="t" rtlCol="false" tIns="0" lIns="0" bIns="0" rIns="0">
            <a:spAutoFit/>
          </a:bodyPr>
          <a:lstStyle/>
          <a:p>
            <a:pPr algn="ctr">
              <a:lnSpc>
                <a:spcPts val="4095"/>
              </a:lnSpc>
            </a:pPr>
            <a:r>
              <a:rPr lang="en-US" b="true" sz="2559" spc="309">
                <a:solidFill>
                  <a:srgbClr val="0C2344"/>
                </a:solidFill>
                <a:latin typeface="DM Sans Bold"/>
                <a:ea typeface="DM Sans Bold"/>
                <a:cs typeface="DM Sans Bold"/>
                <a:sym typeface="DM Sans Bold"/>
              </a:rPr>
              <a:t>3</a:t>
            </a:r>
          </a:p>
        </p:txBody>
      </p:sp>
      <p:sp>
        <p:nvSpPr>
          <p:cNvPr name="TextBox 39" id="39"/>
          <p:cNvSpPr txBox="true"/>
          <p:nvPr/>
        </p:nvSpPr>
        <p:spPr>
          <a:xfrm rot="0">
            <a:off x="7105719" y="4876740"/>
            <a:ext cx="1302170" cy="478965"/>
          </a:xfrm>
          <a:prstGeom prst="rect">
            <a:avLst/>
          </a:prstGeom>
        </p:spPr>
        <p:txBody>
          <a:bodyPr anchor="t" rtlCol="false" tIns="0" lIns="0" bIns="0" rIns="0">
            <a:spAutoFit/>
          </a:bodyPr>
          <a:lstStyle/>
          <a:p>
            <a:pPr algn="ctr">
              <a:lnSpc>
                <a:spcPts val="4095"/>
              </a:lnSpc>
            </a:pPr>
            <a:r>
              <a:rPr lang="en-US" b="true" sz="2559" spc="309">
                <a:solidFill>
                  <a:srgbClr val="0C2344"/>
                </a:solidFill>
                <a:latin typeface="DM Sans Bold"/>
                <a:ea typeface="DM Sans Bold"/>
                <a:cs typeface="DM Sans Bold"/>
                <a:sym typeface="DM Sans Bold"/>
              </a:rPr>
              <a:t>4</a:t>
            </a:r>
          </a:p>
        </p:txBody>
      </p:sp>
      <p:sp>
        <p:nvSpPr>
          <p:cNvPr name="TextBox 40" id="40"/>
          <p:cNvSpPr txBox="true"/>
          <p:nvPr/>
        </p:nvSpPr>
        <p:spPr>
          <a:xfrm rot="0">
            <a:off x="9411038" y="5769759"/>
            <a:ext cx="1302170" cy="478965"/>
          </a:xfrm>
          <a:prstGeom prst="rect">
            <a:avLst/>
          </a:prstGeom>
        </p:spPr>
        <p:txBody>
          <a:bodyPr anchor="t" rtlCol="false" tIns="0" lIns="0" bIns="0" rIns="0">
            <a:spAutoFit/>
          </a:bodyPr>
          <a:lstStyle/>
          <a:p>
            <a:pPr algn="ctr">
              <a:lnSpc>
                <a:spcPts val="4095"/>
              </a:lnSpc>
            </a:pPr>
            <a:r>
              <a:rPr lang="en-US" b="true" sz="2559" spc="309">
                <a:solidFill>
                  <a:srgbClr val="0C2344"/>
                </a:solidFill>
                <a:latin typeface="DM Sans Bold"/>
                <a:ea typeface="DM Sans Bold"/>
                <a:cs typeface="DM Sans Bold"/>
                <a:sym typeface="DM Sans Bold"/>
              </a:rPr>
              <a:t>5</a:t>
            </a:r>
          </a:p>
        </p:txBody>
      </p:sp>
      <p:sp>
        <p:nvSpPr>
          <p:cNvPr name="TextBox 41" id="41"/>
          <p:cNvSpPr txBox="true"/>
          <p:nvPr/>
        </p:nvSpPr>
        <p:spPr>
          <a:xfrm rot="0">
            <a:off x="11756374" y="4889831"/>
            <a:ext cx="1302170" cy="478965"/>
          </a:xfrm>
          <a:prstGeom prst="rect">
            <a:avLst/>
          </a:prstGeom>
        </p:spPr>
        <p:txBody>
          <a:bodyPr anchor="t" rtlCol="false" tIns="0" lIns="0" bIns="0" rIns="0">
            <a:spAutoFit/>
          </a:bodyPr>
          <a:lstStyle/>
          <a:p>
            <a:pPr algn="ctr">
              <a:lnSpc>
                <a:spcPts val="4095"/>
              </a:lnSpc>
            </a:pPr>
            <a:r>
              <a:rPr lang="en-US" b="true" sz="2559" spc="309">
                <a:solidFill>
                  <a:srgbClr val="0C2344"/>
                </a:solidFill>
                <a:latin typeface="DM Sans Bold"/>
                <a:ea typeface="DM Sans Bold"/>
                <a:cs typeface="DM Sans Bold"/>
                <a:sym typeface="DM Sans Bold"/>
              </a:rPr>
              <a:t>6</a:t>
            </a:r>
          </a:p>
        </p:txBody>
      </p:sp>
      <p:sp>
        <p:nvSpPr>
          <p:cNvPr name="TextBox 42" id="42"/>
          <p:cNvSpPr txBox="true"/>
          <p:nvPr/>
        </p:nvSpPr>
        <p:spPr>
          <a:xfrm rot="0">
            <a:off x="2090111" y="2710389"/>
            <a:ext cx="2042322" cy="365760"/>
          </a:xfrm>
          <a:prstGeom prst="rect">
            <a:avLst/>
          </a:prstGeom>
        </p:spPr>
        <p:txBody>
          <a:bodyPr anchor="t" rtlCol="false" tIns="0" lIns="0" bIns="0" rIns="0">
            <a:spAutoFit/>
          </a:bodyPr>
          <a:lstStyle/>
          <a:p>
            <a:pPr algn="ctr">
              <a:lnSpc>
                <a:spcPts val="2940"/>
              </a:lnSpc>
            </a:pPr>
            <a:r>
              <a:rPr lang="en-US" b="true" sz="2100" spc="67">
                <a:solidFill>
                  <a:srgbClr val="0C2344"/>
                </a:solidFill>
                <a:latin typeface="DM Sans Bold"/>
                <a:ea typeface="DM Sans Bold"/>
                <a:cs typeface="DM Sans Bold"/>
                <a:sym typeface="DM Sans Bold"/>
              </a:rPr>
              <a:t>Disclosures</a:t>
            </a:r>
          </a:p>
        </p:txBody>
      </p:sp>
      <p:sp>
        <p:nvSpPr>
          <p:cNvPr name="TextBox 43" id="43"/>
          <p:cNvSpPr txBox="true"/>
          <p:nvPr/>
        </p:nvSpPr>
        <p:spPr>
          <a:xfrm rot="0">
            <a:off x="1716876" y="3199022"/>
            <a:ext cx="2781604" cy="1200150"/>
          </a:xfrm>
          <a:prstGeom prst="rect">
            <a:avLst/>
          </a:prstGeom>
        </p:spPr>
        <p:txBody>
          <a:bodyPr anchor="t" rtlCol="false" tIns="0" lIns="0" bIns="0" rIns="0">
            <a:spAutoFit/>
          </a:bodyPr>
          <a:lstStyle/>
          <a:p>
            <a:pPr algn="ctr">
              <a:lnSpc>
                <a:spcPts val="1919"/>
              </a:lnSpc>
            </a:pPr>
            <a:r>
              <a:rPr lang="en-US" sz="1599">
                <a:solidFill>
                  <a:srgbClr val="0C2344"/>
                </a:solidFill>
                <a:latin typeface="DM Sans"/>
                <a:ea typeface="DM Sans"/>
                <a:cs typeface="DM Sans"/>
                <a:sym typeface="DM Sans"/>
              </a:rPr>
              <a:t>The accuracy of disclosures made to investors, clients, and regulators, including account statements and advertisements</a:t>
            </a:r>
          </a:p>
        </p:txBody>
      </p:sp>
      <p:sp>
        <p:nvSpPr>
          <p:cNvPr name="TextBox 44" id="44"/>
          <p:cNvSpPr txBox="true"/>
          <p:nvPr/>
        </p:nvSpPr>
        <p:spPr>
          <a:xfrm rot="0">
            <a:off x="3858378" y="7058465"/>
            <a:ext cx="3457385" cy="365760"/>
          </a:xfrm>
          <a:prstGeom prst="rect">
            <a:avLst/>
          </a:prstGeom>
        </p:spPr>
        <p:txBody>
          <a:bodyPr anchor="t" rtlCol="false" tIns="0" lIns="0" bIns="0" rIns="0">
            <a:spAutoFit/>
          </a:bodyPr>
          <a:lstStyle/>
          <a:p>
            <a:pPr algn="ctr">
              <a:lnSpc>
                <a:spcPts val="2940"/>
              </a:lnSpc>
            </a:pPr>
            <a:r>
              <a:rPr lang="en-US" b="true" sz="2100" spc="67">
                <a:solidFill>
                  <a:srgbClr val="0C2344"/>
                </a:solidFill>
                <a:latin typeface="DM Sans Bold"/>
                <a:ea typeface="DM Sans Bold"/>
                <a:cs typeface="DM Sans Bold"/>
                <a:sym typeface="DM Sans Bold"/>
              </a:rPr>
              <a:t>Proprietary Trading</a:t>
            </a:r>
          </a:p>
        </p:txBody>
      </p:sp>
      <p:sp>
        <p:nvSpPr>
          <p:cNvPr name="TextBox 45" id="45"/>
          <p:cNvSpPr txBox="true"/>
          <p:nvPr/>
        </p:nvSpPr>
        <p:spPr>
          <a:xfrm rot="0">
            <a:off x="4053292" y="7509950"/>
            <a:ext cx="2865653" cy="962025"/>
          </a:xfrm>
          <a:prstGeom prst="rect">
            <a:avLst/>
          </a:prstGeom>
        </p:spPr>
        <p:txBody>
          <a:bodyPr anchor="t" rtlCol="false" tIns="0" lIns="0" bIns="0" rIns="0">
            <a:spAutoFit/>
          </a:bodyPr>
          <a:lstStyle/>
          <a:p>
            <a:pPr algn="ctr">
              <a:lnSpc>
                <a:spcPts val="1919"/>
              </a:lnSpc>
            </a:pPr>
            <a:r>
              <a:rPr lang="en-US" sz="1599">
                <a:solidFill>
                  <a:srgbClr val="0C2344"/>
                </a:solidFill>
                <a:latin typeface="DM Sans"/>
                <a:ea typeface="DM Sans"/>
                <a:cs typeface="DM Sans"/>
                <a:sym typeface="DM Sans"/>
              </a:rPr>
              <a:t>Proprietary trading by you and the personal trading activities of your supervised persons</a:t>
            </a:r>
          </a:p>
        </p:txBody>
      </p:sp>
      <p:sp>
        <p:nvSpPr>
          <p:cNvPr name="TextBox 46" id="46"/>
          <p:cNvSpPr txBox="true"/>
          <p:nvPr/>
        </p:nvSpPr>
        <p:spPr>
          <a:xfrm rot="0">
            <a:off x="6639104" y="2302719"/>
            <a:ext cx="2396068" cy="365760"/>
          </a:xfrm>
          <a:prstGeom prst="rect">
            <a:avLst/>
          </a:prstGeom>
        </p:spPr>
        <p:txBody>
          <a:bodyPr anchor="t" rtlCol="false" tIns="0" lIns="0" bIns="0" rIns="0">
            <a:spAutoFit/>
          </a:bodyPr>
          <a:lstStyle/>
          <a:p>
            <a:pPr algn="ctr">
              <a:lnSpc>
                <a:spcPts val="2940"/>
              </a:lnSpc>
            </a:pPr>
            <a:r>
              <a:rPr lang="en-US" b="true" sz="2100" spc="67">
                <a:solidFill>
                  <a:srgbClr val="0C2344"/>
                </a:solidFill>
                <a:latin typeface="DM Sans Bold"/>
                <a:ea typeface="DM Sans Bold"/>
                <a:cs typeface="DM Sans Bold"/>
                <a:sym typeface="DM Sans Bold"/>
              </a:rPr>
              <a:t>Safeguarding</a:t>
            </a:r>
          </a:p>
        </p:txBody>
      </p:sp>
      <p:sp>
        <p:nvSpPr>
          <p:cNvPr name="TextBox 47" id="47"/>
          <p:cNvSpPr txBox="true"/>
          <p:nvPr/>
        </p:nvSpPr>
        <p:spPr>
          <a:xfrm rot="0">
            <a:off x="6346988" y="2754204"/>
            <a:ext cx="2980300" cy="1676400"/>
          </a:xfrm>
          <a:prstGeom prst="rect">
            <a:avLst/>
          </a:prstGeom>
        </p:spPr>
        <p:txBody>
          <a:bodyPr anchor="t" rtlCol="false" tIns="0" lIns="0" bIns="0" rIns="0">
            <a:spAutoFit/>
          </a:bodyPr>
          <a:lstStyle/>
          <a:p>
            <a:pPr algn="ctr">
              <a:lnSpc>
                <a:spcPts val="1919"/>
              </a:lnSpc>
            </a:pPr>
            <a:r>
              <a:rPr lang="en-US" sz="1599">
                <a:solidFill>
                  <a:srgbClr val="0C2344"/>
                </a:solidFill>
                <a:latin typeface="DM Sans"/>
                <a:ea typeface="DM Sans"/>
                <a:cs typeface="DM Sans"/>
                <a:sym typeface="DM Sans"/>
              </a:rPr>
              <a:t>Safeguarding of client assets from conversion or inappropriate use by your personnel.</a:t>
            </a:r>
          </a:p>
          <a:p>
            <a:pPr algn="ctr">
              <a:lnSpc>
                <a:spcPts val="1919"/>
              </a:lnSpc>
            </a:pPr>
            <a:r>
              <a:rPr lang="en-US" sz="1599">
                <a:solidFill>
                  <a:srgbClr val="0C2344"/>
                </a:solidFill>
                <a:latin typeface="DM Sans"/>
                <a:ea typeface="DM Sans"/>
                <a:cs typeface="DM Sans"/>
                <a:sym typeface="DM Sans"/>
              </a:rPr>
              <a:t>Safeguards for the privacy protection of client records and information.</a:t>
            </a:r>
          </a:p>
        </p:txBody>
      </p:sp>
      <p:sp>
        <p:nvSpPr>
          <p:cNvPr name="TextBox 48" id="48"/>
          <p:cNvSpPr txBox="true"/>
          <p:nvPr/>
        </p:nvSpPr>
        <p:spPr>
          <a:xfrm rot="0">
            <a:off x="9197078" y="6965126"/>
            <a:ext cx="1770959" cy="365760"/>
          </a:xfrm>
          <a:prstGeom prst="rect">
            <a:avLst/>
          </a:prstGeom>
        </p:spPr>
        <p:txBody>
          <a:bodyPr anchor="t" rtlCol="false" tIns="0" lIns="0" bIns="0" rIns="0">
            <a:spAutoFit/>
          </a:bodyPr>
          <a:lstStyle/>
          <a:p>
            <a:pPr algn="ctr">
              <a:lnSpc>
                <a:spcPts val="2940"/>
              </a:lnSpc>
            </a:pPr>
            <a:r>
              <a:rPr lang="en-US" b="true" sz="2100" spc="67">
                <a:solidFill>
                  <a:srgbClr val="0C2344"/>
                </a:solidFill>
                <a:latin typeface="DM Sans Bold"/>
                <a:ea typeface="DM Sans Bold"/>
                <a:cs typeface="DM Sans Bold"/>
                <a:sym typeface="DM Sans Bold"/>
              </a:rPr>
              <a:t>Records</a:t>
            </a:r>
          </a:p>
        </p:txBody>
      </p:sp>
      <p:sp>
        <p:nvSpPr>
          <p:cNvPr name="TextBox 49" id="49"/>
          <p:cNvSpPr txBox="true"/>
          <p:nvPr/>
        </p:nvSpPr>
        <p:spPr>
          <a:xfrm rot="0">
            <a:off x="8556025" y="7416611"/>
            <a:ext cx="3053066" cy="1676400"/>
          </a:xfrm>
          <a:prstGeom prst="rect">
            <a:avLst/>
          </a:prstGeom>
        </p:spPr>
        <p:txBody>
          <a:bodyPr anchor="t" rtlCol="false" tIns="0" lIns="0" bIns="0" rIns="0">
            <a:spAutoFit/>
          </a:bodyPr>
          <a:lstStyle/>
          <a:p>
            <a:pPr algn="ctr">
              <a:lnSpc>
                <a:spcPts val="1919"/>
              </a:lnSpc>
            </a:pPr>
            <a:r>
              <a:rPr lang="en-US" sz="1599">
                <a:solidFill>
                  <a:srgbClr val="0C2344"/>
                </a:solidFill>
                <a:latin typeface="DM Sans"/>
                <a:ea typeface="DM Sans"/>
                <a:cs typeface="DM Sans"/>
                <a:sym typeface="DM Sans"/>
              </a:rPr>
              <a:t>The accurate creation of required records and their maintenance in a manner that secures them from unauthorized alteration or use and protects them from untimely destruction</a:t>
            </a:r>
          </a:p>
        </p:txBody>
      </p:sp>
      <p:sp>
        <p:nvSpPr>
          <p:cNvPr name="TextBox 50" id="50"/>
          <p:cNvSpPr txBox="true"/>
          <p:nvPr/>
        </p:nvSpPr>
        <p:spPr>
          <a:xfrm rot="0">
            <a:off x="10799857" y="2057389"/>
            <a:ext cx="3012197" cy="365760"/>
          </a:xfrm>
          <a:prstGeom prst="rect">
            <a:avLst/>
          </a:prstGeom>
        </p:spPr>
        <p:txBody>
          <a:bodyPr anchor="t" rtlCol="false" tIns="0" lIns="0" bIns="0" rIns="0">
            <a:spAutoFit/>
          </a:bodyPr>
          <a:lstStyle/>
          <a:p>
            <a:pPr algn="ctr">
              <a:lnSpc>
                <a:spcPts val="2940"/>
              </a:lnSpc>
            </a:pPr>
            <a:r>
              <a:rPr lang="en-US" b="true" sz="2100" spc="67">
                <a:solidFill>
                  <a:srgbClr val="0C2344"/>
                </a:solidFill>
                <a:latin typeface="DM Sans Bold"/>
                <a:ea typeface="DM Sans Bold"/>
                <a:cs typeface="DM Sans Bold"/>
                <a:sym typeface="DM Sans Bold"/>
              </a:rPr>
              <a:t>Trading practices</a:t>
            </a:r>
          </a:p>
        </p:txBody>
      </p:sp>
      <p:sp>
        <p:nvSpPr>
          <p:cNvPr name="TextBox 51" id="51"/>
          <p:cNvSpPr txBox="true"/>
          <p:nvPr/>
        </p:nvSpPr>
        <p:spPr>
          <a:xfrm rot="0">
            <a:off x="10799857" y="2516079"/>
            <a:ext cx="3273712" cy="1914525"/>
          </a:xfrm>
          <a:prstGeom prst="rect">
            <a:avLst/>
          </a:prstGeom>
        </p:spPr>
        <p:txBody>
          <a:bodyPr anchor="t" rtlCol="false" tIns="0" lIns="0" bIns="0" rIns="0">
            <a:spAutoFit/>
          </a:bodyPr>
          <a:lstStyle/>
          <a:p>
            <a:pPr algn="ctr">
              <a:lnSpc>
                <a:spcPts val="1919"/>
              </a:lnSpc>
            </a:pPr>
            <a:r>
              <a:rPr lang="en-US" sz="1599">
                <a:solidFill>
                  <a:srgbClr val="0C2344"/>
                </a:solidFill>
                <a:latin typeface="DM Sans"/>
                <a:ea typeface="DM Sans"/>
                <a:cs typeface="DM Sans"/>
                <a:sym typeface="DM Sans"/>
              </a:rPr>
              <a:t>Trading practices, including procedures by which you satisfy your best execution obligation, use client brokerage to obtain research and other services (referred to as “soft dollar arrangements”), and allocate aggregated trades among clients</a:t>
            </a:r>
          </a:p>
        </p:txBody>
      </p:sp>
      <p:sp>
        <p:nvSpPr>
          <p:cNvPr name="Freeform 52" id="52"/>
          <p:cNvSpPr/>
          <p:nvPr/>
        </p:nvSpPr>
        <p:spPr>
          <a:xfrm flipH="true" flipV="true" rot="5400000">
            <a:off x="17204191" y="9205409"/>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53" id="53"/>
          <p:cNvSpPr/>
          <p:nvPr/>
        </p:nvSpPr>
        <p:spPr>
          <a:xfrm flipH="false" flipV="false" rot="-10800000">
            <a:off x="16120382" y="920540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54" id="54"/>
          <p:cNvSpPr/>
          <p:nvPr/>
        </p:nvSpPr>
        <p:spPr>
          <a:xfrm flipH="true" flipV="true" rot="-10800000">
            <a:off x="15036573" y="9205409"/>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AutoShape 55" id="55"/>
          <p:cNvSpPr/>
          <p:nvPr/>
        </p:nvSpPr>
        <p:spPr>
          <a:xfrm flipH="true" flipV="true">
            <a:off x="13059032" y="5190031"/>
            <a:ext cx="1003053" cy="879927"/>
          </a:xfrm>
          <a:prstGeom prst="line">
            <a:avLst/>
          </a:prstGeom>
          <a:ln cap="flat" w="38100">
            <a:solidFill>
              <a:srgbClr val="0C2344"/>
            </a:solidFill>
            <a:prstDash val="solid"/>
            <a:headEnd type="none" len="sm" w="sm"/>
            <a:tailEnd type="none" len="sm" w="sm"/>
          </a:ln>
        </p:spPr>
      </p:sp>
      <p:grpSp>
        <p:nvGrpSpPr>
          <p:cNvPr name="Group 56" id="56"/>
          <p:cNvGrpSpPr/>
          <p:nvPr/>
        </p:nvGrpSpPr>
        <p:grpSpPr>
          <a:xfrm rot="0">
            <a:off x="14062085" y="5418873"/>
            <a:ext cx="1302170" cy="1302170"/>
            <a:chOff x="0" y="0"/>
            <a:chExt cx="812800" cy="812800"/>
          </a:xfrm>
        </p:grpSpPr>
        <p:sp>
          <p:nvSpPr>
            <p:cNvPr name="Freeform 57" id="5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5031"/>
            </a:solidFill>
          </p:spPr>
        </p:sp>
        <p:sp>
          <p:nvSpPr>
            <p:cNvPr name="TextBox 58" id="58"/>
            <p:cNvSpPr txBox="true"/>
            <p:nvPr/>
          </p:nvSpPr>
          <p:spPr>
            <a:xfrm>
              <a:off x="76200" y="95250"/>
              <a:ext cx="660400" cy="641350"/>
            </a:xfrm>
            <a:prstGeom prst="rect">
              <a:avLst/>
            </a:prstGeom>
          </p:spPr>
          <p:txBody>
            <a:bodyPr anchor="ctr" rtlCol="false" tIns="50800" lIns="50800" bIns="50800" rIns="50800"/>
            <a:lstStyle/>
            <a:p>
              <a:pPr algn="ctr">
                <a:lnSpc>
                  <a:spcPts val="2553"/>
                </a:lnSpc>
              </a:pPr>
            </a:p>
          </p:txBody>
        </p:sp>
      </p:grpSp>
      <p:sp>
        <p:nvSpPr>
          <p:cNvPr name="TextBox 59" id="59"/>
          <p:cNvSpPr txBox="true"/>
          <p:nvPr/>
        </p:nvSpPr>
        <p:spPr>
          <a:xfrm rot="0">
            <a:off x="14073569" y="5782850"/>
            <a:ext cx="1302170" cy="478965"/>
          </a:xfrm>
          <a:prstGeom prst="rect">
            <a:avLst/>
          </a:prstGeom>
        </p:spPr>
        <p:txBody>
          <a:bodyPr anchor="t" rtlCol="false" tIns="0" lIns="0" bIns="0" rIns="0">
            <a:spAutoFit/>
          </a:bodyPr>
          <a:lstStyle/>
          <a:p>
            <a:pPr algn="ctr">
              <a:lnSpc>
                <a:spcPts val="4095"/>
              </a:lnSpc>
            </a:pPr>
            <a:r>
              <a:rPr lang="en-US" b="true" sz="2559" spc="309">
                <a:solidFill>
                  <a:srgbClr val="0C2344"/>
                </a:solidFill>
                <a:latin typeface="DM Sans Bold"/>
                <a:ea typeface="DM Sans Bold"/>
                <a:cs typeface="DM Sans Bold"/>
                <a:sym typeface="DM Sans Bold"/>
              </a:rPr>
              <a:t>7</a:t>
            </a:r>
          </a:p>
        </p:txBody>
      </p:sp>
      <p:sp>
        <p:nvSpPr>
          <p:cNvPr name="TextBox 60" id="60"/>
          <p:cNvSpPr txBox="true"/>
          <p:nvPr/>
        </p:nvSpPr>
        <p:spPr>
          <a:xfrm rot="0">
            <a:off x="13692008" y="6965126"/>
            <a:ext cx="2042322" cy="365760"/>
          </a:xfrm>
          <a:prstGeom prst="rect">
            <a:avLst/>
          </a:prstGeom>
        </p:spPr>
        <p:txBody>
          <a:bodyPr anchor="t" rtlCol="false" tIns="0" lIns="0" bIns="0" rIns="0">
            <a:spAutoFit/>
          </a:bodyPr>
          <a:lstStyle/>
          <a:p>
            <a:pPr algn="ctr">
              <a:lnSpc>
                <a:spcPts val="2940"/>
              </a:lnSpc>
            </a:pPr>
            <a:r>
              <a:rPr lang="en-US" b="true" sz="2100" spc="67">
                <a:solidFill>
                  <a:srgbClr val="0C2344"/>
                </a:solidFill>
                <a:latin typeface="DM Sans Bold"/>
                <a:ea typeface="DM Sans Bold"/>
                <a:cs typeface="DM Sans Bold"/>
                <a:sym typeface="DM Sans Bold"/>
              </a:rPr>
              <a:t>Marketing</a:t>
            </a:r>
          </a:p>
        </p:txBody>
      </p:sp>
      <p:sp>
        <p:nvSpPr>
          <p:cNvPr name="TextBox 61" id="61"/>
          <p:cNvSpPr txBox="true"/>
          <p:nvPr/>
        </p:nvSpPr>
        <p:spPr>
          <a:xfrm rot="0">
            <a:off x="13397915" y="7390894"/>
            <a:ext cx="2630509" cy="723900"/>
          </a:xfrm>
          <a:prstGeom prst="rect">
            <a:avLst/>
          </a:prstGeom>
        </p:spPr>
        <p:txBody>
          <a:bodyPr anchor="t" rtlCol="false" tIns="0" lIns="0" bIns="0" rIns="0">
            <a:spAutoFit/>
          </a:bodyPr>
          <a:lstStyle/>
          <a:p>
            <a:pPr algn="ctr">
              <a:lnSpc>
                <a:spcPts val="1919"/>
              </a:lnSpc>
            </a:pPr>
            <a:r>
              <a:rPr lang="en-US" sz="1599">
                <a:solidFill>
                  <a:srgbClr val="0C2344"/>
                </a:solidFill>
                <a:latin typeface="DM Sans"/>
                <a:ea typeface="DM Sans"/>
                <a:cs typeface="DM Sans"/>
                <a:sym typeface="DM Sans"/>
              </a:rPr>
              <a:t>Marketing advisory services, including the use of solicitors</a:t>
            </a:r>
          </a:p>
        </p:txBody>
      </p:sp>
      <p:sp>
        <p:nvSpPr>
          <p:cNvPr name="AutoShape 62" id="62"/>
          <p:cNvSpPr/>
          <p:nvPr/>
        </p:nvSpPr>
        <p:spPr>
          <a:xfrm flipV="true">
            <a:off x="15363202" y="5162312"/>
            <a:ext cx="1054650" cy="879927"/>
          </a:xfrm>
          <a:prstGeom prst="line">
            <a:avLst/>
          </a:prstGeom>
          <a:ln cap="flat" w="38100">
            <a:solidFill>
              <a:srgbClr val="0C2344"/>
            </a:solidFill>
            <a:prstDash val="solid"/>
            <a:headEnd type="none" len="sm" w="sm"/>
            <a:tailEnd type="none" len="sm" w="sm"/>
          </a:ln>
        </p:spPr>
      </p:sp>
      <p:grpSp>
        <p:nvGrpSpPr>
          <p:cNvPr name="Group 63" id="63"/>
          <p:cNvGrpSpPr/>
          <p:nvPr/>
        </p:nvGrpSpPr>
        <p:grpSpPr>
          <a:xfrm rot="0">
            <a:off x="16417852" y="4511227"/>
            <a:ext cx="1302170" cy="1302170"/>
            <a:chOff x="0" y="0"/>
            <a:chExt cx="812800" cy="812800"/>
          </a:xfrm>
        </p:grpSpPr>
        <p:sp>
          <p:nvSpPr>
            <p:cNvPr name="Freeform 64" id="6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9AAAB3"/>
            </a:solidFill>
          </p:spPr>
        </p:sp>
        <p:sp>
          <p:nvSpPr>
            <p:cNvPr name="TextBox 65" id="65"/>
            <p:cNvSpPr txBox="true"/>
            <p:nvPr/>
          </p:nvSpPr>
          <p:spPr>
            <a:xfrm>
              <a:off x="76200" y="95250"/>
              <a:ext cx="660400" cy="641350"/>
            </a:xfrm>
            <a:prstGeom prst="rect">
              <a:avLst/>
            </a:prstGeom>
          </p:spPr>
          <p:txBody>
            <a:bodyPr anchor="ctr" rtlCol="false" tIns="50800" lIns="50800" bIns="50800" rIns="50800"/>
            <a:lstStyle/>
            <a:p>
              <a:pPr algn="ctr">
                <a:lnSpc>
                  <a:spcPts val="2553"/>
                </a:lnSpc>
              </a:pPr>
            </a:p>
          </p:txBody>
        </p:sp>
      </p:grpSp>
      <p:sp>
        <p:nvSpPr>
          <p:cNvPr name="TextBox 66" id="66"/>
          <p:cNvSpPr txBox="true"/>
          <p:nvPr/>
        </p:nvSpPr>
        <p:spPr>
          <a:xfrm rot="0">
            <a:off x="16417852" y="4875204"/>
            <a:ext cx="1302170" cy="478965"/>
          </a:xfrm>
          <a:prstGeom prst="rect">
            <a:avLst/>
          </a:prstGeom>
        </p:spPr>
        <p:txBody>
          <a:bodyPr anchor="t" rtlCol="false" tIns="0" lIns="0" bIns="0" rIns="0">
            <a:spAutoFit/>
          </a:bodyPr>
          <a:lstStyle/>
          <a:p>
            <a:pPr algn="ctr">
              <a:lnSpc>
                <a:spcPts val="4095"/>
              </a:lnSpc>
            </a:pPr>
            <a:r>
              <a:rPr lang="en-US" b="true" sz="2559" spc="309">
                <a:solidFill>
                  <a:srgbClr val="0C2344"/>
                </a:solidFill>
                <a:latin typeface="DM Sans Bold"/>
                <a:ea typeface="DM Sans Bold"/>
                <a:cs typeface="DM Sans Bold"/>
                <a:sym typeface="DM Sans Bold"/>
              </a:rPr>
              <a:t>8</a:t>
            </a:r>
          </a:p>
        </p:txBody>
      </p:sp>
      <p:sp>
        <p:nvSpPr>
          <p:cNvPr name="TextBox 67" id="67"/>
          <p:cNvSpPr txBox="true"/>
          <p:nvPr/>
        </p:nvSpPr>
        <p:spPr>
          <a:xfrm rot="0">
            <a:off x="15222616" y="3001854"/>
            <a:ext cx="2879341" cy="365760"/>
          </a:xfrm>
          <a:prstGeom prst="rect">
            <a:avLst/>
          </a:prstGeom>
        </p:spPr>
        <p:txBody>
          <a:bodyPr anchor="t" rtlCol="false" tIns="0" lIns="0" bIns="0" rIns="0">
            <a:spAutoFit/>
          </a:bodyPr>
          <a:lstStyle/>
          <a:p>
            <a:pPr algn="ctr">
              <a:lnSpc>
                <a:spcPts val="2940"/>
              </a:lnSpc>
            </a:pPr>
            <a:r>
              <a:rPr lang="en-US" b="true" sz="2100" spc="67">
                <a:solidFill>
                  <a:srgbClr val="0C2344"/>
                </a:solidFill>
                <a:latin typeface="DM Sans Bold"/>
                <a:ea typeface="DM Sans Bold"/>
                <a:cs typeface="DM Sans Bold"/>
                <a:sym typeface="DM Sans Bold"/>
              </a:rPr>
              <a:t>Valuation and Fees</a:t>
            </a:r>
          </a:p>
        </p:txBody>
      </p:sp>
      <p:sp>
        <p:nvSpPr>
          <p:cNvPr name="TextBox 68" id="68"/>
          <p:cNvSpPr txBox="true"/>
          <p:nvPr/>
        </p:nvSpPr>
        <p:spPr>
          <a:xfrm rot="0">
            <a:off x="15375739" y="3437147"/>
            <a:ext cx="2630509" cy="723900"/>
          </a:xfrm>
          <a:prstGeom prst="rect">
            <a:avLst/>
          </a:prstGeom>
        </p:spPr>
        <p:txBody>
          <a:bodyPr anchor="t" rtlCol="false" tIns="0" lIns="0" bIns="0" rIns="0">
            <a:spAutoFit/>
          </a:bodyPr>
          <a:lstStyle/>
          <a:p>
            <a:pPr algn="ctr">
              <a:lnSpc>
                <a:spcPts val="1919"/>
              </a:lnSpc>
            </a:pPr>
            <a:r>
              <a:rPr lang="en-US" sz="1599">
                <a:solidFill>
                  <a:srgbClr val="0C2344"/>
                </a:solidFill>
                <a:latin typeface="DM Sans"/>
                <a:ea typeface="DM Sans"/>
                <a:cs typeface="DM Sans"/>
                <a:sym typeface="DM Sans"/>
              </a:rPr>
              <a:t>Processes to value client holdings and assess fees based on those valuations</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E8E7E7"/>
        </a:solidFill>
      </p:bgPr>
    </p:bg>
    <p:spTree>
      <p:nvGrpSpPr>
        <p:cNvPr id="1" name=""/>
        <p:cNvGrpSpPr/>
        <p:nvPr/>
      </p:nvGrpSpPr>
      <p:grpSpPr>
        <a:xfrm>
          <a:off x="0" y="0"/>
          <a:ext cx="0" cy="0"/>
          <a:chOff x="0" y="0"/>
          <a:chExt cx="0" cy="0"/>
        </a:xfrm>
      </p:grpSpPr>
      <p:sp>
        <p:nvSpPr>
          <p:cNvPr name="TextBox 2" id="2"/>
          <p:cNvSpPr txBox="true"/>
          <p:nvPr/>
        </p:nvSpPr>
        <p:spPr>
          <a:xfrm rot="0">
            <a:off x="1028700" y="1662003"/>
            <a:ext cx="5480392" cy="2130552"/>
          </a:xfrm>
          <a:prstGeom prst="rect">
            <a:avLst/>
          </a:prstGeom>
        </p:spPr>
        <p:txBody>
          <a:bodyPr anchor="t" rtlCol="false" tIns="0" lIns="0" bIns="0" rIns="0">
            <a:spAutoFit/>
          </a:bodyPr>
          <a:lstStyle/>
          <a:p>
            <a:pPr algn="l">
              <a:lnSpc>
                <a:spcPts val="5544"/>
              </a:lnSpc>
            </a:pPr>
            <a:r>
              <a:rPr lang="en-US" sz="5600" b="true">
                <a:solidFill>
                  <a:srgbClr val="0C2344"/>
                </a:solidFill>
                <a:latin typeface="Kollektif Bold"/>
                <a:ea typeface="Kollektif Bold"/>
                <a:cs typeface="Kollektif Bold"/>
                <a:sym typeface="Kollektif Bold"/>
              </a:rPr>
              <a:t>HOW TO DRAFT</a:t>
            </a:r>
          </a:p>
          <a:p>
            <a:pPr algn="l">
              <a:lnSpc>
                <a:spcPts val="5544"/>
              </a:lnSpc>
            </a:pPr>
            <a:r>
              <a:rPr lang="en-US" b="true" sz="5600">
                <a:solidFill>
                  <a:srgbClr val="0C2344"/>
                </a:solidFill>
                <a:latin typeface="Kollektif Bold"/>
                <a:ea typeface="Kollektif Bold"/>
                <a:cs typeface="Kollektif Bold"/>
                <a:sym typeface="Kollektif Bold"/>
              </a:rPr>
              <a:t>POLICIES AND PROCEDURES</a:t>
            </a:r>
          </a:p>
        </p:txBody>
      </p:sp>
      <p:sp>
        <p:nvSpPr>
          <p:cNvPr name="Freeform 3" id="3"/>
          <p:cNvSpPr/>
          <p:nvPr/>
        </p:nvSpPr>
        <p:spPr>
          <a:xfrm flipH="false" flipV="false" rot="-10800000">
            <a:off x="9525" y="5913664"/>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0">
            <a:off x="1083809" y="594223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5" id="5"/>
          <p:cNvSpPr/>
          <p:nvPr/>
        </p:nvSpPr>
        <p:spPr>
          <a:xfrm flipH="false" flipV="false" rot="0">
            <a:off x="0" y="7026048"/>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false" flipV="false" rot="-10800000">
            <a:off x="0" y="8109857"/>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7" id="7"/>
          <p:cNvSpPr/>
          <p:nvPr/>
        </p:nvSpPr>
        <p:spPr>
          <a:xfrm flipH="false" flipV="false" rot="-5400000">
            <a:off x="1083809" y="8109857"/>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8" id="8"/>
          <p:cNvSpPr/>
          <p:nvPr/>
        </p:nvSpPr>
        <p:spPr>
          <a:xfrm flipH="false" flipV="false" rot="-10800000">
            <a:off x="1083809" y="9193666"/>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9" id="9"/>
          <p:cNvSpPr/>
          <p:nvPr/>
        </p:nvSpPr>
        <p:spPr>
          <a:xfrm flipH="false" flipV="false" rot="-10800000">
            <a:off x="3321750" y="8119382"/>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0" id="10"/>
          <p:cNvSpPr/>
          <p:nvPr/>
        </p:nvSpPr>
        <p:spPr>
          <a:xfrm flipH="false" flipV="false" rot="0">
            <a:off x="3321750" y="7035573"/>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1" id="11"/>
          <p:cNvSpPr/>
          <p:nvPr/>
        </p:nvSpPr>
        <p:spPr>
          <a:xfrm flipH="false" flipV="false" rot="5400000">
            <a:off x="4405559" y="8119382"/>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2" id="12"/>
          <p:cNvSpPr/>
          <p:nvPr/>
        </p:nvSpPr>
        <p:spPr>
          <a:xfrm flipH="false" flipV="false" rot="0">
            <a:off x="2237941" y="9203191"/>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3" id="13"/>
          <p:cNvSpPr/>
          <p:nvPr/>
        </p:nvSpPr>
        <p:spPr>
          <a:xfrm flipH="false" flipV="false" rot="0">
            <a:off x="3321750" y="9203191"/>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4" id="14"/>
          <p:cNvSpPr/>
          <p:nvPr/>
        </p:nvSpPr>
        <p:spPr>
          <a:xfrm flipH="false" flipV="false" rot="5400000">
            <a:off x="0" y="9193666"/>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5" id="15"/>
          <p:cNvSpPr txBox="true"/>
          <p:nvPr/>
        </p:nvSpPr>
        <p:spPr>
          <a:xfrm rot="0">
            <a:off x="6827797" y="492174"/>
            <a:ext cx="5056399" cy="9410700"/>
          </a:xfrm>
          <a:prstGeom prst="rect">
            <a:avLst/>
          </a:prstGeom>
        </p:spPr>
        <p:txBody>
          <a:bodyPr anchor="t" rtlCol="false" tIns="0" lIns="0" bIns="0" rIns="0">
            <a:spAutoFit/>
          </a:bodyPr>
          <a:lstStyle/>
          <a:p>
            <a:pPr algn="l">
              <a:lnSpc>
                <a:spcPts val="2879"/>
              </a:lnSpc>
            </a:pPr>
            <a:r>
              <a:rPr lang="en-US" sz="2400" u="sng" b="true">
                <a:solidFill>
                  <a:srgbClr val="0C2344"/>
                </a:solidFill>
                <a:latin typeface="DM Sans Bold"/>
                <a:ea typeface="DM Sans Bold"/>
                <a:cs typeface="DM Sans Bold"/>
                <a:sym typeface="DM Sans Bold"/>
              </a:rPr>
              <a:t>Tailored to your firm</a:t>
            </a:r>
            <a:r>
              <a:rPr lang="en-US" sz="2400">
                <a:solidFill>
                  <a:srgbClr val="0C2344"/>
                </a:solidFill>
                <a:latin typeface="DM Sans"/>
                <a:ea typeface="DM Sans"/>
                <a:cs typeface="DM Sans"/>
                <a:sym typeface="DM Sans"/>
              </a:rPr>
              <a:t>:</a:t>
            </a:r>
          </a:p>
          <a:p>
            <a:pPr algn="l">
              <a:lnSpc>
                <a:spcPts val="2879"/>
              </a:lnSpc>
            </a:pPr>
            <a:r>
              <a:rPr lang="en-US" sz="2400">
                <a:solidFill>
                  <a:srgbClr val="0C2344"/>
                </a:solidFill>
                <a:latin typeface="DM Sans"/>
                <a:ea typeface="DM Sans"/>
                <a:cs typeface="DM Sans"/>
                <a:sym typeface="DM Sans"/>
              </a:rPr>
              <a:t>Policies should be customized to your unique business model, products, services, and operations to effectively address your specific compliance needs. </a:t>
            </a:r>
          </a:p>
          <a:p>
            <a:pPr algn="l">
              <a:lnSpc>
                <a:spcPts val="2879"/>
              </a:lnSpc>
            </a:pPr>
          </a:p>
          <a:p>
            <a:pPr algn="l">
              <a:lnSpc>
                <a:spcPts val="2879"/>
              </a:lnSpc>
            </a:pPr>
            <a:r>
              <a:rPr lang="en-US" sz="2400" u="sng" b="true">
                <a:solidFill>
                  <a:srgbClr val="0C2344"/>
                </a:solidFill>
                <a:latin typeface="DM Sans Bold"/>
                <a:ea typeface="DM Sans Bold"/>
                <a:cs typeface="DM Sans Bold"/>
                <a:sym typeface="DM Sans Bold"/>
              </a:rPr>
              <a:t>Clear and concise</a:t>
            </a:r>
            <a:r>
              <a:rPr lang="en-US" sz="2400">
                <a:solidFill>
                  <a:srgbClr val="0C2344"/>
                </a:solidFill>
                <a:latin typeface="DM Sans"/>
                <a:ea typeface="DM Sans"/>
                <a:cs typeface="DM Sans"/>
                <a:sym typeface="DM Sans"/>
              </a:rPr>
              <a:t>:</a:t>
            </a:r>
          </a:p>
          <a:p>
            <a:pPr algn="l">
              <a:lnSpc>
                <a:spcPts val="2879"/>
              </a:lnSpc>
            </a:pPr>
            <a:r>
              <a:rPr lang="en-US" sz="2400">
                <a:solidFill>
                  <a:srgbClr val="0C2344"/>
                </a:solidFill>
                <a:latin typeface="DM Sans"/>
                <a:ea typeface="DM Sans"/>
                <a:cs typeface="DM Sans"/>
                <a:sym typeface="DM Sans"/>
              </a:rPr>
              <a:t>Use plain language to avoid ambiguity and ensure everyone understands their responsibilities. </a:t>
            </a:r>
          </a:p>
          <a:p>
            <a:pPr algn="l">
              <a:lnSpc>
                <a:spcPts val="2879"/>
              </a:lnSpc>
            </a:pPr>
          </a:p>
          <a:p>
            <a:pPr algn="l">
              <a:lnSpc>
                <a:spcPts val="2879"/>
              </a:lnSpc>
            </a:pPr>
            <a:r>
              <a:rPr lang="en-US" sz="2400" u="sng" b="true">
                <a:solidFill>
                  <a:srgbClr val="0C2344"/>
                </a:solidFill>
                <a:latin typeface="DM Sans Bold"/>
                <a:ea typeface="DM Sans Bold"/>
                <a:cs typeface="DM Sans Bold"/>
                <a:sym typeface="DM Sans Bold"/>
              </a:rPr>
              <a:t>Risk-based approach</a:t>
            </a:r>
            <a:r>
              <a:rPr lang="en-US" sz="2400">
                <a:solidFill>
                  <a:srgbClr val="0C2344"/>
                </a:solidFill>
                <a:latin typeface="DM Sans"/>
                <a:ea typeface="DM Sans"/>
                <a:cs typeface="DM Sans"/>
                <a:sym typeface="DM Sans"/>
              </a:rPr>
              <a:t>:</a:t>
            </a:r>
          </a:p>
          <a:p>
            <a:pPr algn="l">
              <a:lnSpc>
                <a:spcPts val="2879"/>
              </a:lnSpc>
            </a:pPr>
            <a:r>
              <a:rPr lang="en-US" sz="2400">
                <a:solidFill>
                  <a:srgbClr val="0C2344"/>
                </a:solidFill>
                <a:latin typeface="DM Sans"/>
                <a:ea typeface="DM Sans"/>
                <a:cs typeface="DM Sans"/>
                <a:sym typeface="DM Sans"/>
              </a:rPr>
              <a:t>Focus on identifying and mitigating key compliance risks relevant to your firm. </a:t>
            </a:r>
          </a:p>
          <a:p>
            <a:pPr algn="l">
              <a:lnSpc>
                <a:spcPts val="2879"/>
              </a:lnSpc>
            </a:pPr>
          </a:p>
          <a:p>
            <a:pPr algn="l">
              <a:lnSpc>
                <a:spcPts val="2879"/>
              </a:lnSpc>
            </a:pPr>
            <a:r>
              <a:rPr lang="en-US" sz="2400" u="sng" b="true">
                <a:solidFill>
                  <a:srgbClr val="0C2344"/>
                </a:solidFill>
                <a:latin typeface="DM Sans Bold"/>
                <a:ea typeface="DM Sans Bold"/>
                <a:cs typeface="DM Sans Bold"/>
                <a:sym typeface="DM Sans Bold"/>
              </a:rPr>
              <a:t>Detailed procedures</a:t>
            </a:r>
            <a:r>
              <a:rPr lang="en-US" sz="2400">
                <a:solidFill>
                  <a:srgbClr val="0C2344"/>
                </a:solidFill>
                <a:latin typeface="DM Sans"/>
                <a:ea typeface="DM Sans"/>
                <a:cs typeface="DM Sans"/>
                <a:sym typeface="DM Sans"/>
              </a:rPr>
              <a:t>:</a:t>
            </a:r>
          </a:p>
          <a:p>
            <a:pPr algn="l">
              <a:lnSpc>
                <a:spcPts val="2879"/>
              </a:lnSpc>
            </a:pPr>
            <a:r>
              <a:rPr lang="en-US" sz="2400">
                <a:solidFill>
                  <a:srgbClr val="0C2344"/>
                </a:solidFill>
                <a:latin typeface="DM Sans"/>
                <a:ea typeface="DM Sans"/>
                <a:cs typeface="DM Sans"/>
                <a:sym typeface="DM Sans"/>
              </a:rPr>
              <a:t>For complex activities, provide specific steps on how to execute tasks correctly. </a:t>
            </a:r>
          </a:p>
          <a:p>
            <a:pPr algn="l">
              <a:lnSpc>
                <a:spcPts val="2879"/>
              </a:lnSpc>
            </a:pPr>
          </a:p>
          <a:p>
            <a:pPr algn="l">
              <a:lnSpc>
                <a:spcPts val="2879"/>
              </a:lnSpc>
            </a:pPr>
            <a:r>
              <a:rPr lang="en-US" sz="2400" u="sng" b="true">
                <a:solidFill>
                  <a:srgbClr val="0C2344"/>
                </a:solidFill>
                <a:latin typeface="DM Sans Bold"/>
                <a:ea typeface="DM Sans Bold"/>
                <a:cs typeface="DM Sans Bold"/>
                <a:sym typeface="DM Sans Bold"/>
              </a:rPr>
              <a:t>Regular review and updates</a:t>
            </a:r>
            <a:r>
              <a:rPr lang="en-US" sz="2400">
                <a:solidFill>
                  <a:srgbClr val="0C2344"/>
                </a:solidFill>
                <a:latin typeface="DM Sans"/>
                <a:ea typeface="DM Sans"/>
                <a:cs typeface="DM Sans"/>
                <a:sym typeface="DM Sans"/>
              </a:rPr>
              <a:t>:</a:t>
            </a:r>
          </a:p>
          <a:p>
            <a:pPr algn="l">
              <a:lnSpc>
                <a:spcPts val="2879"/>
              </a:lnSpc>
            </a:pPr>
            <a:r>
              <a:rPr lang="en-US" sz="2400">
                <a:solidFill>
                  <a:srgbClr val="0C2344"/>
                </a:solidFill>
                <a:latin typeface="DM Sans"/>
                <a:ea typeface="DM Sans"/>
                <a:cs typeface="DM Sans"/>
                <a:sym typeface="DM Sans"/>
              </a:rPr>
              <a:t>Periodically assess and revise policies to reflect changing regulations and business practices. </a:t>
            </a:r>
          </a:p>
        </p:txBody>
      </p:sp>
      <p:grpSp>
        <p:nvGrpSpPr>
          <p:cNvPr name="Group 16" id="16"/>
          <p:cNvGrpSpPr/>
          <p:nvPr/>
        </p:nvGrpSpPr>
        <p:grpSpPr>
          <a:xfrm rot="0">
            <a:off x="13123603" y="5475036"/>
            <a:ext cx="8847511" cy="8855676"/>
            <a:chOff x="0" y="0"/>
            <a:chExt cx="11796681" cy="11807568"/>
          </a:xfrm>
        </p:grpSpPr>
        <p:grpSp>
          <p:nvGrpSpPr>
            <p:cNvPr name="Group 17" id="17"/>
            <p:cNvGrpSpPr/>
            <p:nvPr/>
          </p:nvGrpSpPr>
          <p:grpSpPr>
            <a:xfrm rot="2700000">
              <a:off x="1676828" y="2799524"/>
              <a:ext cx="9887197" cy="4753460"/>
              <a:chOff x="0" y="0"/>
              <a:chExt cx="660400" cy="317500"/>
            </a:xfrm>
          </p:grpSpPr>
          <p:sp>
            <p:nvSpPr>
              <p:cNvPr name="Freeform 18" id="18"/>
              <p:cNvSpPr/>
              <p:nvPr/>
            </p:nvSpPr>
            <p:spPr>
              <a:xfrm flipH="false" flipV="false" rot="0">
                <a:off x="0" y="0"/>
                <a:ext cx="660400" cy="317500"/>
              </a:xfrm>
              <a:custGeom>
                <a:avLst/>
                <a:gdLst/>
                <a:ahLst/>
                <a:cxnLst/>
                <a:rect r="r" b="b" t="t" l="l"/>
                <a:pathLst>
                  <a:path h="317500" w="6604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sp>
          <p:sp>
            <p:nvSpPr>
              <p:cNvPr name="TextBox 19" id="19"/>
              <p:cNvSpPr txBox="true"/>
              <p:nvPr/>
            </p:nvSpPr>
            <p:spPr>
              <a:xfrm>
                <a:off x="0" y="146050"/>
                <a:ext cx="660400" cy="171450"/>
              </a:xfrm>
              <a:prstGeom prst="rect">
                <a:avLst/>
              </a:prstGeom>
            </p:spPr>
            <p:txBody>
              <a:bodyPr anchor="ctr" rtlCol="false" tIns="50800" lIns="50800" bIns="50800" rIns="50800"/>
              <a:lstStyle/>
              <a:p>
                <a:pPr algn="ctr">
                  <a:lnSpc>
                    <a:spcPts val="2553"/>
                  </a:lnSpc>
                </a:pPr>
              </a:p>
            </p:txBody>
          </p:sp>
        </p:grpSp>
        <p:sp>
          <p:nvSpPr>
            <p:cNvPr name="AutoShape 20" id="20"/>
            <p:cNvSpPr/>
            <p:nvPr/>
          </p:nvSpPr>
          <p:spPr>
            <a:xfrm>
              <a:off x="1060010" y="3892256"/>
              <a:ext cx="6913622" cy="6843603"/>
            </a:xfrm>
            <a:prstGeom prst="line">
              <a:avLst/>
            </a:prstGeom>
            <a:ln cap="flat" w="38100">
              <a:solidFill>
                <a:srgbClr val="0C2344"/>
              </a:solidFill>
              <a:prstDash val="solid"/>
              <a:headEnd type="none" len="sm" w="sm"/>
              <a:tailEnd type="none" len="sm" w="sm"/>
            </a:ln>
          </p:spPr>
        </p:sp>
        <p:sp>
          <p:nvSpPr>
            <p:cNvPr name="AutoShape 21" id="21"/>
            <p:cNvSpPr/>
            <p:nvPr/>
          </p:nvSpPr>
          <p:spPr>
            <a:xfrm>
              <a:off x="774748" y="4309159"/>
              <a:ext cx="6718471" cy="6718471"/>
            </a:xfrm>
            <a:prstGeom prst="line">
              <a:avLst/>
            </a:prstGeom>
            <a:ln cap="flat" w="38100">
              <a:solidFill>
                <a:srgbClr val="0C2344"/>
              </a:solidFill>
              <a:prstDash val="solid"/>
              <a:headEnd type="none" len="sm" w="sm"/>
              <a:tailEnd type="none" len="sm" w="sm"/>
            </a:ln>
          </p:spPr>
        </p:sp>
        <p:sp>
          <p:nvSpPr>
            <p:cNvPr name="AutoShape 22" id="22"/>
            <p:cNvSpPr/>
            <p:nvPr/>
          </p:nvSpPr>
          <p:spPr>
            <a:xfrm>
              <a:off x="535279" y="4787119"/>
              <a:ext cx="6489522" cy="6489522"/>
            </a:xfrm>
            <a:prstGeom prst="line">
              <a:avLst/>
            </a:prstGeom>
            <a:ln cap="flat" w="38100">
              <a:solidFill>
                <a:srgbClr val="0C2344"/>
              </a:solidFill>
              <a:prstDash val="solid"/>
              <a:headEnd type="none" len="sm" w="sm"/>
              <a:tailEnd type="none" len="sm" w="sm"/>
            </a:ln>
          </p:spPr>
        </p:sp>
        <p:sp>
          <p:nvSpPr>
            <p:cNvPr name="AutoShape 23" id="23"/>
            <p:cNvSpPr/>
            <p:nvPr/>
          </p:nvSpPr>
          <p:spPr>
            <a:xfrm>
              <a:off x="366406" y="5302142"/>
              <a:ext cx="6254021" cy="6254021"/>
            </a:xfrm>
            <a:prstGeom prst="line">
              <a:avLst/>
            </a:prstGeom>
            <a:ln cap="flat" w="38100">
              <a:solidFill>
                <a:srgbClr val="0C2344"/>
              </a:solidFill>
              <a:prstDash val="solid"/>
              <a:headEnd type="none" len="sm" w="sm"/>
              <a:tailEnd type="none" len="sm" w="sm"/>
            </a:ln>
          </p:spPr>
        </p:sp>
        <p:sp>
          <p:nvSpPr>
            <p:cNvPr name="AutoShape 24" id="24"/>
            <p:cNvSpPr/>
            <p:nvPr/>
          </p:nvSpPr>
          <p:spPr>
            <a:xfrm>
              <a:off x="174601" y="5888378"/>
              <a:ext cx="5796899" cy="5796899"/>
            </a:xfrm>
            <a:prstGeom prst="line">
              <a:avLst/>
            </a:prstGeom>
            <a:ln cap="flat" w="38100">
              <a:solidFill>
                <a:srgbClr val="0C2344"/>
              </a:solidFill>
              <a:prstDash val="solid"/>
              <a:headEnd type="none" len="sm" w="sm"/>
              <a:tailEnd type="none" len="sm" w="sm"/>
            </a:ln>
          </p:spPr>
        </p:sp>
        <p:sp>
          <p:nvSpPr>
            <p:cNvPr name="AutoShape 25" id="25"/>
            <p:cNvSpPr/>
            <p:nvPr/>
          </p:nvSpPr>
          <p:spPr>
            <a:xfrm>
              <a:off x="13508" y="6480010"/>
              <a:ext cx="5284799" cy="5314125"/>
            </a:xfrm>
            <a:prstGeom prst="line">
              <a:avLst/>
            </a:prstGeom>
            <a:ln cap="flat" w="38100">
              <a:solidFill>
                <a:srgbClr val="0C2344"/>
              </a:solidFill>
              <a:prstDash val="solid"/>
              <a:headEnd type="none" len="sm" w="sm"/>
              <a:tailEnd type="none" len="sm" w="sm"/>
            </a:ln>
          </p:spPr>
        </p:sp>
        <p:sp>
          <p:nvSpPr>
            <p:cNvPr name="AutoShape 26" id="26"/>
            <p:cNvSpPr/>
            <p:nvPr/>
          </p:nvSpPr>
          <p:spPr>
            <a:xfrm>
              <a:off x="47865" y="7228854"/>
              <a:ext cx="4503313" cy="4480077"/>
            </a:xfrm>
            <a:prstGeom prst="line">
              <a:avLst/>
            </a:prstGeom>
            <a:ln cap="flat" w="38100">
              <a:solidFill>
                <a:srgbClr val="0C2344"/>
              </a:solidFill>
              <a:prstDash val="solid"/>
              <a:headEnd type="none" len="sm" w="sm"/>
              <a:tailEnd type="none" len="sm" w="sm"/>
            </a:ln>
          </p:spPr>
        </p:sp>
        <p:sp>
          <p:nvSpPr>
            <p:cNvPr name="AutoShape 27" id="27"/>
            <p:cNvSpPr/>
            <p:nvPr/>
          </p:nvSpPr>
          <p:spPr>
            <a:xfrm>
              <a:off x="165620" y="8131631"/>
              <a:ext cx="3504797" cy="3562626"/>
            </a:xfrm>
            <a:prstGeom prst="line">
              <a:avLst/>
            </a:prstGeom>
            <a:ln cap="flat" w="38100">
              <a:solidFill>
                <a:srgbClr val="0C2344"/>
              </a:solidFill>
              <a:prstDash val="solid"/>
              <a:headEnd type="none" len="sm" w="sm"/>
              <a:tailEnd type="none" len="sm" w="sm"/>
            </a:ln>
          </p:spPr>
        </p:sp>
        <p:sp>
          <p:nvSpPr>
            <p:cNvPr name="AutoShape 28" id="28"/>
            <p:cNvSpPr/>
            <p:nvPr/>
          </p:nvSpPr>
          <p:spPr>
            <a:xfrm>
              <a:off x="676661" y="9346264"/>
              <a:ext cx="1790115" cy="1790115"/>
            </a:xfrm>
            <a:prstGeom prst="line">
              <a:avLst/>
            </a:prstGeom>
            <a:ln cap="flat" w="38100">
              <a:solidFill>
                <a:srgbClr val="0C2344"/>
              </a:solidFill>
              <a:prstDash val="solid"/>
              <a:headEnd type="none" len="sm" w="sm"/>
              <a:tailEnd type="none" len="sm" w="sm"/>
            </a:ln>
          </p:spPr>
        </p:sp>
      </p:grpSp>
      <p:sp>
        <p:nvSpPr>
          <p:cNvPr name="TextBox 29" id="29"/>
          <p:cNvSpPr txBox="true"/>
          <p:nvPr/>
        </p:nvSpPr>
        <p:spPr>
          <a:xfrm rot="0">
            <a:off x="12490959" y="438150"/>
            <a:ext cx="5056399" cy="7600950"/>
          </a:xfrm>
          <a:prstGeom prst="rect">
            <a:avLst/>
          </a:prstGeom>
        </p:spPr>
        <p:txBody>
          <a:bodyPr anchor="t" rtlCol="false" tIns="0" lIns="0" bIns="0" rIns="0">
            <a:spAutoFit/>
          </a:bodyPr>
          <a:lstStyle/>
          <a:p>
            <a:pPr algn="l">
              <a:lnSpc>
                <a:spcPts val="2879"/>
              </a:lnSpc>
            </a:pPr>
            <a:r>
              <a:rPr lang="en-US" sz="2400" u="sng" b="true">
                <a:solidFill>
                  <a:srgbClr val="0C2344"/>
                </a:solidFill>
                <a:latin typeface="DM Sans Bold"/>
                <a:ea typeface="DM Sans Bold"/>
                <a:cs typeface="DM Sans Bold"/>
                <a:sym typeface="DM Sans Bold"/>
              </a:rPr>
              <a:t>Conflict of interest management:</a:t>
            </a:r>
          </a:p>
          <a:p>
            <a:pPr algn="l">
              <a:lnSpc>
                <a:spcPts val="2879"/>
              </a:lnSpc>
            </a:pPr>
            <a:r>
              <a:rPr lang="en-US" sz="2400">
                <a:solidFill>
                  <a:srgbClr val="0C2344"/>
                </a:solidFill>
                <a:latin typeface="DM Sans"/>
                <a:ea typeface="DM Sans"/>
                <a:cs typeface="DM Sans"/>
                <a:sym typeface="DM Sans"/>
              </a:rPr>
              <a:t>Clear guidelines on how to identify, disclose, and manage potential conflicts of interest. </a:t>
            </a:r>
          </a:p>
          <a:p>
            <a:pPr algn="l">
              <a:lnSpc>
                <a:spcPts val="2879"/>
              </a:lnSpc>
            </a:pPr>
          </a:p>
          <a:p>
            <a:pPr algn="l">
              <a:lnSpc>
                <a:spcPts val="2879"/>
              </a:lnSpc>
            </a:pPr>
            <a:r>
              <a:rPr lang="en-US" sz="2400" u="sng" b="true">
                <a:solidFill>
                  <a:srgbClr val="0C2344"/>
                </a:solidFill>
                <a:latin typeface="DM Sans Bold"/>
                <a:ea typeface="DM Sans Bold"/>
                <a:cs typeface="DM Sans Bold"/>
                <a:sym typeface="DM Sans Bold"/>
              </a:rPr>
              <a:t>Client onboarding and due diligence:</a:t>
            </a:r>
          </a:p>
          <a:p>
            <a:pPr algn="l">
              <a:lnSpc>
                <a:spcPts val="2879"/>
              </a:lnSpc>
            </a:pPr>
            <a:r>
              <a:rPr lang="en-US" sz="2400">
                <a:solidFill>
                  <a:srgbClr val="0C2344"/>
                </a:solidFill>
                <a:latin typeface="DM Sans"/>
                <a:ea typeface="DM Sans"/>
                <a:cs typeface="DM Sans"/>
                <a:sym typeface="DM Sans"/>
              </a:rPr>
              <a:t>Detailed procedures for gathering necessary client information and conducting suitability assessments</a:t>
            </a:r>
          </a:p>
          <a:p>
            <a:pPr algn="l">
              <a:lnSpc>
                <a:spcPts val="2879"/>
              </a:lnSpc>
            </a:pPr>
            <a:r>
              <a:rPr lang="en-US" sz="2400">
                <a:solidFill>
                  <a:srgbClr val="0C2344"/>
                </a:solidFill>
                <a:latin typeface="DM Sans"/>
                <a:ea typeface="DM Sans"/>
                <a:cs typeface="DM Sans"/>
                <a:sym typeface="DM Sans"/>
              </a:rPr>
              <a:t>. </a:t>
            </a:r>
          </a:p>
          <a:p>
            <a:pPr algn="l">
              <a:lnSpc>
                <a:spcPts val="2879"/>
              </a:lnSpc>
            </a:pPr>
            <a:r>
              <a:rPr lang="en-US" sz="2400" u="sng" b="true">
                <a:solidFill>
                  <a:srgbClr val="0C2344"/>
                </a:solidFill>
                <a:latin typeface="DM Sans Bold"/>
                <a:ea typeface="DM Sans Bold"/>
                <a:cs typeface="DM Sans Bold"/>
                <a:sym typeface="DM Sans Bold"/>
              </a:rPr>
              <a:t>Investment recommendation process:</a:t>
            </a:r>
          </a:p>
          <a:p>
            <a:pPr algn="l">
              <a:lnSpc>
                <a:spcPts val="2879"/>
              </a:lnSpc>
            </a:pPr>
            <a:r>
              <a:rPr lang="en-US" sz="2400">
                <a:solidFill>
                  <a:srgbClr val="0C2344"/>
                </a:solidFill>
                <a:latin typeface="DM Sans"/>
                <a:ea typeface="DM Sans"/>
                <a:cs typeface="DM Sans"/>
                <a:sym typeface="DM Sans"/>
              </a:rPr>
              <a:t>Specific criteria for evaluating investments and documenting rationale behind recommendations.</a:t>
            </a:r>
          </a:p>
          <a:p>
            <a:pPr algn="l">
              <a:lnSpc>
                <a:spcPts val="2879"/>
              </a:lnSpc>
            </a:pPr>
            <a:r>
              <a:rPr lang="en-US" sz="2400">
                <a:solidFill>
                  <a:srgbClr val="0C2344"/>
                </a:solidFill>
                <a:latin typeface="DM Sans"/>
                <a:ea typeface="DM Sans"/>
                <a:cs typeface="DM Sans"/>
                <a:sym typeface="DM Sans"/>
              </a:rPr>
              <a:t> </a:t>
            </a:r>
          </a:p>
          <a:p>
            <a:pPr algn="l">
              <a:lnSpc>
                <a:spcPts val="2879"/>
              </a:lnSpc>
            </a:pPr>
            <a:r>
              <a:rPr lang="en-US" sz="2400" u="sng" b="true">
                <a:solidFill>
                  <a:srgbClr val="0C2344"/>
                </a:solidFill>
                <a:latin typeface="DM Sans Bold"/>
                <a:ea typeface="DM Sans Bold"/>
                <a:cs typeface="DM Sans Bold"/>
                <a:sym typeface="DM Sans Bold"/>
              </a:rPr>
              <a:t>Cybersecurity protocols:</a:t>
            </a:r>
          </a:p>
          <a:p>
            <a:pPr algn="l">
              <a:lnSpc>
                <a:spcPts val="2879"/>
              </a:lnSpc>
            </a:pPr>
            <a:r>
              <a:rPr lang="en-US" sz="2400">
                <a:solidFill>
                  <a:srgbClr val="0C2344"/>
                </a:solidFill>
                <a:latin typeface="DM Sans"/>
                <a:ea typeface="DM Sans"/>
                <a:cs typeface="DM Sans"/>
                <a:sym typeface="DM Sans"/>
              </a:rPr>
              <a:t>Defined measures for protecting client data and systems from cyber threats</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E8E7E7"/>
        </a:solidFill>
      </p:bgPr>
    </p:bg>
    <p:spTree>
      <p:nvGrpSpPr>
        <p:cNvPr id="1" name=""/>
        <p:cNvGrpSpPr/>
        <p:nvPr/>
      </p:nvGrpSpPr>
      <p:grpSpPr>
        <a:xfrm>
          <a:off x="0" y="0"/>
          <a:ext cx="0" cy="0"/>
          <a:chOff x="0" y="0"/>
          <a:chExt cx="0" cy="0"/>
        </a:xfrm>
      </p:grpSpPr>
      <p:sp>
        <p:nvSpPr>
          <p:cNvPr name="TextBox 2" id="2"/>
          <p:cNvSpPr txBox="true"/>
          <p:nvPr/>
        </p:nvSpPr>
        <p:spPr>
          <a:xfrm rot="0">
            <a:off x="3234344" y="1378620"/>
            <a:ext cx="10620170" cy="1957713"/>
          </a:xfrm>
          <a:prstGeom prst="rect">
            <a:avLst/>
          </a:prstGeom>
        </p:spPr>
        <p:txBody>
          <a:bodyPr anchor="t" rtlCol="false" tIns="0" lIns="0" bIns="0" rIns="0">
            <a:spAutoFit/>
          </a:bodyPr>
          <a:lstStyle/>
          <a:p>
            <a:pPr algn="ctr">
              <a:lnSpc>
                <a:spcPts val="9999"/>
              </a:lnSpc>
            </a:pPr>
            <a:r>
              <a:rPr lang="en-US" b="true" sz="9999">
                <a:solidFill>
                  <a:srgbClr val="0C2344"/>
                </a:solidFill>
                <a:latin typeface="Kollektif Bold"/>
                <a:ea typeface="Kollektif Bold"/>
                <a:cs typeface="Kollektif Bold"/>
                <a:sym typeface="Kollektif Bold"/>
              </a:rPr>
              <a:t>MUST HAVE </a:t>
            </a:r>
          </a:p>
          <a:p>
            <a:pPr algn="ctr">
              <a:lnSpc>
                <a:spcPts val="5400"/>
              </a:lnSpc>
            </a:pPr>
            <a:r>
              <a:rPr lang="en-US" b="true" sz="5400">
                <a:solidFill>
                  <a:srgbClr val="0C2344"/>
                </a:solidFill>
                <a:latin typeface="Kollektif Bold"/>
                <a:ea typeface="Kollektif Bold"/>
                <a:cs typeface="Kollektif Bold"/>
                <a:sym typeface="Kollektif Bold"/>
              </a:rPr>
              <a:t>POLICIES AND PROCEDURES</a:t>
            </a:r>
          </a:p>
        </p:txBody>
      </p:sp>
      <p:sp>
        <p:nvSpPr>
          <p:cNvPr name="Freeform 3" id="3"/>
          <p:cNvSpPr/>
          <p:nvPr/>
        </p:nvSpPr>
        <p:spPr>
          <a:xfrm flipH="false" flipV="false" rot="0">
            <a:off x="17204191" y="-5510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0">
            <a:off x="17204191" y="1028700"/>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5" id="5"/>
          <p:cNvSpPr/>
          <p:nvPr/>
        </p:nvSpPr>
        <p:spPr>
          <a:xfrm flipH="true" flipV="true" rot="5400000">
            <a:off x="17204191" y="2112509"/>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6" id="6"/>
          <p:cNvSpPr/>
          <p:nvPr/>
        </p:nvSpPr>
        <p:spPr>
          <a:xfrm flipH="false" flipV="false" rot="0">
            <a:off x="16120382" y="-5510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7" id="7"/>
          <p:cNvSpPr/>
          <p:nvPr/>
        </p:nvSpPr>
        <p:spPr>
          <a:xfrm flipH="false" flipV="false" rot="5400000">
            <a:off x="15036573" y="1028700"/>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8" id="8"/>
          <p:cNvSpPr/>
          <p:nvPr/>
        </p:nvSpPr>
        <p:spPr>
          <a:xfrm flipH="false" flipV="false" rot="-10800000">
            <a:off x="16120382" y="211250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9" id="9"/>
          <p:cNvSpPr/>
          <p:nvPr/>
        </p:nvSpPr>
        <p:spPr>
          <a:xfrm flipH="true" flipV="true" rot="-10800000">
            <a:off x="15036573" y="2112509"/>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0" id="10"/>
          <p:cNvSpPr/>
          <p:nvPr/>
        </p:nvSpPr>
        <p:spPr>
          <a:xfrm flipH="true" flipV="true" rot="5400000">
            <a:off x="12770705" y="-55109"/>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1" id="11"/>
          <p:cNvSpPr/>
          <p:nvPr/>
        </p:nvSpPr>
        <p:spPr>
          <a:xfrm flipH="true" flipV="true" rot="-10800000">
            <a:off x="12770705" y="1028700"/>
            <a:ext cx="1083809" cy="1083809"/>
          </a:xfrm>
          <a:custGeom>
            <a:avLst/>
            <a:gdLst/>
            <a:ahLst/>
            <a:cxnLst/>
            <a:rect r="r" b="b" t="t" l="l"/>
            <a:pathLst>
              <a:path h="1083809" w="1083809">
                <a:moveTo>
                  <a:pt x="1083809" y="1083809"/>
                </a:moveTo>
                <a:lnTo>
                  <a:pt x="0" y="1083809"/>
                </a:lnTo>
                <a:lnTo>
                  <a:pt x="0" y="0"/>
                </a:lnTo>
                <a:lnTo>
                  <a:pt x="1083809" y="0"/>
                </a:lnTo>
                <a:lnTo>
                  <a:pt x="1083809" y="1083809"/>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2" id="12"/>
          <p:cNvSpPr/>
          <p:nvPr/>
        </p:nvSpPr>
        <p:spPr>
          <a:xfrm flipH="false" flipV="false" rot="-10800000">
            <a:off x="9525" y="7044155"/>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3" id="13"/>
          <p:cNvSpPr/>
          <p:nvPr/>
        </p:nvSpPr>
        <p:spPr>
          <a:xfrm flipH="false" flipV="false" rot="0">
            <a:off x="1083809" y="7072730"/>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4" id="14"/>
          <p:cNvSpPr/>
          <p:nvPr/>
        </p:nvSpPr>
        <p:spPr>
          <a:xfrm flipH="false" flipV="false" rot="0">
            <a:off x="0" y="8156539"/>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5" id="15"/>
          <p:cNvSpPr/>
          <p:nvPr/>
        </p:nvSpPr>
        <p:spPr>
          <a:xfrm flipH="false" flipV="false" rot="-10800000">
            <a:off x="0" y="9240348"/>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6" id="16"/>
          <p:cNvSpPr/>
          <p:nvPr/>
        </p:nvSpPr>
        <p:spPr>
          <a:xfrm flipH="false" flipV="false" rot="-5400000">
            <a:off x="1083809" y="9240348"/>
            <a:ext cx="1083809" cy="1083809"/>
          </a:xfrm>
          <a:custGeom>
            <a:avLst/>
            <a:gdLst/>
            <a:ahLst/>
            <a:cxnLst/>
            <a:rect r="r" b="b" t="t" l="l"/>
            <a:pathLst>
              <a:path h="1083809" w="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grpSp>
        <p:nvGrpSpPr>
          <p:cNvPr name="Group 17" id="17"/>
          <p:cNvGrpSpPr/>
          <p:nvPr/>
        </p:nvGrpSpPr>
        <p:grpSpPr>
          <a:xfrm rot="2700000">
            <a:off x="15255701" y="7352085"/>
            <a:ext cx="7415398" cy="3565095"/>
            <a:chOff x="0" y="0"/>
            <a:chExt cx="660400" cy="317500"/>
          </a:xfrm>
        </p:grpSpPr>
        <p:sp>
          <p:nvSpPr>
            <p:cNvPr name="Freeform 18" id="18"/>
            <p:cNvSpPr/>
            <p:nvPr/>
          </p:nvSpPr>
          <p:spPr>
            <a:xfrm flipH="false" flipV="false" rot="0">
              <a:off x="0" y="0"/>
              <a:ext cx="660400" cy="317500"/>
            </a:xfrm>
            <a:custGeom>
              <a:avLst/>
              <a:gdLst/>
              <a:ahLst/>
              <a:cxnLst/>
              <a:rect r="r" b="b" t="t" l="l"/>
              <a:pathLst>
                <a:path h="317500" w="6604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sp>
        <p:sp>
          <p:nvSpPr>
            <p:cNvPr name="TextBox 19" id="19"/>
            <p:cNvSpPr txBox="true"/>
            <p:nvPr/>
          </p:nvSpPr>
          <p:spPr>
            <a:xfrm>
              <a:off x="0" y="146050"/>
              <a:ext cx="660400" cy="171450"/>
            </a:xfrm>
            <a:prstGeom prst="rect">
              <a:avLst/>
            </a:prstGeom>
          </p:spPr>
          <p:txBody>
            <a:bodyPr anchor="ctr" rtlCol="false" tIns="50800" lIns="50800" bIns="50800" rIns="50800"/>
            <a:lstStyle/>
            <a:p>
              <a:pPr algn="ctr">
                <a:lnSpc>
                  <a:spcPts val="2553"/>
                </a:lnSpc>
              </a:pPr>
            </a:p>
          </p:txBody>
        </p:sp>
      </p:grpSp>
      <p:sp>
        <p:nvSpPr>
          <p:cNvPr name="AutoShape 20" id="20"/>
          <p:cNvSpPr/>
          <p:nvPr/>
        </p:nvSpPr>
        <p:spPr>
          <a:xfrm>
            <a:off x="14793088" y="8171634"/>
            <a:ext cx="5185216" cy="5132702"/>
          </a:xfrm>
          <a:prstGeom prst="line">
            <a:avLst/>
          </a:prstGeom>
          <a:ln cap="flat" w="28575">
            <a:solidFill>
              <a:srgbClr val="0C2344"/>
            </a:solidFill>
            <a:prstDash val="solid"/>
            <a:headEnd type="none" len="sm" w="sm"/>
            <a:tailEnd type="none" len="sm" w="sm"/>
          </a:ln>
        </p:spPr>
      </p:sp>
      <p:sp>
        <p:nvSpPr>
          <p:cNvPr name="AutoShape 21" id="21"/>
          <p:cNvSpPr/>
          <p:nvPr/>
        </p:nvSpPr>
        <p:spPr>
          <a:xfrm>
            <a:off x="14579141" y="8484311"/>
            <a:ext cx="5038853" cy="5038853"/>
          </a:xfrm>
          <a:prstGeom prst="line">
            <a:avLst/>
          </a:prstGeom>
          <a:ln cap="flat" w="28575">
            <a:solidFill>
              <a:srgbClr val="0C2344"/>
            </a:solidFill>
            <a:prstDash val="solid"/>
            <a:headEnd type="none" len="sm" w="sm"/>
            <a:tailEnd type="none" len="sm" w="sm"/>
          </a:ln>
        </p:spPr>
      </p:sp>
      <p:sp>
        <p:nvSpPr>
          <p:cNvPr name="AutoShape 22" id="22"/>
          <p:cNvSpPr/>
          <p:nvPr/>
        </p:nvSpPr>
        <p:spPr>
          <a:xfrm>
            <a:off x="14399539" y="8842781"/>
            <a:ext cx="4867141" cy="4867141"/>
          </a:xfrm>
          <a:prstGeom prst="line">
            <a:avLst/>
          </a:prstGeom>
          <a:ln cap="flat" w="28575">
            <a:solidFill>
              <a:srgbClr val="0C2344"/>
            </a:solidFill>
            <a:prstDash val="solid"/>
            <a:headEnd type="none" len="sm" w="sm"/>
            <a:tailEnd type="none" len="sm" w="sm"/>
          </a:ln>
        </p:spPr>
      </p:sp>
      <p:sp>
        <p:nvSpPr>
          <p:cNvPr name="AutoShape 23" id="23"/>
          <p:cNvSpPr/>
          <p:nvPr/>
        </p:nvSpPr>
        <p:spPr>
          <a:xfrm>
            <a:off x="14272885" y="9229049"/>
            <a:ext cx="4690515" cy="4690515"/>
          </a:xfrm>
          <a:prstGeom prst="line">
            <a:avLst/>
          </a:prstGeom>
          <a:ln cap="flat" w="28575">
            <a:solidFill>
              <a:srgbClr val="0C2344"/>
            </a:solidFill>
            <a:prstDash val="solid"/>
            <a:headEnd type="none" len="sm" w="sm"/>
            <a:tailEnd type="none" len="sm" w="sm"/>
          </a:ln>
        </p:spPr>
      </p:sp>
      <p:sp>
        <p:nvSpPr>
          <p:cNvPr name="AutoShape 24" id="24"/>
          <p:cNvSpPr/>
          <p:nvPr/>
        </p:nvSpPr>
        <p:spPr>
          <a:xfrm>
            <a:off x="14129031" y="9668725"/>
            <a:ext cx="4347674" cy="4347674"/>
          </a:xfrm>
          <a:prstGeom prst="line">
            <a:avLst/>
          </a:prstGeom>
          <a:ln cap="flat" w="28575">
            <a:solidFill>
              <a:srgbClr val="0C2344"/>
            </a:solidFill>
            <a:prstDash val="solid"/>
            <a:headEnd type="none" len="sm" w="sm"/>
            <a:tailEnd type="none" len="sm" w="sm"/>
          </a:ln>
        </p:spPr>
      </p:sp>
      <p:grpSp>
        <p:nvGrpSpPr>
          <p:cNvPr name="Group 25" id="25"/>
          <p:cNvGrpSpPr/>
          <p:nvPr/>
        </p:nvGrpSpPr>
        <p:grpSpPr>
          <a:xfrm rot="2700000">
            <a:off x="-1360492" y="-3559715"/>
            <a:ext cx="7415398" cy="3565095"/>
            <a:chOff x="0" y="0"/>
            <a:chExt cx="660400" cy="317500"/>
          </a:xfrm>
        </p:grpSpPr>
        <p:sp>
          <p:nvSpPr>
            <p:cNvPr name="Freeform 26" id="26"/>
            <p:cNvSpPr/>
            <p:nvPr/>
          </p:nvSpPr>
          <p:spPr>
            <a:xfrm flipH="false" flipV="false" rot="0">
              <a:off x="0" y="0"/>
              <a:ext cx="660400" cy="317500"/>
            </a:xfrm>
            <a:custGeom>
              <a:avLst/>
              <a:gdLst/>
              <a:ahLst/>
              <a:cxnLst/>
              <a:rect r="r" b="b" t="t" l="l"/>
              <a:pathLst>
                <a:path h="317500" w="6604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sp>
        <p:sp>
          <p:nvSpPr>
            <p:cNvPr name="TextBox 27" id="27"/>
            <p:cNvSpPr txBox="true"/>
            <p:nvPr/>
          </p:nvSpPr>
          <p:spPr>
            <a:xfrm>
              <a:off x="0" y="146050"/>
              <a:ext cx="660400" cy="171450"/>
            </a:xfrm>
            <a:prstGeom prst="rect">
              <a:avLst/>
            </a:prstGeom>
          </p:spPr>
          <p:txBody>
            <a:bodyPr anchor="ctr" rtlCol="false" tIns="50800" lIns="50800" bIns="50800" rIns="50800"/>
            <a:lstStyle/>
            <a:p>
              <a:pPr algn="ctr">
                <a:lnSpc>
                  <a:spcPts val="2553"/>
                </a:lnSpc>
              </a:pPr>
            </a:p>
          </p:txBody>
        </p:sp>
      </p:grpSp>
      <p:sp>
        <p:nvSpPr>
          <p:cNvPr name="AutoShape 28" id="28"/>
          <p:cNvSpPr/>
          <p:nvPr/>
        </p:nvSpPr>
        <p:spPr>
          <a:xfrm>
            <a:off x="-1823105" y="-2740166"/>
            <a:ext cx="5185216" cy="5132702"/>
          </a:xfrm>
          <a:prstGeom prst="line">
            <a:avLst/>
          </a:prstGeom>
          <a:ln cap="flat" w="28575">
            <a:solidFill>
              <a:srgbClr val="0C2344"/>
            </a:solidFill>
            <a:prstDash val="solid"/>
            <a:headEnd type="none" len="sm" w="sm"/>
            <a:tailEnd type="none" len="sm" w="sm"/>
          </a:ln>
        </p:spPr>
      </p:sp>
      <p:sp>
        <p:nvSpPr>
          <p:cNvPr name="AutoShape 29" id="29"/>
          <p:cNvSpPr/>
          <p:nvPr/>
        </p:nvSpPr>
        <p:spPr>
          <a:xfrm>
            <a:off x="-2037052" y="-2427489"/>
            <a:ext cx="5038853" cy="5038853"/>
          </a:xfrm>
          <a:prstGeom prst="line">
            <a:avLst/>
          </a:prstGeom>
          <a:ln cap="flat" w="28575">
            <a:solidFill>
              <a:srgbClr val="0C2344"/>
            </a:solidFill>
            <a:prstDash val="solid"/>
            <a:headEnd type="none" len="sm" w="sm"/>
            <a:tailEnd type="none" len="sm" w="sm"/>
          </a:ln>
        </p:spPr>
      </p:sp>
      <p:sp>
        <p:nvSpPr>
          <p:cNvPr name="AutoShape 30" id="30"/>
          <p:cNvSpPr/>
          <p:nvPr/>
        </p:nvSpPr>
        <p:spPr>
          <a:xfrm>
            <a:off x="-2216654" y="-2069019"/>
            <a:ext cx="4867141" cy="4867141"/>
          </a:xfrm>
          <a:prstGeom prst="line">
            <a:avLst/>
          </a:prstGeom>
          <a:ln cap="flat" w="28575">
            <a:solidFill>
              <a:srgbClr val="0C2344"/>
            </a:solidFill>
            <a:prstDash val="solid"/>
            <a:headEnd type="none" len="sm" w="sm"/>
            <a:tailEnd type="none" len="sm" w="sm"/>
          </a:ln>
        </p:spPr>
      </p:sp>
      <p:sp>
        <p:nvSpPr>
          <p:cNvPr name="AutoShape 31" id="31"/>
          <p:cNvSpPr/>
          <p:nvPr/>
        </p:nvSpPr>
        <p:spPr>
          <a:xfrm>
            <a:off x="-2343308" y="-1682751"/>
            <a:ext cx="4690515" cy="4690515"/>
          </a:xfrm>
          <a:prstGeom prst="line">
            <a:avLst/>
          </a:prstGeom>
          <a:ln cap="flat" w="28575">
            <a:solidFill>
              <a:srgbClr val="0C2344"/>
            </a:solidFill>
            <a:prstDash val="solid"/>
            <a:headEnd type="none" len="sm" w="sm"/>
            <a:tailEnd type="none" len="sm" w="sm"/>
          </a:ln>
        </p:spPr>
      </p:sp>
      <p:sp>
        <p:nvSpPr>
          <p:cNvPr name="AutoShape 32" id="32"/>
          <p:cNvSpPr/>
          <p:nvPr/>
        </p:nvSpPr>
        <p:spPr>
          <a:xfrm>
            <a:off x="-2487162" y="-1243075"/>
            <a:ext cx="4347674" cy="4347674"/>
          </a:xfrm>
          <a:prstGeom prst="line">
            <a:avLst/>
          </a:prstGeom>
          <a:ln cap="flat" w="28575">
            <a:solidFill>
              <a:srgbClr val="0C2344"/>
            </a:solidFill>
            <a:prstDash val="solid"/>
            <a:headEnd type="none" len="sm" w="sm"/>
            <a:tailEnd type="none" len="sm" w="sm"/>
          </a:ln>
        </p:spPr>
      </p:sp>
      <p:sp>
        <p:nvSpPr>
          <p:cNvPr name="AutoShape 33" id="33"/>
          <p:cNvSpPr/>
          <p:nvPr/>
        </p:nvSpPr>
        <p:spPr>
          <a:xfrm>
            <a:off x="-2607982" y="-799351"/>
            <a:ext cx="3963599" cy="3985594"/>
          </a:xfrm>
          <a:prstGeom prst="line">
            <a:avLst/>
          </a:prstGeom>
          <a:ln cap="flat" w="28575">
            <a:solidFill>
              <a:srgbClr val="0C2344"/>
            </a:solidFill>
            <a:prstDash val="solid"/>
            <a:headEnd type="none" len="sm" w="sm"/>
            <a:tailEnd type="none" len="sm" w="sm"/>
          </a:ln>
        </p:spPr>
      </p:sp>
      <p:sp>
        <p:nvSpPr>
          <p:cNvPr name="AutoShape 34" id="34"/>
          <p:cNvSpPr/>
          <p:nvPr/>
        </p:nvSpPr>
        <p:spPr>
          <a:xfrm>
            <a:off x="-2582214" y="-237717"/>
            <a:ext cx="3377485" cy="3360058"/>
          </a:xfrm>
          <a:prstGeom prst="line">
            <a:avLst/>
          </a:prstGeom>
          <a:ln cap="flat" w="28575">
            <a:solidFill>
              <a:srgbClr val="0C2344"/>
            </a:solidFill>
            <a:prstDash val="solid"/>
            <a:headEnd type="none" len="sm" w="sm"/>
            <a:tailEnd type="none" len="sm" w="sm"/>
          </a:ln>
        </p:spPr>
      </p:sp>
      <p:sp>
        <p:nvSpPr>
          <p:cNvPr name="AutoShape 35" id="35"/>
          <p:cNvSpPr/>
          <p:nvPr/>
        </p:nvSpPr>
        <p:spPr>
          <a:xfrm>
            <a:off x="-2493897" y="439366"/>
            <a:ext cx="2628598" cy="2671969"/>
          </a:xfrm>
          <a:prstGeom prst="line">
            <a:avLst/>
          </a:prstGeom>
          <a:ln cap="flat" w="28575">
            <a:solidFill>
              <a:srgbClr val="0C2344"/>
            </a:solidFill>
            <a:prstDash val="solid"/>
            <a:headEnd type="none" len="sm" w="sm"/>
            <a:tailEnd type="none" len="sm" w="sm"/>
          </a:ln>
        </p:spPr>
      </p:sp>
      <p:sp>
        <p:nvSpPr>
          <p:cNvPr name="TextBox 36" id="36"/>
          <p:cNvSpPr txBox="true"/>
          <p:nvPr/>
        </p:nvSpPr>
        <p:spPr>
          <a:xfrm rot="0">
            <a:off x="2549281" y="3498258"/>
            <a:ext cx="11852092" cy="6705600"/>
          </a:xfrm>
          <a:prstGeom prst="rect">
            <a:avLst/>
          </a:prstGeom>
        </p:spPr>
        <p:txBody>
          <a:bodyPr anchor="t" rtlCol="false" tIns="0" lIns="0" bIns="0" rIns="0">
            <a:spAutoFit/>
          </a:bodyPr>
          <a:lstStyle/>
          <a:p>
            <a:pPr algn="just">
              <a:lnSpc>
                <a:spcPts val="3360"/>
              </a:lnSpc>
            </a:pPr>
            <a:r>
              <a:rPr lang="en-US" sz="2800">
                <a:solidFill>
                  <a:srgbClr val="0C2344"/>
                </a:solidFill>
                <a:latin typeface="DM Sans"/>
                <a:ea typeface="DM Sans"/>
                <a:cs typeface="DM Sans"/>
                <a:sym typeface="DM Sans"/>
              </a:rPr>
              <a:t>Cybersecurity Policy:</a:t>
            </a:r>
          </a:p>
          <a:p>
            <a:pPr algn="just" marL="604521" indent="-302261" lvl="1">
              <a:lnSpc>
                <a:spcPts val="3360"/>
              </a:lnSpc>
              <a:buFont typeface="Arial"/>
              <a:buChar char="•"/>
            </a:pPr>
            <a:r>
              <a:rPr lang="en-US" sz="2800">
                <a:solidFill>
                  <a:srgbClr val="0C2344"/>
                </a:solidFill>
                <a:latin typeface="DM Sans"/>
                <a:ea typeface="DM Sans"/>
                <a:cs typeface="DM Sans"/>
                <a:sym typeface="DM Sans"/>
              </a:rPr>
              <a:t>Importance of a comprehensive plan</a:t>
            </a:r>
          </a:p>
          <a:p>
            <a:pPr algn="just" marL="604521" indent="-302261" lvl="1">
              <a:lnSpc>
                <a:spcPts val="3360"/>
              </a:lnSpc>
              <a:buFont typeface="Arial"/>
              <a:buChar char="•"/>
            </a:pPr>
            <a:r>
              <a:rPr lang="en-US" sz="2800">
                <a:solidFill>
                  <a:srgbClr val="0C2344"/>
                </a:solidFill>
                <a:latin typeface="DM Sans"/>
                <a:ea typeface="DM Sans"/>
                <a:cs typeface="DM Sans"/>
                <a:sym typeface="DM Sans"/>
              </a:rPr>
              <a:t>Example: Incident response protocol</a:t>
            </a:r>
          </a:p>
          <a:p>
            <a:pPr algn="just">
              <a:lnSpc>
                <a:spcPts val="3360"/>
              </a:lnSpc>
            </a:pPr>
          </a:p>
          <a:p>
            <a:pPr algn="just">
              <a:lnSpc>
                <a:spcPts val="3360"/>
              </a:lnSpc>
            </a:pPr>
            <a:r>
              <a:rPr lang="en-US" sz="2800">
                <a:solidFill>
                  <a:srgbClr val="0C2344"/>
                </a:solidFill>
                <a:latin typeface="DM Sans"/>
                <a:ea typeface="DM Sans"/>
                <a:cs typeface="DM Sans"/>
                <a:sym typeface="DM Sans"/>
              </a:rPr>
              <a:t>Business Continuity Plan (BCP) and Succession Plan:</a:t>
            </a:r>
          </a:p>
          <a:p>
            <a:pPr algn="just" marL="604521" indent="-302261" lvl="1">
              <a:lnSpc>
                <a:spcPts val="3360"/>
              </a:lnSpc>
              <a:buFont typeface="Arial"/>
              <a:buChar char="•"/>
            </a:pPr>
            <a:r>
              <a:rPr lang="en-US" sz="2800">
                <a:solidFill>
                  <a:srgbClr val="0C2344"/>
                </a:solidFill>
                <a:latin typeface="DM Sans"/>
                <a:ea typeface="DM Sans"/>
                <a:cs typeface="DM Sans"/>
                <a:sym typeface="DM Sans"/>
              </a:rPr>
              <a:t>Maintaining operations during disruptions</a:t>
            </a:r>
          </a:p>
          <a:p>
            <a:pPr algn="just" marL="604521" indent="-302261" lvl="1">
              <a:lnSpc>
                <a:spcPts val="3360"/>
              </a:lnSpc>
              <a:buFont typeface="Arial"/>
              <a:buChar char="•"/>
            </a:pPr>
            <a:r>
              <a:rPr lang="en-US" sz="2800">
                <a:solidFill>
                  <a:srgbClr val="0C2344"/>
                </a:solidFill>
                <a:latin typeface="DM Sans"/>
                <a:ea typeface="DM Sans"/>
                <a:cs typeface="DM Sans"/>
                <a:sym typeface="DM Sans"/>
              </a:rPr>
              <a:t>Passing of leadership responsibilities</a:t>
            </a:r>
          </a:p>
          <a:p>
            <a:pPr algn="just">
              <a:lnSpc>
                <a:spcPts val="3360"/>
              </a:lnSpc>
            </a:pPr>
          </a:p>
          <a:p>
            <a:pPr algn="just">
              <a:lnSpc>
                <a:spcPts val="3360"/>
              </a:lnSpc>
            </a:pPr>
            <a:r>
              <a:rPr lang="en-US" sz="2800">
                <a:solidFill>
                  <a:srgbClr val="0C2344"/>
                </a:solidFill>
                <a:latin typeface="DM Sans"/>
                <a:ea typeface="DM Sans"/>
                <a:cs typeface="DM Sans"/>
                <a:sym typeface="DM Sans"/>
              </a:rPr>
              <a:t>Code of Ethics:</a:t>
            </a:r>
          </a:p>
          <a:p>
            <a:pPr algn="just" marL="604521" indent="-302261" lvl="1">
              <a:lnSpc>
                <a:spcPts val="3360"/>
              </a:lnSpc>
              <a:buFont typeface="Arial"/>
              <a:buChar char="•"/>
            </a:pPr>
            <a:r>
              <a:rPr lang="en-US" sz="2800">
                <a:solidFill>
                  <a:srgbClr val="0C2344"/>
                </a:solidFill>
                <a:latin typeface="DM Sans"/>
                <a:ea typeface="DM Sans"/>
                <a:cs typeface="DM Sans"/>
                <a:sym typeface="DM Sans"/>
              </a:rPr>
              <a:t>Outlines minimum conduct standards for employees, emphasizing fiduciary obligations and preventing conflicts of interest related to personal trading.</a:t>
            </a:r>
          </a:p>
          <a:p>
            <a:pPr algn="just">
              <a:lnSpc>
                <a:spcPts val="3360"/>
              </a:lnSpc>
            </a:pPr>
          </a:p>
          <a:p>
            <a:pPr algn="just">
              <a:lnSpc>
                <a:spcPts val="3360"/>
              </a:lnSpc>
            </a:pPr>
            <a:r>
              <a:rPr lang="en-US" sz="2800">
                <a:solidFill>
                  <a:srgbClr val="0C2344"/>
                </a:solidFill>
                <a:latin typeface="DM Sans"/>
                <a:ea typeface="DM Sans"/>
                <a:cs typeface="DM Sans"/>
                <a:sym typeface="DM Sans"/>
              </a:rPr>
              <a:t>Insider Trading:</a:t>
            </a:r>
          </a:p>
          <a:p>
            <a:pPr algn="just" marL="604521" indent="-302261" lvl="1">
              <a:lnSpc>
                <a:spcPts val="3360"/>
              </a:lnSpc>
              <a:buFont typeface="Arial"/>
              <a:buChar char="•"/>
            </a:pPr>
            <a:r>
              <a:rPr lang="en-US" sz="2800">
                <a:solidFill>
                  <a:srgbClr val="0C2344"/>
                </a:solidFill>
                <a:latin typeface="DM Sans"/>
                <a:ea typeface="DM Sans"/>
                <a:cs typeface="DM Sans"/>
                <a:sym typeface="DM Sans"/>
              </a:rPr>
              <a:t>Preventative measures and red flags</a:t>
            </a:r>
          </a:p>
          <a:p>
            <a:pPr algn="just">
              <a:lnSpc>
                <a:spcPts val="3360"/>
              </a:lnSpc>
            </a:pP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E8E7E7"/>
        </a:solidFill>
      </p:bgPr>
    </p:bg>
    <p:spTree>
      <p:nvGrpSpPr>
        <p:cNvPr id="1" name=""/>
        <p:cNvGrpSpPr/>
        <p:nvPr/>
      </p:nvGrpSpPr>
      <p:grpSpPr>
        <a:xfrm>
          <a:off x="0" y="0"/>
          <a:ext cx="0" cy="0"/>
          <a:chOff x="0" y="0"/>
          <a:chExt cx="0" cy="0"/>
        </a:xfrm>
      </p:grpSpPr>
      <p:pic>
        <p:nvPicPr>
          <p:cNvPr name="Picture 2" id="2"/>
          <p:cNvPicPr>
            <a:picLocks noChangeAspect="true"/>
          </p:cNvPicPr>
          <p:nvPr/>
        </p:nvPicPr>
        <p:blipFill>
          <a:blip r:embed="rId3"/>
          <a:stretch>
            <a:fillRect/>
          </a:stretch>
        </p:blipFill>
        <p:spPr>
          <a:xfrm rot="0">
            <a:off x="7813154" y="474201"/>
            <a:ext cx="9806965" cy="9282090"/>
          </a:xfrm>
          <a:prstGeom prst="rect">
            <a:avLst/>
          </a:prstGeom>
        </p:spPr>
      </p:pic>
      <p:sp>
        <p:nvSpPr>
          <p:cNvPr name="TextBox 3" id="3"/>
          <p:cNvSpPr txBox="true"/>
          <p:nvPr/>
        </p:nvSpPr>
        <p:spPr>
          <a:xfrm rot="0">
            <a:off x="1485129" y="1674833"/>
            <a:ext cx="6967300" cy="739902"/>
          </a:xfrm>
          <a:prstGeom prst="rect">
            <a:avLst/>
          </a:prstGeom>
        </p:spPr>
        <p:txBody>
          <a:bodyPr anchor="t" rtlCol="false" tIns="0" lIns="0" bIns="0" rIns="0">
            <a:spAutoFit/>
          </a:bodyPr>
          <a:lstStyle/>
          <a:p>
            <a:pPr algn="l">
              <a:lnSpc>
                <a:spcPts val="5544"/>
              </a:lnSpc>
            </a:pPr>
            <a:r>
              <a:rPr lang="en-US" b="true" sz="5600">
                <a:solidFill>
                  <a:srgbClr val="0C2344"/>
                </a:solidFill>
                <a:latin typeface="Kollektif Bold"/>
                <a:ea typeface="Kollektif Bold"/>
                <a:cs typeface="Kollektif Bold"/>
                <a:sym typeface="Kollektif Bold"/>
              </a:rPr>
              <a:t>SEC ENFORCEMENT</a:t>
            </a:r>
          </a:p>
        </p:txBody>
      </p:sp>
      <p:grpSp>
        <p:nvGrpSpPr>
          <p:cNvPr name="Group 4" id="4"/>
          <p:cNvGrpSpPr/>
          <p:nvPr/>
        </p:nvGrpSpPr>
        <p:grpSpPr>
          <a:xfrm rot="2700000">
            <a:off x="-2693793" y="7510422"/>
            <a:ext cx="7415398" cy="3565095"/>
            <a:chOff x="0" y="0"/>
            <a:chExt cx="660400" cy="317500"/>
          </a:xfrm>
        </p:grpSpPr>
        <p:sp>
          <p:nvSpPr>
            <p:cNvPr name="Freeform 5" id="5"/>
            <p:cNvSpPr/>
            <p:nvPr/>
          </p:nvSpPr>
          <p:spPr>
            <a:xfrm flipH="false" flipV="false" rot="0">
              <a:off x="0" y="0"/>
              <a:ext cx="660400" cy="317500"/>
            </a:xfrm>
            <a:custGeom>
              <a:avLst/>
              <a:gdLst/>
              <a:ahLst/>
              <a:cxnLst/>
              <a:rect r="r" b="b" t="t" l="l"/>
              <a:pathLst>
                <a:path h="317500" w="6604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sp>
        <p:sp>
          <p:nvSpPr>
            <p:cNvPr name="TextBox 6" id="6"/>
            <p:cNvSpPr txBox="true"/>
            <p:nvPr/>
          </p:nvSpPr>
          <p:spPr>
            <a:xfrm>
              <a:off x="0" y="146050"/>
              <a:ext cx="660400" cy="171450"/>
            </a:xfrm>
            <a:prstGeom prst="rect">
              <a:avLst/>
            </a:prstGeom>
          </p:spPr>
          <p:txBody>
            <a:bodyPr anchor="ctr" rtlCol="false" tIns="50800" lIns="50800" bIns="50800" rIns="50800"/>
            <a:lstStyle/>
            <a:p>
              <a:pPr algn="ctr">
                <a:lnSpc>
                  <a:spcPts val="2553"/>
                </a:lnSpc>
              </a:pPr>
            </a:p>
          </p:txBody>
        </p:sp>
      </p:grpSp>
      <p:grpSp>
        <p:nvGrpSpPr>
          <p:cNvPr name="Group 7" id="7"/>
          <p:cNvGrpSpPr/>
          <p:nvPr/>
        </p:nvGrpSpPr>
        <p:grpSpPr>
          <a:xfrm rot="0">
            <a:off x="1485129" y="5200057"/>
            <a:ext cx="6046286" cy="1027869"/>
            <a:chOff x="0" y="0"/>
            <a:chExt cx="1592438" cy="270714"/>
          </a:xfrm>
        </p:grpSpPr>
        <p:sp>
          <p:nvSpPr>
            <p:cNvPr name="Freeform 8" id="8"/>
            <p:cNvSpPr/>
            <p:nvPr/>
          </p:nvSpPr>
          <p:spPr>
            <a:xfrm flipH="false" flipV="false" rot="0">
              <a:off x="0" y="0"/>
              <a:ext cx="1592438" cy="270714"/>
            </a:xfrm>
            <a:custGeom>
              <a:avLst/>
              <a:gdLst/>
              <a:ahLst/>
              <a:cxnLst/>
              <a:rect r="r" b="b" t="t" l="l"/>
              <a:pathLst>
                <a:path h="270714" w="1592438">
                  <a:moveTo>
                    <a:pt x="65303" y="0"/>
                  </a:moveTo>
                  <a:lnTo>
                    <a:pt x="1527135" y="0"/>
                  </a:lnTo>
                  <a:cubicBezTo>
                    <a:pt x="1544454" y="0"/>
                    <a:pt x="1561064" y="6880"/>
                    <a:pt x="1573311" y="19127"/>
                  </a:cubicBezTo>
                  <a:cubicBezTo>
                    <a:pt x="1585557" y="31373"/>
                    <a:pt x="1592438" y="47983"/>
                    <a:pt x="1592438" y="65303"/>
                  </a:cubicBezTo>
                  <a:lnTo>
                    <a:pt x="1592438" y="205412"/>
                  </a:lnTo>
                  <a:cubicBezTo>
                    <a:pt x="1592438" y="241477"/>
                    <a:pt x="1563201" y="270714"/>
                    <a:pt x="1527135" y="270714"/>
                  </a:cubicBezTo>
                  <a:lnTo>
                    <a:pt x="65303" y="270714"/>
                  </a:lnTo>
                  <a:cubicBezTo>
                    <a:pt x="47983" y="270714"/>
                    <a:pt x="31373" y="263834"/>
                    <a:pt x="19127" y="251588"/>
                  </a:cubicBezTo>
                  <a:cubicBezTo>
                    <a:pt x="6880" y="239341"/>
                    <a:pt x="0" y="222731"/>
                    <a:pt x="0" y="205412"/>
                  </a:cubicBezTo>
                  <a:lnTo>
                    <a:pt x="0" y="65303"/>
                  </a:lnTo>
                  <a:cubicBezTo>
                    <a:pt x="0" y="47983"/>
                    <a:pt x="6880" y="31373"/>
                    <a:pt x="19127" y="19127"/>
                  </a:cubicBezTo>
                  <a:cubicBezTo>
                    <a:pt x="31373" y="6880"/>
                    <a:pt x="47983" y="0"/>
                    <a:pt x="65303" y="0"/>
                  </a:cubicBezTo>
                  <a:close/>
                </a:path>
              </a:pathLst>
            </a:custGeom>
            <a:solidFill>
              <a:srgbClr val="0C2344"/>
            </a:solidFill>
          </p:spPr>
        </p:sp>
        <p:sp>
          <p:nvSpPr>
            <p:cNvPr name="TextBox 9" id="9"/>
            <p:cNvSpPr txBox="true"/>
            <p:nvPr/>
          </p:nvSpPr>
          <p:spPr>
            <a:xfrm>
              <a:off x="0" y="19050"/>
              <a:ext cx="1592438" cy="251664"/>
            </a:xfrm>
            <a:prstGeom prst="rect">
              <a:avLst/>
            </a:prstGeom>
          </p:spPr>
          <p:txBody>
            <a:bodyPr anchor="ctr" rtlCol="false" tIns="50800" lIns="50800" bIns="50800" rIns="50800"/>
            <a:lstStyle/>
            <a:p>
              <a:pPr algn="ctr">
                <a:lnSpc>
                  <a:spcPts val="2553"/>
                </a:lnSpc>
              </a:pPr>
            </a:p>
          </p:txBody>
        </p:sp>
      </p:grpSp>
      <p:grpSp>
        <p:nvGrpSpPr>
          <p:cNvPr name="Group 10" id="10"/>
          <p:cNvGrpSpPr/>
          <p:nvPr/>
        </p:nvGrpSpPr>
        <p:grpSpPr>
          <a:xfrm rot="0">
            <a:off x="1485129" y="6466051"/>
            <a:ext cx="6046286" cy="1027869"/>
            <a:chOff x="0" y="0"/>
            <a:chExt cx="1592438" cy="270714"/>
          </a:xfrm>
        </p:grpSpPr>
        <p:sp>
          <p:nvSpPr>
            <p:cNvPr name="Freeform 11" id="11"/>
            <p:cNvSpPr/>
            <p:nvPr/>
          </p:nvSpPr>
          <p:spPr>
            <a:xfrm flipH="false" flipV="false" rot="0">
              <a:off x="0" y="0"/>
              <a:ext cx="1592438" cy="270714"/>
            </a:xfrm>
            <a:custGeom>
              <a:avLst/>
              <a:gdLst/>
              <a:ahLst/>
              <a:cxnLst/>
              <a:rect r="r" b="b" t="t" l="l"/>
              <a:pathLst>
                <a:path h="270714" w="1592438">
                  <a:moveTo>
                    <a:pt x="65303" y="0"/>
                  </a:moveTo>
                  <a:lnTo>
                    <a:pt x="1527135" y="0"/>
                  </a:lnTo>
                  <a:cubicBezTo>
                    <a:pt x="1544454" y="0"/>
                    <a:pt x="1561064" y="6880"/>
                    <a:pt x="1573311" y="19127"/>
                  </a:cubicBezTo>
                  <a:cubicBezTo>
                    <a:pt x="1585557" y="31373"/>
                    <a:pt x="1592438" y="47983"/>
                    <a:pt x="1592438" y="65303"/>
                  </a:cubicBezTo>
                  <a:lnTo>
                    <a:pt x="1592438" y="205412"/>
                  </a:lnTo>
                  <a:cubicBezTo>
                    <a:pt x="1592438" y="241477"/>
                    <a:pt x="1563201" y="270714"/>
                    <a:pt x="1527135" y="270714"/>
                  </a:cubicBezTo>
                  <a:lnTo>
                    <a:pt x="65303" y="270714"/>
                  </a:lnTo>
                  <a:cubicBezTo>
                    <a:pt x="47983" y="270714"/>
                    <a:pt x="31373" y="263834"/>
                    <a:pt x="19127" y="251588"/>
                  </a:cubicBezTo>
                  <a:cubicBezTo>
                    <a:pt x="6880" y="239341"/>
                    <a:pt x="0" y="222731"/>
                    <a:pt x="0" y="205412"/>
                  </a:cubicBezTo>
                  <a:lnTo>
                    <a:pt x="0" y="65303"/>
                  </a:lnTo>
                  <a:cubicBezTo>
                    <a:pt x="0" y="47983"/>
                    <a:pt x="6880" y="31373"/>
                    <a:pt x="19127" y="19127"/>
                  </a:cubicBezTo>
                  <a:cubicBezTo>
                    <a:pt x="31373" y="6880"/>
                    <a:pt x="47983" y="0"/>
                    <a:pt x="65303" y="0"/>
                  </a:cubicBezTo>
                  <a:close/>
                </a:path>
              </a:pathLst>
            </a:custGeom>
            <a:solidFill>
              <a:srgbClr val="FF5031"/>
            </a:solidFill>
          </p:spPr>
        </p:sp>
        <p:sp>
          <p:nvSpPr>
            <p:cNvPr name="TextBox 12" id="12"/>
            <p:cNvSpPr txBox="true"/>
            <p:nvPr/>
          </p:nvSpPr>
          <p:spPr>
            <a:xfrm>
              <a:off x="0" y="19050"/>
              <a:ext cx="1592438" cy="251664"/>
            </a:xfrm>
            <a:prstGeom prst="rect">
              <a:avLst/>
            </a:prstGeom>
          </p:spPr>
          <p:txBody>
            <a:bodyPr anchor="ctr" rtlCol="false" tIns="50800" lIns="50800" bIns="50800" rIns="50800"/>
            <a:lstStyle/>
            <a:p>
              <a:pPr algn="ctr">
                <a:lnSpc>
                  <a:spcPts val="2553"/>
                </a:lnSpc>
              </a:pPr>
            </a:p>
          </p:txBody>
        </p:sp>
      </p:grpSp>
      <p:grpSp>
        <p:nvGrpSpPr>
          <p:cNvPr name="Group 13" id="13"/>
          <p:cNvGrpSpPr/>
          <p:nvPr/>
        </p:nvGrpSpPr>
        <p:grpSpPr>
          <a:xfrm rot="0">
            <a:off x="1485129" y="7732045"/>
            <a:ext cx="6046286" cy="1027869"/>
            <a:chOff x="0" y="0"/>
            <a:chExt cx="1592438" cy="270714"/>
          </a:xfrm>
        </p:grpSpPr>
        <p:sp>
          <p:nvSpPr>
            <p:cNvPr name="Freeform 14" id="14"/>
            <p:cNvSpPr/>
            <p:nvPr/>
          </p:nvSpPr>
          <p:spPr>
            <a:xfrm flipH="false" flipV="false" rot="0">
              <a:off x="0" y="0"/>
              <a:ext cx="1592438" cy="270714"/>
            </a:xfrm>
            <a:custGeom>
              <a:avLst/>
              <a:gdLst/>
              <a:ahLst/>
              <a:cxnLst/>
              <a:rect r="r" b="b" t="t" l="l"/>
              <a:pathLst>
                <a:path h="270714" w="1592438">
                  <a:moveTo>
                    <a:pt x="65303" y="0"/>
                  </a:moveTo>
                  <a:lnTo>
                    <a:pt x="1527135" y="0"/>
                  </a:lnTo>
                  <a:cubicBezTo>
                    <a:pt x="1544454" y="0"/>
                    <a:pt x="1561064" y="6880"/>
                    <a:pt x="1573311" y="19127"/>
                  </a:cubicBezTo>
                  <a:cubicBezTo>
                    <a:pt x="1585557" y="31373"/>
                    <a:pt x="1592438" y="47983"/>
                    <a:pt x="1592438" y="65303"/>
                  </a:cubicBezTo>
                  <a:lnTo>
                    <a:pt x="1592438" y="205412"/>
                  </a:lnTo>
                  <a:cubicBezTo>
                    <a:pt x="1592438" y="241477"/>
                    <a:pt x="1563201" y="270714"/>
                    <a:pt x="1527135" y="270714"/>
                  </a:cubicBezTo>
                  <a:lnTo>
                    <a:pt x="65303" y="270714"/>
                  </a:lnTo>
                  <a:cubicBezTo>
                    <a:pt x="47983" y="270714"/>
                    <a:pt x="31373" y="263834"/>
                    <a:pt x="19127" y="251588"/>
                  </a:cubicBezTo>
                  <a:cubicBezTo>
                    <a:pt x="6880" y="239341"/>
                    <a:pt x="0" y="222731"/>
                    <a:pt x="0" y="205412"/>
                  </a:cubicBezTo>
                  <a:lnTo>
                    <a:pt x="0" y="65303"/>
                  </a:lnTo>
                  <a:cubicBezTo>
                    <a:pt x="0" y="47983"/>
                    <a:pt x="6880" y="31373"/>
                    <a:pt x="19127" y="19127"/>
                  </a:cubicBezTo>
                  <a:cubicBezTo>
                    <a:pt x="31373" y="6880"/>
                    <a:pt x="47983" y="0"/>
                    <a:pt x="65303" y="0"/>
                  </a:cubicBezTo>
                  <a:close/>
                </a:path>
              </a:pathLst>
            </a:custGeom>
            <a:solidFill>
              <a:srgbClr val="4C7280"/>
            </a:solidFill>
          </p:spPr>
        </p:sp>
        <p:sp>
          <p:nvSpPr>
            <p:cNvPr name="TextBox 15" id="15"/>
            <p:cNvSpPr txBox="true"/>
            <p:nvPr/>
          </p:nvSpPr>
          <p:spPr>
            <a:xfrm>
              <a:off x="0" y="19050"/>
              <a:ext cx="1592438" cy="251664"/>
            </a:xfrm>
            <a:prstGeom prst="rect">
              <a:avLst/>
            </a:prstGeom>
          </p:spPr>
          <p:txBody>
            <a:bodyPr anchor="ctr" rtlCol="false" tIns="50800" lIns="50800" bIns="50800" rIns="50800"/>
            <a:lstStyle/>
            <a:p>
              <a:pPr algn="ctr">
                <a:lnSpc>
                  <a:spcPts val="2553"/>
                </a:lnSpc>
              </a:pPr>
            </a:p>
          </p:txBody>
        </p:sp>
      </p:grpSp>
      <p:sp>
        <p:nvSpPr>
          <p:cNvPr name="TextBox 16" id="16"/>
          <p:cNvSpPr txBox="true"/>
          <p:nvPr/>
        </p:nvSpPr>
        <p:spPr>
          <a:xfrm rot="0">
            <a:off x="1828699" y="5477454"/>
            <a:ext cx="5311909" cy="539750"/>
          </a:xfrm>
          <a:prstGeom prst="rect">
            <a:avLst/>
          </a:prstGeom>
        </p:spPr>
        <p:txBody>
          <a:bodyPr anchor="t" rtlCol="false" tIns="0" lIns="0" bIns="0" rIns="0">
            <a:spAutoFit/>
          </a:bodyPr>
          <a:lstStyle/>
          <a:p>
            <a:pPr algn="l">
              <a:lnSpc>
                <a:spcPts val="4000"/>
              </a:lnSpc>
            </a:pPr>
            <a:r>
              <a:rPr lang="en-US" b="true" sz="4000">
                <a:solidFill>
                  <a:srgbClr val="E8E7E7"/>
                </a:solidFill>
                <a:latin typeface="Kollektif Bold"/>
                <a:ea typeface="Kollektif Bold"/>
                <a:cs typeface="Kollektif Bold"/>
                <a:sym typeface="Kollektif Bold"/>
              </a:rPr>
              <a:t>01 - FINES</a:t>
            </a:r>
          </a:p>
        </p:txBody>
      </p:sp>
      <p:sp>
        <p:nvSpPr>
          <p:cNvPr name="TextBox 17" id="17"/>
          <p:cNvSpPr txBox="true"/>
          <p:nvPr/>
        </p:nvSpPr>
        <p:spPr>
          <a:xfrm rot="0">
            <a:off x="1828699" y="6743448"/>
            <a:ext cx="5311909" cy="539750"/>
          </a:xfrm>
          <a:prstGeom prst="rect">
            <a:avLst/>
          </a:prstGeom>
        </p:spPr>
        <p:txBody>
          <a:bodyPr anchor="t" rtlCol="false" tIns="0" lIns="0" bIns="0" rIns="0">
            <a:spAutoFit/>
          </a:bodyPr>
          <a:lstStyle/>
          <a:p>
            <a:pPr algn="l">
              <a:lnSpc>
                <a:spcPts val="4000"/>
              </a:lnSpc>
            </a:pPr>
            <a:r>
              <a:rPr lang="en-US" b="true" sz="4000">
                <a:solidFill>
                  <a:srgbClr val="E8E7E7"/>
                </a:solidFill>
                <a:latin typeface="Kollektif Bold"/>
                <a:ea typeface="Kollektif Bold"/>
                <a:cs typeface="Kollektif Bold"/>
                <a:sym typeface="Kollektif Bold"/>
              </a:rPr>
              <a:t>02 - DISGORGEMENT</a:t>
            </a:r>
          </a:p>
        </p:txBody>
      </p:sp>
      <p:sp>
        <p:nvSpPr>
          <p:cNvPr name="TextBox 18" id="18"/>
          <p:cNvSpPr txBox="true"/>
          <p:nvPr/>
        </p:nvSpPr>
        <p:spPr>
          <a:xfrm rot="0">
            <a:off x="1828699" y="8009441"/>
            <a:ext cx="5311909" cy="539750"/>
          </a:xfrm>
          <a:prstGeom prst="rect">
            <a:avLst/>
          </a:prstGeom>
        </p:spPr>
        <p:txBody>
          <a:bodyPr anchor="t" rtlCol="false" tIns="0" lIns="0" bIns="0" rIns="0">
            <a:spAutoFit/>
          </a:bodyPr>
          <a:lstStyle/>
          <a:p>
            <a:pPr algn="l">
              <a:lnSpc>
                <a:spcPts val="4000"/>
              </a:lnSpc>
            </a:pPr>
            <a:r>
              <a:rPr lang="en-US" b="true" sz="4000">
                <a:solidFill>
                  <a:srgbClr val="E8E7E7"/>
                </a:solidFill>
                <a:latin typeface="Kollektif Bold"/>
                <a:ea typeface="Kollektif Bold"/>
                <a:cs typeface="Kollektif Bold"/>
                <a:sym typeface="Kollektif Bold"/>
              </a:rPr>
              <a:t>03 - TOTAL</a:t>
            </a:r>
          </a:p>
        </p:txBody>
      </p:sp>
      <p:grpSp>
        <p:nvGrpSpPr>
          <p:cNvPr name="Group 19" id="19"/>
          <p:cNvGrpSpPr/>
          <p:nvPr/>
        </p:nvGrpSpPr>
        <p:grpSpPr>
          <a:xfrm rot="-2700000">
            <a:off x="14034654" y="-4091495"/>
            <a:ext cx="7415398" cy="3565095"/>
            <a:chOff x="0" y="0"/>
            <a:chExt cx="660400" cy="317500"/>
          </a:xfrm>
        </p:grpSpPr>
        <p:sp>
          <p:nvSpPr>
            <p:cNvPr name="Freeform 20" id="20"/>
            <p:cNvSpPr/>
            <p:nvPr/>
          </p:nvSpPr>
          <p:spPr>
            <a:xfrm flipH="false" flipV="false" rot="0">
              <a:off x="0" y="0"/>
              <a:ext cx="660400" cy="317500"/>
            </a:xfrm>
            <a:custGeom>
              <a:avLst/>
              <a:gdLst/>
              <a:ahLst/>
              <a:cxnLst/>
              <a:rect r="r" b="b" t="t" l="l"/>
              <a:pathLst>
                <a:path h="317500" w="6604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sp>
        <p:sp>
          <p:nvSpPr>
            <p:cNvPr name="TextBox 21" id="21"/>
            <p:cNvSpPr txBox="true"/>
            <p:nvPr/>
          </p:nvSpPr>
          <p:spPr>
            <a:xfrm>
              <a:off x="0" y="146050"/>
              <a:ext cx="660400" cy="171450"/>
            </a:xfrm>
            <a:prstGeom prst="rect">
              <a:avLst/>
            </a:prstGeom>
          </p:spPr>
          <p:txBody>
            <a:bodyPr anchor="ctr" rtlCol="false" tIns="50800" lIns="50800" bIns="50800" rIns="50800"/>
            <a:lstStyle/>
            <a:p>
              <a:pPr algn="ctr">
                <a:lnSpc>
                  <a:spcPts val="2553"/>
                </a:lnSpc>
              </a:pPr>
            </a:p>
          </p:txBody>
        </p:sp>
      </p:grpSp>
      <p:sp>
        <p:nvSpPr>
          <p:cNvPr name="AutoShape 22" id="22"/>
          <p:cNvSpPr/>
          <p:nvPr/>
        </p:nvSpPr>
        <p:spPr>
          <a:xfrm flipV="true">
            <a:off x="16779354" y="-3323851"/>
            <a:ext cx="5132702" cy="5185216"/>
          </a:xfrm>
          <a:prstGeom prst="line">
            <a:avLst/>
          </a:prstGeom>
          <a:ln cap="flat" w="28575">
            <a:solidFill>
              <a:srgbClr val="103874"/>
            </a:solidFill>
            <a:prstDash val="solid"/>
            <a:headEnd type="none" len="sm" w="sm"/>
            <a:tailEnd type="none" len="sm" w="sm"/>
          </a:ln>
        </p:spPr>
      </p:sp>
      <p:sp>
        <p:nvSpPr>
          <p:cNvPr name="AutoShape 23" id="23"/>
          <p:cNvSpPr/>
          <p:nvPr/>
        </p:nvSpPr>
        <p:spPr>
          <a:xfrm flipV="true">
            <a:off x="17092031" y="-2963542"/>
            <a:ext cx="5038853" cy="5038853"/>
          </a:xfrm>
          <a:prstGeom prst="line">
            <a:avLst/>
          </a:prstGeom>
          <a:ln cap="flat" w="28575">
            <a:solidFill>
              <a:srgbClr val="103874"/>
            </a:solidFill>
            <a:prstDash val="solid"/>
            <a:headEnd type="none" len="sm" w="sm"/>
            <a:tailEnd type="none" len="sm" w="sm"/>
          </a:ln>
        </p:spPr>
      </p:sp>
      <p:sp>
        <p:nvSpPr>
          <p:cNvPr name="AutoShape 24" id="24"/>
          <p:cNvSpPr/>
          <p:nvPr/>
        </p:nvSpPr>
        <p:spPr>
          <a:xfrm flipV="true">
            <a:off x="17450501" y="-2612228"/>
            <a:ext cx="4867141" cy="4867141"/>
          </a:xfrm>
          <a:prstGeom prst="line">
            <a:avLst/>
          </a:prstGeom>
          <a:ln cap="flat" w="28575">
            <a:solidFill>
              <a:srgbClr val="103874"/>
            </a:solidFill>
            <a:prstDash val="solid"/>
            <a:headEnd type="none" len="sm" w="sm"/>
            <a:tailEnd type="none" len="sm" w="sm"/>
          </a:ln>
        </p:spPr>
      </p:sp>
      <p:sp>
        <p:nvSpPr>
          <p:cNvPr name="AutoShape 25" id="25"/>
          <p:cNvSpPr/>
          <p:nvPr/>
        </p:nvSpPr>
        <p:spPr>
          <a:xfrm flipV="true">
            <a:off x="17836769" y="-2308948"/>
            <a:ext cx="4690515" cy="4690515"/>
          </a:xfrm>
          <a:prstGeom prst="line">
            <a:avLst/>
          </a:prstGeom>
          <a:ln cap="flat" w="28575">
            <a:solidFill>
              <a:srgbClr val="103874"/>
            </a:solidFill>
            <a:prstDash val="solid"/>
            <a:headEnd type="none" len="sm" w="sm"/>
            <a:tailEnd type="none" len="sm" w="sm"/>
          </a:ln>
        </p:spPr>
      </p:sp>
      <p:sp>
        <p:nvSpPr>
          <p:cNvPr name="AutoShape 26" id="26"/>
          <p:cNvSpPr/>
          <p:nvPr/>
        </p:nvSpPr>
        <p:spPr>
          <a:xfrm flipV="true">
            <a:off x="18276445" y="-1822252"/>
            <a:ext cx="4347674" cy="4347674"/>
          </a:xfrm>
          <a:prstGeom prst="line">
            <a:avLst/>
          </a:prstGeom>
          <a:ln cap="flat" w="28575">
            <a:solidFill>
              <a:srgbClr val="103874"/>
            </a:solidFill>
            <a:prstDash val="solid"/>
            <a:headEnd type="none" len="sm" w="sm"/>
            <a:tailEnd type="none" len="sm" w="sm"/>
          </a:ln>
        </p:spPr>
      </p:sp>
      <p:sp>
        <p:nvSpPr>
          <p:cNvPr name="TextBox 27" id="27"/>
          <p:cNvSpPr txBox="true"/>
          <p:nvPr/>
        </p:nvSpPr>
        <p:spPr>
          <a:xfrm rot="0">
            <a:off x="1485129" y="2608747"/>
            <a:ext cx="6713943" cy="1447800"/>
          </a:xfrm>
          <a:prstGeom prst="rect">
            <a:avLst/>
          </a:prstGeom>
        </p:spPr>
        <p:txBody>
          <a:bodyPr anchor="t" rtlCol="false" tIns="0" lIns="0" bIns="0" rIns="0">
            <a:spAutoFit/>
          </a:bodyPr>
          <a:lstStyle/>
          <a:p>
            <a:pPr algn="l">
              <a:lnSpc>
                <a:spcPts val="2879"/>
              </a:lnSpc>
            </a:pPr>
            <a:r>
              <a:rPr lang="en-US" sz="2400">
                <a:solidFill>
                  <a:srgbClr val="0C2344"/>
                </a:solidFill>
                <a:latin typeface="DM Sans"/>
                <a:ea typeface="DM Sans"/>
                <a:cs typeface="DM Sans"/>
                <a:sym typeface="DM Sans"/>
              </a:rPr>
              <a:t>The SEC obtained orders barring 124 individuals from serving as officers and directors of public companies, the second-highest number of such bars obtained in a decade.</a:t>
            </a:r>
          </a:p>
        </p:txBody>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E8E7E7"/>
        </a:solidFill>
      </p:bgPr>
    </p:bg>
    <p:spTree>
      <p:nvGrpSpPr>
        <p:cNvPr id="1" name=""/>
        <p:cNvGrpSpPr/>
        <p:nvPr/>
      </p:nvGrpSpPr>
      <p:grpSpPr>
        <a:xfrm>
          <a:off x="0" y="0"/>
          <a:ext cx="0" cy="0"/>
          <a:chOff x="0" y="0"/>
          <a:chExt cx="0" cy="0"/>
        </a:xfrm>
      </p:grpSpPr>
      <p:grpSp>
        <p:nvGrpSpPr>
          <p:cNvPr name="Group 2" id="2"/>
          <p:cNvGrpSpPr/>
          <p:nvPr/>
        </p:nvGrpSpPr>
        <p:grpSpPr>
          <a:xfrm rot="-2700000">
            <a:off x="11386843" y="7201845"/>
            <a:ext cx="7415398" cy="3565095"/>
            <a:chOff x="0" y="0"/>
            <a:chExt cx="660400" cy="317500"/>
          </a:xfrm>
        </p:grpSpPr>
        <p:sp>
          <p:nvSpPr>
            <p:cNvPr name="Freeform 3" id="3"/>
            <p:cNvSpPr/>
            <p:nvPr/>
          </p:nvSpPr>
          <p:spPr>
            <a:xfrm flipH="false" flipV="false" rot="0">
              <a:off x="0" y="0"/>
              <a:ext cx="660400" cy="317500"/>
            </a:xfrm>
            <a:custGeom>
              <a:avLst/>
              <a:gdLst/>
              <a:ahLst/>
              <a:cxnLst/>
              <a:rect r="r" b="b" t="t" l="l"/>
              <a:pathLst>
                <a:path h="317500" w="6604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sp>
        <p:sp>
          <p:nvSpPr>
            <p:cNvPr name="TextBox 4" id="4"/>
            <p:cNvSpPr txBox="true"/>
            <p:nvPr/>
          </p:nvSpPr>
          <p:spPr>
            <a:xfrm>
              <a:off x="0" y="146050"/>
              <a:ext cx="660400" cy="171450"/>
            </a:xfrm>
            <a:prstGeom prst="rect">
              <a:avLst/>
            </a:prstGeom>
          </p:spPr>
          <p:txBody>
            <a:bodyPr anchor="ctr" rtlCol="false" tIns="50800" lIns="50800" bIns="50800" rIns="50800"/>
            <a:lstStyle/>
            <a:p>
              <a:pPr algn="ctr">
                <a:lnSpc>
                  <a:spcPts val="2553"/>
                </a:lnSpc>
              </a:pPr>
            </a:p>
          </p:txBody>
        </p:sp>
      </p:grpSp>
      <p:sp>
        <p:nvSpPr>
          <p:cNvPr name="AutoShape 5" id="5"/>
          <p:cNvSpPr/>
          <p:nvPr/>
        </p:nvSpPr>
        <p:spPr>
          <a:xfrm flipV="true">
            <a:off x="14131544" y="7969488"/>
            <a:ext cx="5132702" cy="5185216"/>
          </a:xfrm>
          <a:prstGeom prst="line">
            <a:avLst/>
          </a:prstGeom>
          <a:ln cap="flat" w="28575">
            <a:solidFill>
              <a:srgbClr val="0C2344"/>
            </a:solidFill>
            <a:prstDash val="solid"/>
            <a:headEnd type="none" len="sm" w="sm"/>
            <a:tailEnd type="none" len="sm" w="sm"/>
          </a:ln>
        </p:spPr>
      </p:sp>
      <p:sp>
        <p:nvSpPr>
          <p:cNvPr name="AutoShape 6" id="6"/>
          <p:cNvSpPr/>
          <p:nvPr/>
        </p:nvSpPr>
        <p:spPr>
          <a:xfrm flipV="true">
            <a:off x="14444220" y="8329798"/>
            <a:ext cx="5038853" cy="5038853"/>
          </a:xfrm>
          <a:prstGeom prst="line">
            <a:avLst/>
          </a:prstGeom>
          <a:ln cap="flat" w="28575">
            <a:solidFill>
              <a:srgbClr val="0C2344"/>
            </a:solidFill>
            <a:prstDash val="solid"/>
            <a:headEnd type="none" len="sm" w="sm"/>
            <a:tailEnd type="none" len="sm" w="sm"/>
          </a:ln>
        </p:spPr>
      </p:sp>
      <p:sp>
        <p:nvSpPr>
          <p:cNvPr name="AutoShape 7" id="7"/>
          <p:cNvSpPr/>
          <p:nvPr/>
        </p:nvSpPr>
        <p:spPr>
          <a:xfrm flipV="true">
            <a:off x="14802690" y="8681112"/>
            <a:ext cx="4867141" cy="4867141"/>
          </a:xfrm>
          <a:prstGeom prst="line">
            <a:avLst/>
          </a:prstGeom>
          <a:ln cap="flat" w="28575">
            <a:solidFill>
              <a:srgbClr val="0C2344"/>
            </a:solidFill>
            <a:prstDash val="solid"/>
            <a:headEnd type="none" len="sm" w="sm"/>
            <a:tailEnd type="none" len="sm" w="sm"/>
          </a:ln>
        </p:spPr>
      </p:sp>
      <p:grpSp>
        <p:nvGrpSpPr>
          <p:cNvPr name="Group 8" id="8"/>
          <p:cNvGrpSpPr/>
          <p:nvPr/>
        </p:nvGrpSpPr>
        <p:grpSpPr>
          <a:xfrm rot="2700000">
            <a:off x="-2137434" y="-3783523"/>
            <a:ext cx="7415398" cy="3565095"/>
            <a:chOff x="0" y="0"/>
            <a:chExt cx="660400" cy="317500"/>
          </a:xfrm>
        </p:grpSpPr>
        <p:sp>
          <p:nvSpPr>
            <p:cNvPr name="Freeform 9" id="9"/>
            <p:cNvSpPr/>
            <p:nvPr/>
          </p:nvSpPr>
          <p:spPr>
            <a:xfrm flipH="false" flipV="false" rot="0">
              <a:off x="0" y="0"/>
              <a:ext cx="660400" cy="317500"/>
            </a:xfrm>
            <a:custGeom>
              <a:avLst/>
              <a:gdLst/>
              <a:ahLst/>
              <a:cxnLst/>
              <a:rect r="r" b="b" t="t" l="l"/>
              <a:pathLst>
                <a:path h="317500" w="6604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sp>
        <p:sp>
          <p:nvSpPr>
            <p:cNvPr name="TextBox 10" id="10"/>
            <p:cNvSpPr txBox="true"/>
            <p:nvPr/>
          </p:nvSpPr>
          <p:spPr>
            <a:xfrm>
              <a:off x="0" y="146050"/>
              <a:ext cx="660400" cy="171450"/>
            </a:xfrm>
            <a:prstGeom prst="rect">
              <a:avLst/>
            </a:prstGeom>
          </p:spPr>
          <p:txBody>
            <a:bodyPr anchor="ctr" rtlCol="false" tIns="50800" lIns="50800" bIns="50800" rIns="50800"/>
            <a:lstStyle/>
            <a:p>
              <a:pPr algn="ctr">
                <a:lnSpc>
                  <a:spcPts val="2553"/>
                </a:lnSpc>
              </a:pPr>
            </a:p>
          </p:txBody>
        </p:sp>
      </p:grpSp>
      <p:sp>
        <p:nvSpPr>
          <p:cNvPr name="AutoShape 11" id="11"/>
          <p:cNvSpPr/>
          <p:nvPr/>
        </p:nvSpPr>
        <p:spPr>
          <a:xfrm>
            <a:off x="-2600048" y="-2963974"/>
            <a:ext cx="5185216" cy="5132702"/>
          </a:xfrm>
          <a:prstGeom prst="line">
            <a:avLst/>
          </a:prstGeom>
          <a:ln cap="flat" w="28575">
            <a:solidFill>
              <a:srgbClr val="0C2344"/>
            </a:solidFill>
            <a:prstDash val="solid"/>
            <a:headEnd type="none" len="sm" w="sm"/>
            <a:tailEnd type="none" len="sm" w="sm"/>
          </a:ln>
        </p:spPr>
      </p:sp>
      <p:sp>
        <p:nvSpPr>
          <p:cNvPr name="AutoShape 12" id="12"/>
          <p:cNvSpPr/>
          <p:nvPr/>
        </p:nvSpPr>
        <p:spPr>
          <a:xfrm>
            <a:off x="-2813995" y="-2651297"/>
            <a:ext cx="5038853" cy="5038853"/>
          </a:xfrm>
          <a:prstGeom prst="line">
            <a:avLst/>
          </a:prstGeom>
          <a:ln cap="flat" w="28575">
            <a:solidFill>
              <a:srgbClr val="0C2344"/>
            </a:solidFill>
            <a:prstDash val="solid"/>
            <a:headEnd type="none" len="sm" w="sm"/>
            <a:tailEnd type="none" len="sm" w="sm"/>
          </a:ln>
        </p:spPr>
      </p:sp>
      <p:sp>
        <p:nvSpPr>
          <p:cNvPr name="AutoShape 13" id="13"/>
          <p:cNvSpPr/>
          <p:nvPr/>
        </p:nvSpPr>
        <p:spPr>
          <a:xfrm>
            <a:off x="-2993596" y="-2292827"/>
            <a:ext cx="4867141" cy="4867141"/>
          </a:xfrm>
          <a:prstGeom prst="line">
            <a:avLst/>
          </a:prstGeom>
          <a:ln cap="flat" w="28575">
            <a:solidFill>
              <a:srgbClr val="0C2344"/>
            </a:solidFill>
            <a:prstDash val="solid"/>
            <a:headEnd type="none" len="sm" w="sm"/>
            <a:tailEnd type="none" len="sm" w="sm"/>
          </a:ln>
        </p:spPr>
      </p:sp>
      <p:sp>
        <p:nvSpPr>
          <p:cNvPr name="AutoShape 14" id="14"/>
          <p:cNvSpPr/>
          <p:nvPr/>
        </p:nvSpPr>
        <p:spPr>
          <a:xfrm>
            <a:off x="-3120251" y="-1906560"/>
            <a:ext cx="4690515" cy="4690515"/>
          </a:xfrm>
          <a:prstGeom prst="line">
            <a:avLst/>
          </a:prstGeom>
          <a:ln cap="flat" w="28575">
            <a:solidFill>
              <a:srgbClr val="0C2344"/>
            </a:solidFill>
            <a:prstDash val="solid"/>
            <a:headEnd type="none" len="sm" w="sm"/>
            <a:tailEnd type="none" len="sm" w="sm"/>
          </a:ln>
        </p:spPr>
      </p:sp>
      <p:sp>
        <p:nvSpPr>
          <p:cNvPr name="AutoShape 15" id="15"/>
          <p:cNvSpPr/>
          <p:nvPr/>
        </p:nvSpPr>
        <p:spPr>
          <a:xfrm>
            <a:off x="-3264105" y="-1466883"/>
            <a:ext cx="4347674" cy="4347674"/>
          </a:xfrm>
          <a:prstGeom prst="line">
            <a:avLst/>
          </a:prstGeom>
          <a:ln cap="flat" w="28575">
            <a:solidFill>
              <a:srgbClr val="0C2344"/>
            </a:solidFill>
            <a:prstDash val="solid"/>
            <a:headEnd type="none" len="sm" w="sm"/>
            <a:tailEnd type="none" len="sm" w="sm"/>
          </a:ln>
        </p:spPr>
      </p:sp>
      <p:sp>
        <p:nvSpPr>
          <p:cNvPr name="AutoShape 16" id="16"/>
          <p:cNvSpPr/>
          <p:nvPr/>
        </p:nvSpPr>
        <p:spPr>
          <a:xfrm>
            <a:off x="-3384925" y="-1023159"/>
            <a:ext cx="3963599" cy="3985594"/>
          </a:xfrm>
          <a:prstGeom prst="line">
            <a:avLst/>
          </a:prstGeom>
          <a:ln cap="flat" w="28575">
            <a:solidFill>
              <a:srgbClr val="0C2344"/>
            </a:solidFill>
            <a:prstDash val="solid"/>
            <a:headEnd type="none" len="sm" w="sm"/>
            <a:tailEnd type="none" len="sm" w="sm"/>
          </a:ln>
        </p:spPr>
      </p:sp>
      <p:sp>
        <p:nvSpPr>
          <p:cNvPr name="AutoShape 17" id="17"/>
          <p:cNvSpPr/>
          <p:nvPr/>
        </p:nvSpPr>
        <p:spPr>
          <a:xfrm>
            <a:off x="-3359157" y="-461526"/>
            <a:ext cx="3377485" cy="3360058"/>
          </a:xfrm>
          <a:prstGeom prst="line">
            <a:avLst/>
          </a:prstGeom>
          <a:ln cap="flat" w="28575">
            <a:solidFill>
              <a:srgbClr val="0C2344"/>
            </a:solidFill>
            <a:prstDash val="solid"/>
            <a:headEnd type="none" len="sm" w="sm"/>
            <a:tailEnd type="none" len="sm" w="sm"/>
          </a:ln>
        </p:spPr>
      </p:sp>
      <p:grpSp>
        <p:nvGrpSpPr>
          <p:cNvPr name="Group 18" id="18"/>
          <p:cNvGrpSpPr/>
          <p:nvPr/>
        </p:nvGrpSpPr>
        <p:grpSpPr>
          <a:xfrm rot="0">
            <a:off x="3546559" y="155206"/>
            <a:ext cx="6627143" cy="2419108"/>
            <a:chOff x="0" y="0"/>
            <a:chExt cx="8836191" cy="3225477"/>
          </a:xfrm>
        </p:grpSpPr>
        <p:grpSp>
          <p:nvGrpSpPr>
            <p:cNvPr name="Group 19" id="19"/>
            <p:cNvGrpSpPr/>
            <p:nvPr/>
          </p:nvGrpSpPr>
          <p:grpSpPr>
            <a:xfrm rot="0">
              <a:off x="1028700" y="0"/>
              <a:ext cx="7807491" cy="3225477"/>
              <a:chOff x="0" y="0"/>
              <a:chExt cx="1542220" cy="637131"/>
            </a:xfrm>
          </p:grpSpPr>
          <p:sp>
            <p:nvSpPr>
              <p:cNvPr name="Freeform 20" id="20"/>
              <p:cNvSpPr/>
              <p:nvPr/>
            </p:nvSpPr>
            <p:spPr>
              <a:xfrm flipH="false" flipV="false" rot="0">
                <a:off x="0" y="0"/>
                <a:ext cx="1542220" cy="637131"/>
              </a:xfrm>
              <a:custGeom>
                <a:avLst/>
                <a:gdLst/>
                <a:ahLst/>
                <a:cxnLst/>
                <a:rect r="r" b="b" t="t" l="l"/>
                <a:pathLst>
                  <a:path h="637131" w="1542220">
                    <a:moveTo>
                      <a:pt x="66107" y="0"/>
                    </a:moveTo>
                    <a:lnTo>
                      <a:pt x="1476114" y="0"/>
                    </a:lnTo>
                    <a:cubicBezTo>
                      <a:pt x="1512623" y="0"/>
                      <a:pt x="1542220" y="29597"/>
                      <a:pt x="1542220" y="66107"/>
                    </a:cubicBezTo>
                    <a:lnTo>
                      <a:pt x="1542220" y="571025"/>
                    </a:lnTo>
                    <a:cubicBezTo>
                      <a:pt x="1542220" y="588557"/>
                      <a:pt x="1535256" y="605372"/>
                      <a:pt x="1522858" y="617769"/>
                    </a:cubicBezTo>
                    <a:cubicBezTo>
                      <a:pt x="1510461" y="630167"/>
                      <a:pt x="1493646" y="637131"/>
                      <a:pt x="1476114" y="637131"/>
                    </a:cubicBezTo>
                    <a:lnTo>
                      <a:pt x="66107" y="637131"/>
                    </a:lnTo>
                    <a:cubicBezTo>
                      <a:pt x="29597" y="637131"/>
                      <a:pt x="0" y="607534"/>
                      <a:pt x="0" y="571025"/>
                    </a:cubicBezTo>
                    <a:lnTo>
                      <a:pt x="0" y="66107"/>
                    </a:lnTo>
                    <a:cubicBezTo>
                      <a:pt x="0" y="48574"/>
                      <a:pt x="6965" y="31760"/>
                      <a:pt x="19362" y="19362"/>
                    </a:cubicBezTo>
                    <a:cubicBezTo>
                      <a:pt x="31760" y="6965"/>
                      <a:pt x="48574" y="0"/>
                      <a:pt x="66107" y="0"/>
                    </a:cubicBezTo>
                    <a:close/>
                  </a:path>
                </a:pathLst>
              </a:custGeom>
              <a:solidFill>
                <a:srgbClr val="23444C"/>
              </a:solidFill>
            </p:spPr>
          </p:sp>
          <p:sp>
            <p:nvSpPr>
              <p:cNvPr name="TextBox 21" id="21"/>
              <p:cNvSpPr txBox="true"/>
              <p:nvPr/>
            </p:nvSpPr>
            <p:spPr>
              <a:xfrm>
                <a:off x="0" y="-57150"/>
                <a:ext cx="1542220" cy="694281"/>
              </a:xfrm>
              <a:prstGeom prst="rect">
                <a:avLst/>
              </a:prstGeom>
            </p:spPr>
            <p:txBody>
              <a:bodyPr anchor="ctr" rtlCol="false" tIns="50800" lIns="50800" bIns="50800" rIns="50800"/>
              <a:lstStyle/>
              <a:p>
                <a:pPr algn="ctr">
                  <a:lnSpc>
                    <a:spcPts val="2659"/>
                  </a:lnSpc>
                  <a:spcBef>
                    <a:spcPct val="0"/>
                  </a:spcBef>
                </a:pPr>
              </a:p>
            </p:txBody>
          </p:sp>
        </p:grpSp>
        <p:grpSp>
          <p:nvGrpSpPr>
            <p:cNvPr name="Group 22" id="22"/>
            <p:cNvGrpSpPr/>
            <p:nvPr/>
          </p:nvGrpSpPr>
          <p:grpSpPr>
            <a:xfrm rot="0">
              <a:off x="0" y="596577"/>
              <a:ext cx="2057400" cy="2057400"/>
              <a:chOff x="0" y="0"/>
              <a:chExt cx="812800" cy="812800"/>
            </a:xfrm>
          </p:grpSpPr>
          <p:sp>
            <p:nvSpPr>
              <p:cNvPr name="Freeform 23" id="2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9AAAB3"/>
              </a:solidFill>
            </p:spPr>
          </p:sp>
          <p:sp>
            <p:nvSpPr>
              <p:cNvPr name="TextBox 24" id="24"/>
              <p:cNvSpPr txBox="true"/>
              <p:nvPr/>
            </p:nvSpPr>
            <p:spPr>
              <a:xfrm>
                <a:off x="76200" y="19050"/>
                <a:ext cx="660400" cy="717550"/>
              </a:xfrm>
              <a:prstGeom prst="rect">
                <a:avLst/>
              </a:prstGeom>
            </p:spPr>
            <p:txBody>
              <a:bodyPr anchor="ctr" rtlCol="false" tIns="50800" lIns="50800" bIns="50800" rIns="50800"/>
              <a:lstStyle/>
              <a:p>
                <a:pPr algn="ctr">
                  <a:lnSpc>
                    <a:spcPts val="2659"/>
                  </a:lnSpc>
                </a:pPr>
              </a:p>
            </p:txBody>
          </p:sp>
        </p:grpSp>
        <p:sp>
          <p:nvSpPr>
            <p:cNvPr name="Freeform 25" id="25"/>
            <p:cNvSpPr/>
            <p:nvPr/>
          </p:nvSpPr>
          <p:spPr>
            <a:xfrm flipH="false" flipV="false" rot="0">
              <a:off x="315150" y="973072"/>
              <a:ext cx="1427101" cy="1307581"/>
            </a:xfrm>
            <a:custGeom>
              <a:avLst/>
              <a:gdLst/>
              <a:ahLst/>
              <a:cxnLst/>
              <a:rect r="r" b="b" t="t" l="l"/>
              <a:pathLst>
                <a:path h="1307581" w="1427101">
                  <a:moveTo>
                    <a:pt x="0" y="0"/>
                  </a:moveTo>
                  <a:lnTo>
                    <a:pt x="1427100" y="0"/>
                  </a:lnTo>
                  <a:lnTo>
                    <a:pt x="1427100" y="1307581"/>
                  </a:lnTo>
                  <a:lnTo>
                    <a:pt x="0" y="130758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26" id="26"/>
            <p:cNvSpPr txBox="true"/>
            <p:nvPr/>
          </p:nvSpPr>
          <p:spPr>
            <a:xfrm rot="0">
              <a:off x="2226209" y="568002"/>
              <a:ext cx="6270791" cy="1821815"/>
            </a:xfrm>
            <a:prstGeom prst="rect">
              <a:avLst/>
            </a:prstGeom>
          </p:spPr>
          <p:txBody>
            <a:bodyPr anchor="t" rtlCol="false" tIns="0" lIns="0" bIns="0" rIns="0">
              <a:spAutoFit/>
            </a:bodyPr>
            <a:lstStyle/>
            <a:p>
              <a:pPr algn="l">
                <a:lnSpc>
                  <a:spcPts val="2730"/>
                </a:lnSpc>
              </a:pPr>
              <a:r>
                <a:rPr lang="en-US" sz="2100">
                  <a:solidFill>
                    <a:srgbClr val="E8E7E7"/>
                  </a:solidFill>
                  <a:latin typeface="DM Sans"/>
                  <a:ea typeface="DM Sans"/>
                  <a:cs typeface="DM Sans"/>
                  <a:sym typeface="DM Sans"/>
                </a:rPr>
                <a:t>did not adequately address certain risk areas applicable to the firm, such as portfolio management and fee billing</a:t>
              </a:r>
            </a:p>
          </p:txBody>
        </p:sp>
      </p:grpSp>
      <p:sp>
        <p:nvSpPr>
          <p:cNvPr name="TextBox 27" id="27"/>
          <p:cNvSpPr txBox="true"/>
          <p:nvPr/>
        </p:nvSpPr>
        <p:spPr>
          <a:xfrm rot="0">
            <a:off x="409677" y="9262044"/>
            <a:ext cx="9042086" cy="669925"/>
          </a:xfrm>
          <a:prstGeom prst="rect">
            <a:avLst/>
          </a:prstGeom>
        </p:spPr>
        <p:txBody>
          <a:bodyPr anchor="t" rtlCol="false" tIns="0" lIns="0" bIns="0" rIns="0">
            <a:spAutoFit/>
          </a:bodyPr>
          <a:lstStyle/>
          <a:p>
            <a:pPr algn="ctr">
              <a:lnSpc>
                <a:spcPts val="5000"/>
              </a:lnSpc>
            </a:pPr>
            <a:r>
              <a:rPr lang="en-US" b="true" sz="5000">
                <a:solidFill>
                  <a:srgbClr val="0C2344"/>
                </a:solidFill>
                <a:latin typeface="Kollektif Bold"/>
                <a:ea typeface="Kollektif Bold"/>
                <a:cs typeface="Kollektif Bold"/>
                <a:sym typeface="Kollektif Bold"/>
              </a:rPr>
              <a:t>WHAT ELSE IS MISSING?</a:t>
            </a:r>
          </a:p>
        </p:txBody>
      </p:sp>
      <p:sp>
        <p:nvSpPr>
          <p:cNvPr name="TextBox 28" id="28"/>
          <p:cNvSpPr txBox="true"/>
          <p:nvPr/>
        </p:nvSpPr>
        <p:spPr>
          <a:xfrm rot="0">
            <a:off x="11178406" y="7791669"/>
            <a:ext cx="2864935" cy="344805"/>
          </a:xfrm>
          <a:prstGeom prst="rect">
            <a:avLst/>
          </a:prstGeom>
        </p:spPr>
        <p:txBody>
          <a:bodyPr anchor="t" rtlCol="false" tIns="0" lIns="0" bIns="0" rIns="0">
            <a:spAutoFit/>
          </a:bodyPr>
          <a:lstStyle/>
          <a:p>
            <a:pPr algn="l">
              <a:lnSpc>
                <a:spcPts val="2730"/>
              </a:lnSpc>
            </a:pPr>
            <a:r>
              <a:rPr lang="en-US" sz="2100" b="true">
                <a:solidFill>
                  <a:srgbClr val="E8E7E7"/>
                </a:solidFill>
                <a:latin typeface="DM Sans Bold"/>
                <a:ea typeface="DM Sans Bold"/>
                <a:cs typeface="DM Sans Bold"/>
                <a:sym typeface="DM Sans Bold"/>
              </a:rPr>
              <a:t>Lorna Alvarado</a:t>
            </a:r>
          </a:p>
        </p:txBody>
      </p:sp>
      <p:grpSp>
        <p:nvGrpSpPr>
          <p:cNvPr name="Group 29" id="29"/>
          <p:cNvGrpSpPr/>
          <p:nvPr/>
        </p:nvGrpSpPr>
        <p:grpSpPr>
          <a:xfrm rot="0">
            <a:off x="10729769" y="86309"/>
            <a:ext cx="6627143" cy="2419108"/>
            <a:chOff x="0" y="0"/>
            <a:chExt cx="8836191" cy="3225477"/>
          </a:xfrm>
        </p:grpSpPr>
        <p:grpSp>
          <p:nvGrpSpPr>
            <p:cNvPr name="Group 30" id="30"/>
            <p:cNvGrpSpPr/>
            <p:nvPr/>
          </p:nvGrpSpPr>
          <p:grpSpPr>
            <a:xfrm rot="0">
              <a:off x="1028700" y="0"/>
              <a:ext cx="7807491" cy="3225477"/>
              <a:chOff x="0" y="0"/>
              <a:chExt cx="1542220" cy="637131"/>
            </a:xfrm>
          </p:grpSpPr>
          <p:sp>
            <p:nvSpPr>
              <p:cNvPr name="Freeform 31" id="31"/>
              <p:cNvSpPr/>
              <p:nvPr/>
            </p:nvSpPr>
            <p:spPr>
              <a:xfrm flipH="false" flipV="false" rot="0">
                <a:off x="0" y="0"/>
                <a:ext cx="1542220" cy="637131"/>
              </a:xfrm>
              <a:custGeom>
                <a:avLst/>
                <a:gdLst/>
                <a:ahLst/>
                <a:cxnLst/>
                <a:rect r="r" b="b" t="t" l="l"/>
                <a:pathLst>
                  <a:path h="637131" w="1542220">
                    <a:moveTo>
                      <a:pt x="66107" y="0"/>
                    </a:moveTo>
                    <a:lnTo>
                      <a:pt x="1476114" y="0"/>
                    </a:lnTo>
                    <a:cubicBezTo>
                      <a:pt x="1512623" y="0"/>
                      <a:pt x="1542220" y="29597"/>
                      <a:pt x="1542220" y="66107"/>
                    </a:cubicBezTo>
                    <a:lnTo>
                      <a:pt x="1542220" y="571025"/>
                    </a:lnTo>
                    <a:cubicBezTo>
                      <a:pt x="1542220" y="588557"/>
                      <a:pt x="1535256" y="605372"/>
                      <a:pt x="1522858" y="617769"/>
                    </a:cubicBezTo>
                    <a:cubicBezTo>
                      <a:pt x="1510461" y="630167"/>
                      <a:pt x="1493646" y="637131"/>
                      <a:pt x="1476114" y="637131"/>
                    </a:cubicBezTo>
                    <a:lnTo>
                      <a:pt x="66107" y="637131"/>
                    </a:lnTo>
                    <a:cubicBezTo>
                      <a:pt x="29597" y="637131"/>
                      <a:pt x="0" y="607534"/>
                      <a:pt x="0" y="571025"/>
                    </a:cubicBezTo>
                    <a:lnTo>
                      <a:pt x="0" y="66107"/>
                    </a:lnTo>
                    <a:cubicBezTo>
                      <a:pt x="0" y="48574"/>
                      <a:pt x="6965" y="31760"/>
                      <a:pt x="19362" y="19362"/>
                    </a:cubicBezTo>
                    <a:cubicBezTo>
                      <a:pt x="31760" y="6965"/>
                      <a:pt x="48574" y="0"/>
                      <a:pt x="66107" y="0"/>
                    </a:cubicBezTo>
                    <a:close/>
                  </a:path>
                </a:pathLst>
              </a:custGeom>
              <a:solidFill>
                <a:srgbClr val="23444C"/>
              </a:solidFill>
            </p:spPr>
          </p:sp>
          <p:sp>
            <p:nvSpPr>
              <p:cNvPr name="TextBox 32" id="32"/>
              <p:cNvSpPr txBox="true"/>
              <p:nvPr/>
            </p:nvSpPr>
            <p:spPr>
              <a:xfrm>
                <a:off x="0" y="-57150"/>
                <a:ext cx="1542220" cy="694281"/>
              </a:xfrm>
              <a:prstGeom prst="rect">
                <a:avLst/>
              </a:prstGeom>
            </p:spPr>
            <p:txBody>
              <a:bodyPr anchor="ctr" rtlCol="false" tIns="50800" lIns="50800" bIns="50800" rIns="50800"/>
              <a:lstStyle/>
              <a:p>
                <a:pPr algn="ctr">
                  <a:lnSpc>
                    <a:spcPts val="2659"/>
                  </a:lnSpc>
                  <a:spcBef>
                    <a:spcPct val="0"/>
                  </a:spcBef>
                </a:pPr>
              </a:p>
            </p:txBody>
          </p:sp>
        </p:grpSp>
        <p:grpSp>
          <p:nvGrpSpPr>
            <p:cNvPr name="Group 33" id="33"/>
            <p:cNvGrpSpPr/>
            <p:nvPr/>
          </p:nvGrpSpPr>
          <p:grpSpPr>
            <a:xfrm rot="0">
              <a:off x="0" y="596577"/>
              <a:ext cx="2057400" cy="2057400"/>
              <a:chOff x="0" y="0"/>
              <a:chExt cx="812800" cy="812800"/>
            </a:xfrm>
          </p:grpSpPr>
          <p:sp>
            <p:nvSpPr>
              <p:cNvPr name="Freeform 34" id="3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9AAAB3"/>
              </a:solidFill>
            </p:spPr>
          </p:sp>
          <p:sp>
            <p:nvSpPr>
              <p:cNvPr name="TextBox 35" id="35"/>
              <p:cNvSpPr txBox="true"/>
              <p:nvPr/>
            </p:nvSpPr>
            <p:spPr>
              <a:xfrm>
                <a:off x="76200" y="19050"/>
                <a:ext cx="660400" cy="717550"/>
              </a:xfrm>
              <a:prstGeom prst="rect">
                <a:avLst/>
              </a:prstGeom>
            </p:spPr>
            <p:txBody>
              <a:bodyPr anchor="ctr" rtlCol="false" tIns="50800" lIns="50800" bIns="50800" rIns="50800"/>
              <a:lstStyle/>
              <a:p>
                <a:pPr algn="ctr">
                  <a:lnSpc>
                    <a:spcPts val="2659"/>
                  </a:lnSpc>
                </a:pPr>
              </a:p>
            </p:txBody>
          </p:sp>
        </p:grpSp>
        <p:sp>
          <p:nvSpPr>
            <p:cNvPr name="Freeform 36" id="36"/>
            <p:cNvSpPr/>
            <p:nvPr/>
          </p:nvSpPr>
          <p:spPr>
            <a:xfrm flipH="false" flipV="false" rot="0">
              <a:off x="315150" y="973072"/>
              <a:ext cx="1427101" cy="1307581"/>
            </a:xfrm>
            <a:custGeom>
              <a:avLst/>
              <a:gdLst/>
              <a:ahLst/>
              <a:cxnLst/>
              <a:rect r="r" b="b" t="t" l="l"/>
              <a:pathLst>
                <a:path h="1307581" w="1427101">
                  <a:moveTo>
                    <a:pt x="0" y="0"/>
                  </a:moveTo>
                  <a:lnTo>
                    <a:pt x="1427100" y="0"/>
                  </a:lnTo>
                  <a:lnTo>
                    <a:pt x="1427100" y="1307581"/>
                  </a:lnTo>
                  <a:lnTo>
                    <a:pt x="0" y="130758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37" id="37"/>
            <p:cNvSpPr txBox="true"/>
            <p:nvPr/>
          </p:nvSpPr>
          <p:spPr>
            <a:xfrm rot="0">
              <a:off x="2295166" y="199914"/>
              <a:ext cx="6270791" cy="2831677"/>
            </a:xfrm>
            <a:prstGeom prst="rect">
              <a:avLst/>
            </a:prstGeom>
          </p:spPr>
          <p:txBody>
            <a:bodyPr anchor="t" rtlCol="false" tIns="0" lIns="0" bIns="0" rIns="0">
              <a:spAutoFit/>
            </a:bodyPr>
            <a:lstStyle/>
            <a:p>
              <a:pPr algn="l">
                <a:lnSpc>
                  <a:spcPts val="2470"/>
                </a:lnSpc>
              </a:pPr>
              <a:r>
                <a:rPr lang="en-US" sz="1900">
                  <a:solidFill>
                    <a:srgbClr val="E8E7E7"/>
                  </a:solidFill>
                  <a:latin typeface="DM Sans"/>
                  <a:ea typeface="DM Sans"/>
                  <a:cs typeface="DM Sans"/>
                  <a:sym typeface="DM Sans"/>
                </a:rPr>
                <a:t>omitted procedures to enforce stated policies, such as stating the advisers’ policy is to seek best execution, but not having any procedures to evaluate periodically and systematically the execution quality of the broker-dealers executing their clients’ transactions</a:t>
              </a:r>
            </a:p>
          </p:txBody>
        </p:sp>
      </p:grpSp>
      <p:grpSp>
        <p:nvGrpSpPr>
          <p:cNvPr name="Group 38" id="38"/>
          <p:cNvGrpSpPr/>
          <p:nvPr/>
        </p:nvGrpSpPr>
        <p:grpSpPr>
          <a:xfrm rot="0">
            <a:off x="1873545" y="3148682"/>
            <a:ext cx="6627143" cy="2419108"/>
            <a:chOff x="0" y="0"/>
            <a:chExt cx="8836191" cy="3225477"/>
          </a:xfrm>
        </p:grpSpPr>
        <p:grpSp>
          <p:nvGrpSpPr>
            <p:cNvPr name="Group 39" id="39"/>
            <p:cNvGrpSpPr/>
            <p:nvPr/>
          </p:nvGrpSpPr>
          <p:grpSpPr>
            <a:xfrm rot="0">
              <a:off x="1028700" y="0"/>
              <a:ext cx="7807491" cy="3225477"/>
              <a:chOff x="0" y="0"/>
              <a:chExt cx="1542220" cy="637131"/>
            </a:xfrm>
          </p:grpSpPr>
          <p:sp>
            <p:nvSpPr>
              <p:cNvPr name="Freeform 40" id="40"/>
              <p:cNvSpPr/>
              <p:nvPr/>
            </p:nvSpPr>
            <p:spPr>
              <a:xfrm flipH="false" flipV="false" rot="0">
                <a:off x="0" y="0"/>
                <a:ext cx="1542220" cy="637131"/>
              </a:xfrm>
              <a:custGeom>
                <a:avLst/>
                <a:gdLst/>
                <a:ahLst/>
                <a:cxnLst/>
                <a:rect r="r" b="b" t="t" l="l"/>
                <a:pathLst>
                  <a:path h="637131" w="1542220">
                    <a:moveTo>
                      <a:pt x="66107" y="0"/>
                    </a:moveTo>
                    <a:lnTo>
                      <a:pt x="1476114" y="0"/>
                    </a:lnTo>
                    <a:cubicBezTo>
                      <a:pt x="1512623" y="0"/>
                      <a:pt x="1542220" y="29597"/>
                      <a:pt x="1542220" y="66107"/>
                    </a:cubicBezTo>
                    <a:lnTo>
                      <a:pt x="1542220" y="571025"/>
                    </a:lnTo>
                    <a:cubicBezTo>
                      <a:pt x="1542220" y="588557"/>
                      <a:pt x="1535256" y="605372"/>
                      <a:pt x="1522858" y="617769"/>
                    </a:cubicBezTo>
                    <a:cubicBezTo>
                      <a:pt x="1510461" y="630167"/>
                      <a:pt x="1493646" y="637131"/>
                      <a:pt x="1476114" y="637131"/>
                    </a:cubicBezTo>
                    <a:lnTo>
                      <a:pt x="66107" y="637131"/>
                    </a:lnTo>
                    <a:cubicBezTo>
                      <a:pt x="29597" y="637131"/>
                      <a:pt x="0" y="607534"/>
                      <a:pt x="0" y="571025"/>
                    </a:cubicBezTo>
                    <a:lnTo>
                      <a:pt x="0" y="66107"/>
                    </a:lnTo>
                    <a:cubicBezTo>
                      <a:pt x="0" y="48574"/>
                      <a:pt x="6965" y="31760"/>
                      <a:pt x="19362" y="19362"/>
                    </a:cubicBezTo>
                    <a:cubicBezTo>
                      <a:pt x="31760" y="6965"/>
                      <a:pt x="48574" y="0"/>
                      <a:pt x="66107" y="0"/>
                    </a:cubicBezTo>
                    <a:close/>
                  </a:path>
                </a:pathLst>
              </a:custGeom>
              <a:solidFill>
                <a:srgbClr val="23444C"/>
              </a:solidFill>
            </p:spPr>
          </p:sp>
          <p:sp>
            <p:nvSpPr>
              <p:cNvPr name="TextBox 41" id="41"/>
              <p:cNvSpPr txBox="true"/>
              <p:nvPr/>
            </p:nvSpPr>
            <p:spPr>
              <a:xfrm>
                <a:off x="0" y="-57150"/>
                <a:ext cx="1542220" cy="694281"/>
              </a:xfrm>
              <a:prstGeom prst="rect">
                <a:avLst/>
              </a:prstGeom>
            </p:spPr>
            <p:txBody>
              <a:bodyPr anchor="ctr" rtlCol="false" tIns="50800" lIns="50800" bIns="50800" rIns="50800"/>
              <a:lstStyle/>
              <a:p>
                <a:pPr algn="ctr">
                  <a:lnSpc>
                    <a:spcPts val="2659"/>
                  </a:lnSpc>
                  <a:spcBef>
                    <a:spcPct val="0"/>
                  </a:spcBef>
                </a:pPr>
              </a:p>
            </p:txBody>
          </p:sp>
        </p:grpSp>
        <p:grpSp>
          <p:nvGrpSpPr>
            <p:cNvPr name="Group 42" id="42"/>
            <p:cNvGrpSpPr/>
            <p:nvPr/>
          </p:nvGrpSpPr>
          <p:grpSpPr>
            <a:xfrm rot="0">
              <a:off x="0" y="596577"/>
              <a:ext cx="2057400" cy="2057400"/>
              <a:chOff x="0" y="0"/>
              <a:chExt cx="812800" cy="812800"/>
            </a:xfrm>
          </p:grpSpPr>
          <p:sp>
            <p:nvSpPr>
              <p:cNvPr name="Freeform 43" id="4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9AAAB3"/>
              </a:solidFill>
            </p:spPr>
          </p:sp>
          <p:sp>
            <p:nvSpPr>
              <p:cNvPr name="TextBox 44" id="44"/>
              <p:cNvSpPr txBox="true"/>
              <p:nvPr/>
            </p:nvSpPr>
            <p:spPr>
              <a:xfrm>
                <a:off x="76200" y="19050"/>
                <a:ext cx="660400" cy="717550"/>
              </a:xfrm>
              <a:prstGeom prst="rect">
                <a:avLst/>
              </a:prstGeom>
            </p:spPr>
            <p:txBody>
              <a:bodyPr anchor="ctr" rtlCol="false" tIns="50800" lIns="50800" bIns="50800" rIns="50800"/>
              <a:lstStyle/>
              <a:p>
                <a:pPr algn="ctr">
                  <a:lnSpc>
                    <a:spcPts val="2659"/>
                  </a:lnSpc>
                </a:pPr>
              </a:p>
            </p:txBody>
          </p:sp>
        </p:grpSp>
        <p:sp>
          <p:nvSpPr>
            <p:cNvPr name="Freeform 45" id="45"/>
            <p:cNvSpPr/>
            <p:nvPr/>
          </p:nvSpPr>
          <p:spPr>
            <a:xfrm flipH="false" flipV="false" rot="0">
              <a:off x="315150" y="973072"/>
              <a:ext cx="1427101" cy="1307581"/>
            </a:xfrm>
            <a:custGeom>
              <a:avLst/>
              <a:gdLst/>
              <a:ahLst/>
              <a:cxnLst/>
              <a:rect r="r" b="b" t="t" l="l"/>
              <a:pathLst>
                <a:path h="1307581" w="1427101">
                  <a:moveTo>
                    <a:pt x="0" y="0"/>
                  </a:moveTo>
                  <a:lnTo>
                    <a:pt x="1427100" y="0"/>
                  </a:lnTo>
                  <a:lnTo>
                    <a:pt x="1427100" y="1307581"/>
                  </a:lnTo>
                  <a:lnTo>
                    <a:pt x="0" y="130758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46" id="46"/>
            <p:cNvSpPr txBox="true"/>
            <p:nvPr/>
          </p:nvSpPr>
          <p:spPr>
            <a:xfrm rot="0">
              <a:off x="2329814" y="244468"/>
              <a:ext cx="6270791" cy="2736215"/>
            </a:xfrm>
            <a:prstGeom prst="rect">
              <a:avLst/>
            </a:prstGeom>
          </p:spPr>
          <p:txBody>
            <a:bodyPr anchor="t" rtlCol="false" tIns="0" lIns="0" bIns="0" rIns="0">
              <a:spAutoFit/>
            </a:bodyPr>
            <a:lstStyle/>
            <a:p>
              <a:pPr algn="l">
                <a:lnSpc>
                  <a:spcPts val="2730"/>
                </a:lnSpc>
              </a:pPr>
              <a:r>
                <a:rPr lang="en-US" sz="2100">
                  <a:solidFill>
                    <a:srgbClr val="E8E7E7"/>
                  </a:solidFill>
                  <a:latin typeface="DM Sans"/>
                  <a:ea typeface="DM Sans"/>
                  <a:cs typeface="DM Sans"/>
                  <a:sym typeface="DM Sans"/>
                </a:rPr>
                <a:t>were not followed by advisory personnel, typically because the personnel were not aware of the policies or procedures or the policies or procedures were not consistent with their businesses or operations</a:t>
              </a:r>
            </a:p>
          </p:txBody>
        </p:sp>
      </p:grpSp>
      <p:grpSp>
        <p:nvGrpSpPr>
          <p:cNvPr name="Group 47" id="47"/>
          <p:cNvGrpSpPr/>
          <p:nvPr/>
        </p:nvGrpSpPr>
        <p:grpSpPr>
          <a:xfrm rot="0">
            <a:off x="9570112" y="3148682"/>
            <a:ext cx="6627143" cy="2419108"/>
            <a:chOff x="0" y="0"/>
            <a:chExt cx="8836191" cy="3225477"/>
          </a:xfrm>
        </p:grpSpPr>
        <p:grpSp>
          <p:nvGrpSpPr>
            <p:cNvPr name="Group 48" id="48"/>
            <p:cNvGrpSpPr/>
            <p:nvPr/>
          </p:nvGrpSpPr>
          <p:grpSpPr>
            <a:xfrm rot="0">
              <a:off x="1028700" y="0"/>
              <a:ext cx="7807491" cy="3225477"/>
              <a:chOff x="0" y="0"/>
              <a:chExt cx="1542220" cy="637131"/>
            </a:xfrm>
          </p:grpSpPr>
          <p:sp>
            <p:nvSpPr>
              <p:cNvPr name="Freeform 49" id="49"/>
              <p:cNvSpPr/>
              <p:nvPr/>
            </p:nvSpPr>
            <p:spPr>
              <a:xfrm flipH="false" flipV="false" rot="0">
                <a:off x="0" y="0"/>
                <a:ext cx="1542220" cy="637131"/>
              </a:xfrm>
              <a:custGeom>
                <a:avLst/>
                <a:gdLst/>
                <a:ahLst/>
                <a:cxnLst/>
                <a:rect r="r" b="b" t="t" l="l"/>
                <a:pathLst>
                  <a:path h="637131" w="1542220">
                    <a:moveTo>
                      <a:pt x="66107" y="0"/>
                    </a:moveTo>
                    <a:lnTo>
                      <a:pt x="1476114" y="0"/>
                    </a:lnTo>
                    <a:cubicBezTo>
                      <a:pt x="1512623" y="0"/>
                      <a:pt x="1542220" y="29597"/>
                      <a:pt x="1542220" y="66107"/>
                    </a:cubicBezTo>
                    <a:lnTo>
                      <a:pt x="1542220" y="571025"/>
                    </a:lnTo>
                    <a:cubicBezTo>
                      <a:pt x="1542220" y="588557"/>
                      <a:pt x="1535256" y="605372"/>
                      <a:pt x="1522858" y="617769"/>
                    </a:cubicBezTo>
                    <a:cubicBezTo>
                      <a:pt x="1510461" y="630167"/>
                      <a:pt x="1493646" y="637131"/>
                      <a:pt x="1476114" y="637131"/>
                    </a:cubicBezTo>
                    <a:lnTo>
                      <a:pt x="66107" y="637131"/>
                    </a:lnTo>
                    <a:cubicBezTo>
                      <a:pt x="29597" y="637131"/>
                      <a:pt x="0" y="607534"/>
                      <a:pt x="0" y="571025"/>
                    </a:cubicBezTo>
                    <a:lnTo>
                      <a:pt x="0" y="66107"/>
                    </a:lnTo>
                    <a:cubicBezTo>
                      <a:pt x="0" y="48574"/>
                      <a:pt x="6965" y="31760"/>
                      <a:pt x="19362" y="19362"/>
                    </a:cubicBezTo>
                    <a:cubicBezTo>
                      <a:pt x="31760" y="6965"/>
                      <a:pt x="48574" y="0"/>
                      <a:pt x="66107" y="0"/>
                    </a:cubicBezTo>
                    <a:close/>
                  </a:path>
                </a:pathLst>
              </a:custGeom>
              <a:solidFill>
                <a:srgbClr val="23444C"/>
              </a:solidFill>
            </p:spPr>
          </p:sp>
          <p:sp>
            <p:nvSpPr>
              <p:cNvPr name="TextBox 50" id="50"/>
              <p:cNvSpPr txBox="true"/>
              <p:nvPr/>
            </p:nvSpPr>
            <p:spPr>
              <a:xfrm>
                <a:off x="0" y="-57150"/>
                <a:ext cx="1542220" cy="694281"/>
              </a:xfrm>
              <a:prstGeom prst="rect">
                <a:avLst/>
              </a:prstGeom>
            </p:spPr>
            <p:txBody>
              <a:bodyPr anchor="ctr" rtlCol="false" tIns="50800" lIns="50800" bIns="50800" rIns="50800"/>
              <a:lstStyle/>
              <a:p>
                <a:pPr algn="ctr">
                  <a:lnSpc>
                    <a:spcPts val="2659"/>
                  </a:lnSpc>
                  <a:spcBef>
                    <a:spcPct val="0"/>
                  </a:spcBef>
                </a:pPr>
              </a:p>
            </p:txBody>
          </p:sp>
        </p:grpSp>
        <p:grpSp>
          <p:nvGrpSpPr>
            <p:cNvPr name="Group 51" id="51"/>
            <p:cNvGrpSpPr/>
            <p:nvPr/>
          </p:nvGrpSpPr>
          <p:grpSpPr>
            <a:xfrm rot="0">
              <a:off x="0" y="596577"/>
              <a:ext cx="2057400" cy="2057400"/>
              <a:chOff x="0" y="0"/>
              <a:chExt cx="812800" cy="812800"/>
            </a:xfrm>
          </p:grpSpPr>
          <p:sp>
            <p:nvSpPr>
              <p:cNvPr name="Freeform 52" id="5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9AAAB3"/>
              </a:solidFill>
            </p:spPr>
          </p:sp>
          <p:sp>
            <p:nvSpPr>
              <p:cNvPr name="TextBox 53" id="53"/>
              <p:cNvSpPr txBox="true"/>
              <p:nvPr/>
            </p:nvSpPr>
            <p:spPr>
              <a:xfrm>
                <a:off x="76200" y="19050"/>
                <a:ext cx="660400" cy="717550"/>
              </a:xfrm>
              <a:prstGeom prst="rect">
                <a:avLst/>
              </a:prstGeom>
            </p:spPr>
            <p:txBody>
              <a:bodyPr anchor="ctr" rtlCol="false" tIns="50800" lIns="50800" bIns="50800" rIns="50800"/>
              <a:lstStyle/>
              <a:p>
                <a:pPr algn="ctr">
                  <a:lnSpc>
                    <a:spcPts val="2659"/>
                  </a:lnSpc>
                </a:pPr>
              </a:p>
            </p:txBody>
          </p:sp>
        </p:grpSp>
        <p:sp>
          <p:nvSpPr>
            <p:cNvPr name="Freeform 54" id="54"/>
            <p:cNvSpPr/>
            <p:nvPr/>
          </p:nvSpPr>
          <p:spPr>
            <a:xfrm flipH="false" flipV="false" rot="0">
              <a:off x="315150" y="973072"/>
              <a:ext cx="1427101" cy="1307581"/>
            </a:xfrm>
            <a:custGeom>
              <a:avLst/>
              <a:gdLst/>
              <a:ahLst/>
              <a:cxnLst/>
              <a:rect r="r" b="b" t="t" l="l"/>
              <a:pathLst>
                <a:path h="1307581" w="1427101">
                  <a:moveTo>
                    <a:pt x="0" y="0"/>
                  </a:moveTo>
                  <a:lnTo>
                    <a:pt x="1427100" y="0"/>
                  </a:lnTo>
                  <a:lnTo>
                    <a:pt x="1427100" y="1307581"/>
                  </a:lnTo>
                  <a:lnTo>
                    <a:pt x="0" y="130758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55" id="55"/>
            <p:cNvSpPr txBox="true"/>
            <p:nvPr/>
          </p:nvSpPr>
          <p:spPr>
            <a:xfrm rot="0">
              <a:off x="2226209" y="568002"/>
              <a:ext cx="6270791" cy="1821815"/>
            </a:xfrm>
            <a:prstGeom prst="rect">
              <a:avLst/>
            </a:prstGeom>
          </p:spPr>
          <p:txBody>
            <a:bodyPr anchor="t" rtlCol="false" tIns="0" lIns="0" bIns="0" rIns="0">
              <a:spAutoFit/>
            </a:bodyPr>
            <a:lstStyle/>
            <a:p>
              <a:pPr algn="l">
                <a:lnSpc>
                  <a:spcPts val="2730"/>
                </a:lnSpc>
              </a:pPr>
              <a:r>
                <a:rPr lang="en-US" sz="2100">
                  <a:solidFill>
                    <a:srgbClr val="E8E7E7"/>
                  </a:solidFill>
                  <a:latin typeface="DM Sans"/>
                  <a:ea typeface="DM Sans"/>
                  <a:cs typeface="DM Sans"/>
                  <a:sym typeface="DM Sans"/>
                </a:rPr>
                <a:t>Used off-the-shelf compliance manuals that were not tailored for consistency with the advisers’ operations and business lines</a:t>
              </a:r>
            </a:p>
          </p:txBody>
        </p:sp>
      </p:grpSp>
      <p:grpSp>
        <p:nvGrpSpPr>
          <p:cNvPr name="Group 56" id="56"/>
          <p:cNvGrpSpPr/>
          <p:nvPr/>
        </p:nvGrpSpPr>
        <p:grpSpPr>
          <a:xfrm rot="0">
            <a:off x="789853" y="6004736"/>
            <a:ext cx="5855618" cy="2419108"/>
            <a:chOff x="0" y="0"/>
            <a:chExt cx="1542220" cy="637131"/>
          </a:xfrm>
        </p:grpSpPr>
        <p:sp>
          <p:nvSpPr>
            <p:cNvPr name="Freeform 57" id="57"/>
            <p:cNvSpPr/>
            <p:nvPr/>
          </p:nvSpPr>
          <p:spPr>
            <a:xfrm flipH="false" flipV="false" rot="0">
              <a:off x="0" y="0"/>
              <a:ext cx="1542220" cy="637131"/>
            </a:xfrm>
            <a:custGeom>
              <a:avLst/>
              <a:gdLst/>
              <a:ahLst/>
              <a:cxnLst/>
              <a:rect r="r" b="b" t="t" l="l"/>
              <a:pathLst>
                <a:path h="637131" w="1542220">
                  <a:moveTo>
                    <a:pt x="66107" y="0"/>
                  </a:moveTo>
                  <a:lnTo>
                    <a:pt x="1476114" y="0"/>
                  </a:lnTo>
                  <a:cubicBezTo>
                    <a:pt x="1512623" y="0"/>
                    <a:pt x="1542220" y="29597"/>
                    <a:pt x="1542220" y="66107"/>
                  </a:cubicBezTo>
                  <a:lnTo>
                    <a:pt x="1542220" y="571025"/>
                  </a:lnTo>
                  <a:cubicBezTo>
                    <a:pt x="1542220" y="588557"/>
                    <a:pt x="1535256" y="605372"/>
                    <a:pt x="1522858" y="617769"/>
                  </a:cubicBezTo>
                  <a:cubicBezTo>
                    <a:pt x="1510461" y="630167"/>
                    <a:pt x="1493646" y="637131"/>
                    <a:pt x="1476114" y="637131"/>
                  </a:cubicBezTo>
                  <a:lnTo>
                    <a:pt x="66107" y="637131"/>
                  </a:lnTo>
                  <a:cubicBezTo>
                    <a:pt x="29597" y="637131"/>
                    <a:pt x="0" y="607534"/>
                    <a:pt x="0" y="571025"/>
                  </a:cubicBezTo>
                  <a:lnTo>
                    <a:pt x="0" y="66107"/>
                  </a:lnTo>
                  <a:cubicBezTo>
                    <a:pt x="0" y="48574"/>
                    <a:pt x="6965" y="31760"/>
                    <a:pt x="19362" y="19362"/>
                  </a:cubicBezTo>
                  <a:cubicBezTo>
                    <a:pt x="31760" y="6965"/>
                    <a:pt x="48574" y="0"/>
                    <a:pt x="66107" y="0"/>
                  </a:cubicBezTo>
                  <a:close/>
                </a:path>
              </a:pathLst>
            </a:custGeom>
            <a:solidFill>
              <a:srgbClr val="23444C"/>
            </a:solidFill>
          </p:spPr>
        </p:sp>
        <p:sp>
          <p:nvSpPr>
            <p:cNvPr name="TextBox 58" id="58"/>
            <p:cNvSpPr txBox="true"/>
            <p:nvPr/>
          </p:nvSpPr>
          <p:spPr>
            <a:xfrm>
              <a:off x="0" y="-57150"/>
              <a:ext cx="1542220" cy="694281"/>
            </a:xfrm>
            <a:prstGeom prst="rect">
              <a:avLst/>
            </a:prstGeom>
          </p:spPr>
          <p:txBody>
            <a:bodyPr anchor="ctr" rtlCol="false" tIns="50800" lIns="50800" bIns="50800" rIns="50800"/>
            <a:lstStyle/>
            <a:p>
              <a:pPr algn="ctr">
                <a:lnSpc>
                  <a:spcPts val="2659"/>
                </a:lnSpc>
                <a:spcBef>
                  <a:spcPct val="0"/>
                </a:spcBef>
              </a:pPr>
            </a:p>
          </p:txBody>
        </p:sp>
      </p:grpSp>
      <p:grpSp>
        <p:nvGrpSpPr>
          <p:cNvPr name="Group 59" id="59"/>
          <p:cNvGrpSpPr/>
          <p:nvPr/>
        </p:nvGrpSpPr>
        <p:grpSpPr>
          <a:xfrm rot="0">
            <a:off x="18328" y="6452169"/>
            <a:ext cx="1543050" cy="1543050"/>
            <a:chOff x="0" y="0"/>
            <a:chExt cx="812800" cy="812800"/>
          </a:xfrm>
        </p:grpSpPr>
        <p:sp>
          <p:nvSpPr>
            <p:cNvPr name="Freeform 60" id="60"/>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9AAAB3"/>
            </a:solidFill>
          </p:spPr>
        </p:sp>
        <p:sp>
          <p:nvSpPr>
            <p:cNvPr name="TextBox 61" id="61"/>
            <p:cNvSpPr txBox="true"/>
            <p:nvPr/>
          </p:nvSpPr>
          <p:spPr>
            <a:xfrm>
              <a:off x="76200" y="19050"/>
              <a:ext cx="660400" cy="717550"/>
            </a:xfrm>
            <a:prstGeom prst="rect">
              <a:avLst/>
            </a:prstGeom>
          </p:spPr>
          <p:txBody>
            <a:bodyPr anchor="ctr" rtlCol="false" tIns="50800" lIns="50800" bIns="50800" rIns="50800"/>
            <a:lstStyle/>
            <a:p>
              <a:pPr algn="ctr">
                <a:lnSpc>
                  <a:spcPts val="2659"/>
                </a:lnSpc>
              </a:pPr>
            </a:p>
          </p:txBody>
        </p:sp>
      </p:grpSp>
      <p:sp>
        <p:nvSpPr>
          <p:cNvPr name="Freeform 62" id="62"/>
          <p:cNvSpPr/>
          <p:nvPr/>
        </p:nvSpPr>
        <p:spPr>
          <a:xfrm flipH="false" flipV="false" rot="0">
            <a:off x="254690" y="6734541"/>
            <a:ext cx="1070325" cy="980686"/>
          </a:xfrm>
          <a:custGeom>
            <a:avLst/>
            <a:gdLst/>
            <a:ahLst/>
            <a:cxnLst/>
            <a:rect r="r" b="b" t="t" l="l"/>
            <a:pathLst>
              <a:path h="980686" w="1070325">
                <a:moveTo>
                  <a:pt x="0" y="0"/>
                </a:moveTo>
                <a:lnTo>
                  <a:pt x="1070326" y="0"/>
                </a:lnTo>
                <a:lnTo>
                  <a:pt x="1070326" y="980685"/>
                </a:lnTo>
                <a:lnTo>
                  <a:pt x="0" y="98068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63" id="63"/>
          <p:cNvSpPr txBox="true"/>
          <p:nvPr/>
        </p:nvSpPr>
        <p:spPr>
          <a:xfrm rot="0">
            <a:off x="1735683" y="6170350"/>
            <a:ext cx="4703093" cy="2059305"/>
          </a:xfrm>
          <a:prstGeom prst="rect">
            <a:avLst/>
          </a:prstGeom>
        </p:spPr>
        <p:txBody>
          <a:bodyPr anchor="t" rtlCol="false" tIns="0" lIns="0" bIns="0" rIns="0">
            <a:spAutoFit/>
          </a:bodyPr>
          <a:lstStyle/>
          <a:p>
            <a:pPr algn="l">
              <a:lnSpc>
                <a:spcPts val="2730"/>
              </a:lnSpc>
            </a:pPr>
            <a:r>
              <a:rPr lang="en-US" sz="2100">
                <a:solidFill>
                  <a:srgbClr val="E8E7E7"/>
                </a:solidFill>
                <a:latin typeface="DM Sans"/>
                <a:ea typeface="DM Sans"/>
                <a:cs typeface="DM Sans"/>
                <a:sym typeface="DM Sans"/>
              </a:rPr>
              <a:t>advisers may have assigned additional and unrelated responsibilities to the chief compliance officer (“CCO”), resulting in limited time for the CCO to dedicate to compliance)</a:t>
            </a:r>
          </a:p>
        </p:txBody>
      </p:sp>
      <p:grpSp>
        <p:nvGrpSpPr>
          <p:cNvPr name="Group 64" id="64"/>
          <p:cNvGrpSpPr/>
          <p:nvPr/>
        </p:nvGrpSpPr>
        <p:grpSpPr>
          <a:xfrm rot="0">
            <a:off x="6771785" y="5910690"/>
            <a:ext cx="6627143" cy="2419108"/>
            <a:chOff x="0" y="0"/>
            <a:chExt cx="8836191" cy="3225477"/>
          </a:xfrm>
        </p:grpSpPr>
        <p:grpSp>
          <p:nvGrpSpPr>
            <p:cNvPr name="Group 65" id="65"/>
            <p:cNvGrpSpPr/>
            <p:nvPr/>
          </p:nvGrpSpPr>
          <p:grpSpPr>
            <a:xfrm rot="0">
              <a:off x="1028700" y="0"/>
              <a:ext cx="7807491" cy="3225477"/>
              <a:chOff x="0" y="0"/>
              <a:chExt cx="1542220" cy="637131"/>
            </a:xfrm>
          </p:grpSpPr>
          <p:sp>
            <p:nvSpPr>
              <p:cNvPr name="Freeform 66" id="66"/>
              <p:cNvSpPr/>
              <p:nvPr/>
            </p:nvSpPr>
            <p:spPr>
              <a:xfrm flipH="false" flipV="false" rot="0">
                <a:off x="0" y="0"/>
                <a:ext cx="1542220" cy="637131"/>
              </a:xfrm>
              <a:custGeom>
                <a:avLst/>
                <a:gdLst/>
                <a:ahLst/>
                <a:cxnLst/>
                <a:rect r="r" b="b" t="t" l="l"/>
                <a:pathLst>
                  <a:path h="637131" w="1542220">
                    <a:moveTo>
                      <a:pt x="66107" y="0"/>
                    </a:moveTo>
                    <a:lnTo>
                      <a:pt x="1476114" y="0"/>
                    </a:lnTo>
                    <a:cubicBezTo>
                      <a:pt x="1512623" y="0"/>
                      <a:pt x="1542220" y="29597"/>
                      <a:pt x="1542220" y="66107"/>
                    </a:cubicBezTo>
                    <a:lnTo>
                      <a:pt x="1542220" y="571025"/>
                    </a:lnTo>
                    <a:cubicBezTo>
                      <a:pt x="1542220" y="588557"/>
                      <a:pt x="1535256" y="605372"/>
                      <a:pt x="1522858" y="617769"/>
                    </a:cubicBezTo>
                    <a:cubicBezTo>
                      <a:pt x="1510461" y="630167"/>
                      <a:pt x="1493646" y="637131"/>
                      <a:pt x="1476114" y="637131"/>
                    </a:cubicBezTo>
                    <a:lnTo>
                      <a:pt x="66107" y="637131"/>
                    </a:lnTo>
                    <a:cubicBezTo>
                      <a:pt x="29597" y="637131"/>
                      <a:pt x="0" y="607534"/>
                      <a:pt x="0" y="571025"/>
                    </a:cubicBezTo>
                    <a:lnTo>
                      <a:pt x="0" y="66107"/>
                    </a:lnTo>
                    <a:cubicBezTo>
                      <a:pt x="0" y="48574"/>
                      <a:pt x="6965" y="31760"/>
                      <a:pt x="19362" y="19362"/>
                    </a:cubicBezTo>
                    <a:cubicBezTo>
                      <a:pt x="31760" y="6965"/>
                      <a:pt x="48574" y="0"/>
                      <a:pt x="66107" y="0"/>
                    </a:cubicBezTo>
                    <a:close/>
                  </a:path>
                </a:pathLst>
              </a:custGeom>
              <a:solidFill>
                <a:srgbClr val="23444C"/>
              </a:solidFill>
            </p:spPr>
          </p:sp>
          <p:sp>
            <p:nvSpPr>
              <p:cNvPr name="TextBox 67" id="67"/>
              <p:cNvSpPr txBox="true"/>
              <p:nvPr/>
            </p:nvSpPr>
            <p:spPr>
              <a:xfrm>
                <a:off x="0" y="-57150"/>
                <a:ext cx="1542220" cy="694281"/>
              </a:xfrm>
              <a:prstGeom prst="rect">
                <a:avLst/>
              </a:prstGeom>
            </p:spPr>
            <p:txBody>
              <a:bodyPr anchor="ctr" rtlCol="false" tIns="50800" lIns="50800" bIns="50800" rIns="50800"/>
              <a:lstStyle/>
              <a:p>
                <a:pPr algn="ctr">
                  <a:lnSpc>
                    <a:spcPts val="2659"/>
                  </a:lnSpc>
                  <a:spcBef>
                    <a:spcPct val="0"/>
                  </a:spcBef>
                </a:pPr>
              </a:p>
            </p:txBody>
          </p:sp>
        </p:grpSp>
        <p:grpSp>
          <p:nvGrpSpPr>
            <p:cNvPr name="Group 68" id="68"/>
            <p:cNvGrpSpPr/>
            <p:nvPr/>
          </p:nvGrpSpPr>
          <p:grpSpPr>
            <a:xfrm rot="0">
              <a:off x="0" y="596577"/>
              <a:ext cx="2057400" cy="2057400"/>
              <a:chOff x="0" y="0"/>
              <a:chExt cx="812800" cy="812800"/>
            </a:xfrm>
          </p:grpSpPr>
          <p:sp>
            <p:nvSpPr>
              <p:cNvPr name="Freeform 69" id="6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9AAAB3"/>
              </a:solidFill>
            </p:spPr>
          </p:sp>
          <p:sp>
            <p:nvSpPr>
              <p:cNvPr name="TextBox 70" id="70"/>
              <p:cNvSpPr txBox="true"/>
              <p:nvPr/>
            </p:nvSpPr>
            <p:spPr>
              <a:xfrm>
                <a:off x="76200" y="19050"/>
                <a:ext cx="660400" cy="717550"/>
              </a:xfrm>
              <a:prstGeom prst="rect">
                <a:avLst/>
              </a:prstGeom>
            </p:spPr>
            <p:txBody>
              <a:bodyPr anchor="ctr" rtlCol="false" tIns="50800" lIns="50800" bIns="50800" rIns="50800"/>
              <a:lstStyle/>
              <a:p>
                <a:pPr algn="ctr">
                  <a:lnSpc>
                    <a:spcPts val="2659"/>
                  </a:lnSpc>
                </a:pPr>
              </a:p>
            </p:txBody>
          </p:sp>
        </p:grpSp>
        <p:sp>
          <p:nvSpPr>
            <p:cNvPr name="Freeform 71" id="71"/>
            <p:cNvSpPr/>
            <p:nvPr/>
          </p:nvSpPr>
          <p:spPr>
            <a:xfrm flipH="false" flipV="false" rot="0">
              <a:off x="315150" y="973072"/>
              <a:ext cx="1427101" cy="1307581"/>
            </a:xfrm>
            <a:custGeom>
              <a:avLst/>
              <a:gdLst/>
              <a:ahLst/>
              <a:cxnLst/>
              <a:rect r="r" b="b" t="t" l="l"/>
              <a:pathLst>
                <a:path h="1307581" w="1427101">
                  <a:moveTo>
                    <a:pt x="0" y="0"/>
                  </a:moveTo>
                  <a:lnTo>
                    <a:pt x="1427100" y="0"/>
                  </a:lnTo>
                  <a:lnTo>
                    <a:pt x="1427100" y="1307581"/>
                  </a:lnTo>
                  <a:lnTo>
                    <a:pt x="0" y="130758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72" id="72"/>
            <p:cNvSpPr txBox="true"/>
            <p:nvPr/>
          </p:nvSpPr>
          <p:spPr>
            <a:xfrm rot="0">
              <a:off x="2329814" y="244468"/>
              <a:ext cx="6270791" cy="2279015"/>
            </a:xfrm>
            <a:prstGeom prst="rect">
              <a:avLst/>
            </a:prstGeom>
          </p:spPr>
          <p:txBody>
            <a:bodyPr anchor="t" rtlCol="false" tIns="0" lIns="0" bIns="0" rIns="0">
              <a:spAutoFit/>
            </a:bodyPr>
            <a:lstStyle/>
            <a:p>
              <a:pPr algn="l">
                <a:lnSpc>
                  <a:spcPts val="2730"/>
                </a:lnSpc>
              </a:pPr>
              <a:r>
                <a:rPr lang="en-US" sz="2100">
                  <a:solidFill>
                    <a:srgbClr val="E8E7E7"/>
                  </a:solidFill>
                  <a:latin typeface="DM Sans"/>
                  <a:ea typeface="DM Sans"/>
                  <a:cs typeface="DM Sans"/>
                  <a:sym typeface="DM Sans"/>
                </a:rPr>
                <a:t>undisclosed conflicts of interest created by the multiple roles and responsibilities of advisory personnel carrying out the assigned duties, and these conflicts were not mitigated</a:t>
              </a: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DAGYiGZ-GY0</dc:identifier>
  <dcterms:modified xsi:type="dcterms:W3CDTF">2011-08-01T06:04:30Z</dcterms:modified>
  <cp:revision>1</cp:revision>
  <dc:title>Compliance Manual Workshop</dc:title>
</cp:coreProperties>
</file>