
<file path=[Content_Types].xml><?xml version="1.0" encoding="utf-8"?>
<Types xmlns="http://schemas.openxmlformats.org/package/2006/content-types">
  <Default ContentType="application/x-fontdata" Extension="fntdata"/>
  <Default ContentType="image/jpeg" Extension="jpeg"/>
  <Default ContentType="image/png" Extension="png"/>
  <Default ContentType="application/vnd.openxmlformats-package.relationships+xml" Extension="rels"/>
  <Default ContentType="image/svg+xml" Extension="svg"/>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embedTrueTypeFonts="true">
  <p:sldMasterIdLst>
    <p:sldMasterId id="2147483648" r:id="rId1"/>
  </p:sldMasterIdLst>
  <p:notesMasterIdLst>
    <p:notesMasterId r:id="rId23"/>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Lst>
  <p:sldSz cx="18288000" cy="10287000"/>
  <p:notesSz cx="6858000" cy="9144000"/>
  <p:embeddedFontLst>
    <p:embeddedFont>
      <p:font typeface="Kollektif Bold" charset="1" panose="020B0604020101010102"/>
      <p:regular r:id="rId20"/>
    </p:embeddedFont>
    <p:embeddedFont>
      <p:font typeface="DM Sans" charset="1" panose="00000000000000000000"/>
      <p:regular r:id="rId21"/>
    </p:embeddedFont>
    <p:embeddedFont>
      <p:font typeface="Lato" charset="1" panose="020F0502020204030203"/>
      <p:regular r:id="rId22"/>
    </p:embeddedFont>
    <p:embeddedFont>
      <p:font typeface="DM Sans Bold" charset="1" panose="00000000000000000000"/>
      <p:regular r:id="rId27"/>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5.xml" Type="http://schemas.openxmlformats.org/officeDocument/2006/relationships/slide"/><Relationship Id="rId11" Target="slides/slide6.xml" Type="http://schemas.openxmlformats.org/officeDocument/2006/relationships/slide"/><Relationship Id="rId12" Target="slides/slide7.xml" Type="http://schemas.openxmlformats.org/officeDocument/2006/relationships/slide"/><Relationship Id="rId13" Target="slides/slide8.xml" Type="http://schemas.openxmlformats.org/officeDocument/2006/relationships/slide"/><Relationship Id="rId14" Target="slides/slide9.xml" Type="http://schemas.openxmlformats.org/officeDocument/2006/relationships/slide"/><Relationship Id="rId15" Target="slides/slide10.xml" Type="http://schemas.openxmlformats.org/officeDocument/2006/relationships/slide"/><Relationship Id="rId16" Target="slides/slide11.xml" Type="http://schemas.openxmlformats.org/officeDocument/2006/relationships/slide"/><Relationship Id="rId17" Target="slides/slide12.xml" Type="http://schemas.openxmlformats.org/officeDocument/2006/relationships/slide"/><Relationship Id="rId18" Target="slides/slide13.xml" Type="http://schemas.openxmlformats.org/officeDocument/2006/relationships/slide"/><Relationship Id="rId19" Target="slides/slide14.xml" Type="http://schemas.openxmlformats.org/officeDocument/2006/relationships/slide"/><Relationship Id="rId2" Target="presProps.xml" Type="http://schemas.openxmlformats.org/officeDocument/2006/relationships/presProps"/><Relationship Id="rId20" Target="fonts/font20.fntdata" Type="http://schemas.openxmlformats.org/officeDocument/2006/relationships/font"/><Relationship Id="rId21" Target="fonts/font21.fntdata" Type="http://schemas.openxmlformats.org/officeDocument/2006/relationships/font"/><Relationship Id="rId22" Target="fonts/font22.fntdata" Type="http://schemas.openxmlformats.org/officeDocument/2006/relationships/font"/><Relationship Id="rId23" Target="notesMasters/notesMaster1.xml" Type="http://schemas.openxmlformats.org/officeDocument/2006/relationships/notesMaster"/><Relationship Id="rId24" Target="theme/theme2.xml" Type="http://schemas.openxmlformats.org/officeDocument/2006/relationships/theme"/><Relationship Id="rId25" Target="notesSlides/notesSlide1.xml" Type="http://schemas.openxmlformats.org/officeDocument/2006/relationships/notesSlide"/><Relationship Id="rId26" Target="notesSlides/notesSlide2.xml" Type="http://schemas.openxmlformats.org/officeDocument/2006/relationships/notesSlide"/><Relationship Id="rId27" Target="fonts/font27.fntdata" Type="http://schemas.openxmlformats.org/officeDocument/2006/relationships/font"/><Relationship Id="rId28" Target="notesSlides/notesSlide3.xml" Type="http://schemas.openxmlformats.org/officeDocument/2006/relationships/notesSlide"/><Relationship Id="rId29" Target="notesSlides/notesSlide4.xml" Type="http://schemas.openxmlformats.org/officeDocument/2006/relationships/notesSlide"/><Relationship Id="rId3" Target="viewProps.xml" Type="http://schemas.openxmlformats.org/officeDocument/2006/relationships/viewProps"/><Relationship Id="rId30" Target="notesSlides/notesSlide5.xml" Type="http://schemas.openxmlformats.org/officeDocument/2006/relationships/notesSlide"/><Relationship Id="rId4" Target="theme/theme1.xml" Type="http://schemas.openxmlformats.org/officeDocument/2006/relationships/theme"/><Relationship Id="rId5" Target="tableStyles.xml" Type="http://schemas.openxmlformats.org/officeDocument/2006/relationships/tableStyles"/><Relationship Id="rId6" Target="slides/slide1.xml" Type="http://schemas.openxmlformats.org/officeDocument/2006/relationships/slide"/><Relationship Id="rId7" Target="slides/slide2.xml" Type="http://schemas.openxmlformats.org/officeDocument/2006/relationships/slide"/><Relationship Id="rId8" Target="slides/slide3.xml" Type="http://schemas.openxmlformats.org/officeDocument/2006/relationships/slide"/><Relationship Id="rId9" Target="slides/slide4.xml" Type="http://schemas.openxmlformats.org/officeDocument/2006/relationships/slide"/></Relationships>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cs-CZ"/>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B7268E1E-0E44-426D-905E-8AD9B19D2182}" type="datetimeFigureOut">
              <a:rPr lang="cs-CZ" smtClean="0"/>
              <a:t>1.7.2013</a:t>
            </a:fld>
            <a:endParaRPr lang="cs-CZ"/>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a:endParaRPr lang="cs-CZ"/>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lang="cs-CZ"/>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fld id="{871B2431-D351-4C6E-A3CF-9DFAC0E3E050}" type="slidenum">
              <a:rPr lang="cs-CZ" smtClean="0"/>
              <a:t>‹#›</a:t>
            </a:fld>
            <a:endParaRPr lang="cs-CZ"/>
          </a:p>
        </p:txBody>
      </p:sp>
    </p:spTree>
    <p:extLst>
      <p:ext uri="{BB962C8B-B14F-4D97-AF65-F5344CB8AC3E}">
        <p14:creationId xmlns:p14="http://schemas.microsoft.com/office/powerpoint/2010/main" val="17988891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3.xml" Type="http://schemas.openxmlformats.org/officeDocument/2006/relationships/slide"/></Relationships>
</file>

<file path=ppt/notesSlides/_rels/notesSlide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5.xml" Type="http://schemas.openxmlformats.org/officeDocument/2006/relationships/slide"/></Relationships>
</file>

<file path=ppt/notesSlides/_rels/notesSlide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8.xml" Type="http://schemas.openxmlformats.org/officeDocument/2006/relationships/slide"/></Relationships>
</file>

<file path=ppt/notesSlides/_rels/notesSlide4.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0.xml" Type="http://schemas.openxmlformats.org/officeDocument/2006/relationships/slide"/></Relationships>
</file>

<file path=ppt/notesSlides/_rels/notesSlide5.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2.xml" Type="http://schemas.openxmlformats.org/officeDocument/2006/relationships/slide"/></Relationships>
</file>

<file path=ppt/notesSlides/notesSlide1.xml><?xml version="1.0" encoding="utf-8"?>
<p:notes xmlns:p="http://schemas.openxmlformats.org/presentationml/2006/main" xmlns:a="http://schemas.openxmlformats.org/drawingml/2006/main">
  <p:cSld>
    <p:spTree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Icebreaker prompt: What’s the biggest compliance challenge you’ve faced this year?</a:t>
            </a:r>
            <a:endParaRPr lang="en-US" smtClean="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clrMapOvr>
    <a:masterClrMapping/>
  </p:clrMapOvr>
</p:notes>
</file>

<file path=ppt/notesSlides/notesSlide2.xml><?xml version="1.0" encoding="utf-8"?>
<p:notes xmlns:p="http://schemas.openxmlformats.org/presentationml/2006/main" xmlns:a="http://schemas.openxmlformats.org/drawingml/2006/main">
  <p:cSld>
    <p:spTree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As a registered investment adviser, you are required to adopt and implement written policies and procedures that are reasonably designed to prevent violations of the Advisers Act. The Commission has said that it expects that these policies and procedures would be designed to prevent, detect, and correct violations of the Advisers Act. You must review those policies and procedures at least annually for their adequacy and the effectiveness of their implementation, and designate a chief compliance officer (“CCO”) to be responsible for administering your policies and procedures (under the “Compliance Rule” — Rule 206(4)-7).</a:t>
            </a:r>
          </a:p>
          <a:p>
            <a:r>
              <a:rPr lang="en-US"/>
              <a:t/>
            </a:r>
          </a:p>
          <a:p>
            <a:r>
              <a:rPr lang="en-US"/>
              <a:t>Interactive Exercise:</a:t>
            </a:r>
          </a:p>
          <a:p>
            <a:r>
              <a:rPr lang="en-US"/>
              <a:t>Highlight missing policies in the provided sample compliance manual.</a:t>
            </a: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clrMapOvr>
    <a:masterClrMapping/>
  </p:clrMapOvr>
</p:notes>
</file>

<file path=ppt/notesSlides/notesSlide3.xml><?xml version="1.0" encoding="utf-8"?>
<p:notes xmlns:p="http://schemas.openxmlformats.org/presentationml/2006/main" xmlns:a="http://schemas.openxmlformats.org/drawingml/2006/main">
  <p:cSld>
    <p:spTree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The 583 enforcement actions represent a 26 percent decline in total enforcement actions compared to fiscal year 2023. </a:t>
            </a:r>
          </a:p>
          <a:p>
            <a:r>
              <a:rPr lang="en-US"/>
              <a:t/>
            </a:r>
          </a:p>
          <a:p>
            <a:r>
              <a:rPr lang="en-US"/>
              <a:t>The $8.2 billion in financial remedies consisted of $6.1 billion in disgorgement and prejudgment interest, also the highest amount on record, and $2.1 billion in civil penalties, the second-highest amount on record. </a:t>
            </a: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clrMapOvr>
    <a:masterClrMapping/>
  </p:clrMapOvr>
</p:notes>
</file>

<file path=ppt/notesSlides/notesSlide4.xml><?xml version="1.0" encoding="utf-8"?>
<p:notes xmlns:p="http://schemas.openxmlformats.org/presentationml/2006/main" xmlns:a="http://schemas.openxmlformats.org/drawingml/2006/main">
  <p:cSld>
    <p:spTree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1. Understand Regulatory Requirements</a:t>
            </a:r>
          </a:p>
          <a:p>
            <a:r>
              <a:rPr lang="en-US"/>
              <a:t>Familiarize yourself with the relevant regulations, including the Investment Advisers Act of 1940 for SEC-registered advisers or applicable state regulations.</a:t>
            </a:r>
          </a:p>
          <a:p>
            <a:r>
              <a:rPr lang="en-US"/>
              <a:t>Identify specific rules that require testing, such as custody, advertising, Form ADV disclosures, and fiduciary duties.</a:t>
            </a:r>
          </a:p>
          <a:p>
            <a:r>
              <a:rPr lang="en-US"/>
              <a:t>2. Assess the Firm’s Business Model</a:t>
            </a:r>
          </a:p>
          <a:p>
            <a:r>
              <a:rPr lang="en-US"/>
              <a:t>Evaluate the RIA's services, client base, investment strategies, and operational structure.</a:t>
            </a:r>
          </a:p>
          <a:p>
            <a:r>
              <a:rPr lang="en-US"/>
              <a:t>Consider potential areas of regulatory risk specific to the firm’s activities, such as private fund management, custody of client funds, or use of third-party vendors.</a:t>
            </a:r>
          </a:p>
          <a:p>
            <a:r>
              <a:rPr lang="en-US"/>
              <a:t>3. Establish a Testing Plan</a:t>
            </a:r>
          </a:p>
          <a:p>
            <a:r>
              <a:rPr lang="en-US"/>
              <a:t>Identify Key Areas: Focus on high-risk areas and regulatory hot topics, like compliance with the SEC’s Marketing Rule or cybersecurity preparedness.</a:t>
            </a:r>
          </a:p>
          <a:p>
            <a:r>
              <a:rPr lang="en-US"/>
              <a:t>Frequency of Testing: Determine the cadence (e.g., daily, monthly, quarterly, annually) based on the risk level of each compliance area.</a:t>
            </a:r>
          </a:p>
          <a:p>
            <a:r>
              <a:rPr lang="en-US"/>
              <a:t>Documentation Requirements: Specify how test results will be recorded and maintained.</a:t>
            </a:r>
          </a:p>
          <a:p>
            <a:r>
              <a:rPr lang="en-US"/>
              <a:t>4. Develop Testing Procedures</a:t>
            </a:r>
          </a:p>
          <a:p>
            <a:r>
              <a:rPr lang="en-US"/>
              <a:t>Define clear steps for testing each compliance area. For example:</a:t>
            </a:r>
          </a:p>
          <a:p>
            <a:r>
              <a:rPr lang="en-US"/>
              <a:t>Email Reviews: Randomly sample communications to ensure no off-channel violations or unapproved marketing.</a:t>
            </a:r>
          </a:p>
          <a:p>
            <a:r>
              <a:rPr lang="en-US"/>
              <a:t>Custody Rule Compliance: Verify timely delivery of audited financials and accuracy of client statements.</a:t>
            </a:r>
          </a:p>
          <a:p>
            <a:r>
              <a:rPr lang="en-US"/>
              <a:t>Form ADV Reviews: Cross-check disclosures against firm activities and client agreements.</a:t>
            </a:r>
          </a:p>
          <a:p>
            <a:r>
              <a:rPr lang="en-US"/>
              <a:t>5. Assign Responsibilities</a:t>
            </a:r>
          </a:p>
          <a:p>
            <a:r>
              <a:rPr lang="en-US"/>
              <a:t>Designate specific team members or departments to conduct the tests.</a:t>
            </a:r>
          </a:p>
          <a:p>
            <a:r>
              <a:rPr lang="en-US"/>
              <a:t>Provide training to ensure those performing tests understand the requirements and procedures.</a:t>
            </a:r>
          </a:p>
          <a:p>
            <a:r>
              <a:rPr lang="en-US"/>
              <a:t>6. Perform Testing</a:t>
            </a:r>
          </a:p>
          <a:p>
            <a:r>
              <a:rPr lang="en-US"/>
              <a:t>Implement the plan by conducting tests as scheduled.</a:t>
            </a:r>
          </a:p>
          <a:p>
            <a:r>
              <a:rPr lang="en-US"/>
              <a:t>Use compliance software like Smart RIA or other tools to facilitate tracking and reporting.</a:t>
            </a:r>
          </a:p>
          <a:p>
            <a:r>
              <a:rPr lang="en-US"/>
              <a:t>7. Document Findings</a:t>
            </a:r>
          </a:p>
          <a:p>
            <a:r>
              <a:rPr lang="en-US"/>
              <a:t>Record all testing activities, findings, and any identified deficiencies.</a:t>
            </a:r>
          </a:p>
          <a:p>
            <a:r>
              <a:rPr lang="en-US"/>
              <a:t>Include supporting documentation, such as reports, logs, or screenshots.</a:t>
            </a:r>
          </a:p>
          <a:p>
            <a:r>
              <a:rPr lang="en-US"/>
              <a:t>8. Address Deficiencies</a:t>
            </a:r>
          </a:p>
          <a:p>
            <a:r>
              <a:rPr lang="en-US"/>
              <a:t>Develop and implement corrective actions for any issues identified during testing.</a:t>
            </a:r>
          </a:p>
          <a:p>
            <a:r>
              <a:rPr lang="en-US"/>
              <a:t>Ensure remediation is timely and adequately documented.</a:t>
            </a:r>
          </a:p>
          <a:p>
            <a:r>
              <a:rPr lang="en-US"/>
              <a:t>9. Report Results</a:t>
            </a:r>
          </a:p>
          <a:p>
            <a:r>
              <a:rPr lang="en-US"/>
              <a:t>Compile testing results into a report for the Chief Compliance Officer (CCO) and senior management.</a:t>
            </a:r>
          </a:p>
          <a:p>
            <a:r>
              <a:rPr lang="en-US"/>
              <a:t>Highlight significant issues and progress on remediation efforts.</a:t>
            </a:r>
          </a:p>
          <a:p>
            <a:r>
              <a:rPr lang="en-US"/>
              <a:t>10. Review and Update the Program</a:t>
            </a:r>
          </a:p>
          <a:p>
            <a:r>
              <a:rPr lang="en-US"/>
              <a:t>Periodically assess the effectiveness of the compliance testing program.</a:t>
            </a:r>
          </a:p>
          <a:p>
            <a:r>
              <a:rPr lang="en-US"/>
              <a:t>Adjust the plan as needed based on changes in regulations, firm activities, or testing results.</a:t>
            </a:r>
          </a:p>
          <a:p>
            <a:r>
              <a:rPr lang="en-US"/>
              <a:t>11. Stay Proactive</a:t>
            </a:r>
          </a:p>
          <a:p>
            <a:r>
              <a:rPr lang="en-US"/>
              <a:t>Monitor regulatory updates and enforcement actions to identify emerging risks.</a:t>
            </a:r>
          </a:p>
          <a:p>
            <a:r>
              <a:rPr lang="en-US"/>
              <a:t>Incorporate new testing areas to address evolving regulatory focus.</a:t>
            </a: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clrMapOvr>
    <a:masterClrMapping/>
  </p:clrMapOvr>
</p:notes>
</file>

<file path=ppt/notesSlides/notesSlide5.xml><?xml version="1.0" encoding="utf-8"?>
<p:notes xmlns:p="http://schemas.openxmlformats.org/presentationml/2006/main" xmlns:a="http://schemas.openxmlformats.org/drawingml/2006/main">
  <p:cSld>
    <p:spTree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Abacus and Callahan Financial published advertisements with untrue statements about third-party ratings and that Callahan Financial posted an advertisement falsely claiming that it was a member of an organization that did not exist. </a:t>
            </a:r>
          </a:p>
          <a:p>
            <a:r>
              <a:rPr lang="en-US"/>
              <a:t/>
            </a:r>
          </a:p>
          <a:p>
            <a:r>
              <a:rPr lang="en-US"/>
              <a:t>AZ Apice, Callahan Financial, Droms Strauss, and Integrated Advisors disseminated advertisements that claimed to provide conflict-free advisory services, which the firms were not able to substantiate.</a:t>
            </a:r>
          </a:p>
          <a:p>
            <a:r>
              <a:rPr lang="en-US"/>
              <a:t/>
            </a:r>
          </a:p>
          <a:p>
            <a:r>
              <a:rPr lang="en-US"/>
              <a:t>Beta Wealth disseminated advertisements that it could not substantiate regarding an award provided to a firm principal. </a:t>
            </a:r>
          </a:p>
          <a:p>
            <a:r>
              <a:rPr lang="en-US"/>
              <a:t/>
            </a:r>
          </a:p>
          <a:p>
            <a:r>
              <a:rPr lang="en-US"/>
              <a:t>Howard Bailey disseminated advertisements claiming to contain two testimonials, but neither actually came from current clients. It also advertised endorsements that did not disclose that the endorser was a paid, non-client of Howard Bailey in videos, on social media, and on physical objects such as bags and flags. </a:t>
            </a:r>
          </a:p>
          <a:p>
            <a:r>
              <a:rPr lang="en-US"/>
              <a:t/>
            </a:r>
          </a:p>
          <a:p>
            <a:r>
              <a:rPr lang="en-US"/>
              <a:t>Abacus, Beta Wealth, Professional Financial, and Richard Bernstein Advisors included in their advertisements third-party ratings, some of which were more than five years old, without disclosing the dates on which the ratings were given or the periods of time upon which the ratings were based.</a:t>
            </a: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2.svg" Type="http://schemas.openxmlformats.org/officeDocument/2006/relationships/image"/><Relationship Id="rId4" Target="../media/image3.png" Type="http://schemas.openxmlformats.org/officeDocument/2006/relationships/image"/><Relationship Id="rId5" Target="../media/image4.svg" Type="http://schemas.openxmlformats.org/officeDocument/2006/relationships/image"/><Relationship Id="rId6" Target="../media/image5.png" Type="http://schemas.openxmlformats.org/officeDocument/2006/relationships/image"/><Relationship Id="rId7" Target="../media/image6.svg" Type="http://schemas.openxmlformats.org/officeDocument/2006/relationships/image"/><Relationship Id="rId8" Target="../media/image7.png" Type="http://schemas.openxmlformats.org/officeDocument/2006/relationships/image"/></Relationships>
</file>

<file path=ppt/slides/_rels/slide10.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4.xml" Type="http://schemas.openxmlformats.org/officeDocument/2006/relationships/notesSlide"/><Relationship Id="rId3" Target="../media/image8.png" Type="http://schemas.openxmlformats.org/officeDocument/2006/relationships/image"/><Relationship Id="rId4" Target="../media/image9.svg" Type="http://schemas.openxmlformats.org/officeDocument/2006/relationships/image"/><Relationship Id="rId5" Target="../media/image10.png" Type="http://schemas.openxmlformats.org/officeDocument/2006/relationships/image"/><Relationship Id="rId6" Target="../media/image11.svg" Type="http://schemas.openxmlformats.org/officeDocument/2006/relationships/image"/><Relationship Id="rId7" Target="../media/image1.png" Type="http://schemas.openxmlformats.org/officeDocument/2006/relationships/image"/><Relationship Id="rId8" Target="../media/image2.svg" Type="http://schemas.openxmlformats.org/officeDocument/2006/relationships/image"/></Relationships>
</file>

<file path=ppt/slides/_rels/slide11.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3.png" Type="http://schemas.openxmlformats.org/officeDocument/2006/relationships/image"/><Relationship Id="rId3" Target="../media/image4.svg" Type="http://schemas.openxmlformats.org/officeDocument/2006/relationships/image"/><Relationship Id="rId4" Target="../media/image8.png" Type="http://schemas.openxmlformats.org/officeDocument/2006/relationships/image"/><Relationship Id="rId5" Target="../media/image9.svg" Type="http://schemas.openxmlformats.org/officeDocument/2006/relationships/image"/><Relationship Id="rId6" Target="../media/image10.png" Type="http://schemas.openxmlformats.org/officeDocument/2006/relationships/image"/><Relationship Id="rId7" Target="../media/image11.svg" Type="http://schemas.openxmlformats.org/officeDocument/2006/relationships/image"/></Relationships>
</file>

<file path=ppt/slides/_rels/slide12.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5.xml" Type="http://schemas.openxmlformats.org/officeDocument/2006/relationships/notesSlide"/><Relationship Id="rId3" Target="../media/image3.png" Type="http://schemas.openxmlformats.org/officeDocument/2006/relationships/image"/><Relationship Id="rId4" Target="../media/image4.svg" Type="http://schemas.openxmlformats.org/officeDocument/2006/relationships/image"/><Relationship Id="rId5" Target="../media/image8.png" Type="http://schemas.openxmlformats.org/officeDocument/2006/relationships/image"/><Relationship Id="rId6" Target="../media/image9.svg" Type="http://schemas.openxmlformats.org/officeDocument/2006/relationships/image"/><Relationship Id="rId7" Target="../media/image10.png" Type="http://schemas.openxmlformats.org/officeDocument/2006/relationships/image"/><Relationship Id="rId8" Target="../media/image11.svg" Type="http://schemas.openxmlformats.org/officeDocument/2006/relationships/image"/></Relationships>
</file>

<file path=ppt/slides/_rels/slide13.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3.png" Type="http://schemas.openxmlformats.org/officeDocument/2006/relationships/image"/><Relationship Id="rId3" Target="../media/image4.svg" Type="http://schemas.openxmlformats.org/officeDocument/2006/relationships/image"/><Relationship Id="rId4" Target="../media/image10.png" Type="http://schemas.openxmlformats.org/officeDocument/2006/relationships/image"/><Relationship Id="rId5" Target="../media/image11.svg" Type="http://schemas.openxmlformats.org/officeDocument/2006/relationships/image"/><Relationship Id="rId6" Target="../media/image1.png" Type="http://schemas.openxmlformats.org/officeDocument/2006/relationships/image"/><Relationship Id="rId7" Target="../media/image2.svg" Type="http://schemas.openxmlformats.org/officeDocument/2006/relationships/image"/></Relationships>
</file>

<file path=ppt/slides/_rels/slide14.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3.png" Type="http://schemas.openxmlformats.org/officeDocument/2006/relationships/image"/><Relationship Id="rId3" Target="../media/image4.svg" Type="http://schemas.openxmlformats.org/officeDocument/2006/relationships/image"/><Relationship Id="rId4" Target="../media/image8.png" Type="http://schemas.openxmlformats.org/officeDocument/2006/relationships/image"/><Relationship Id="rId5" Target="../media/image9.svg" Type="http://schemas.openxmlformats.org/officeDocument/2006/relationships/image"/><Relationship Id="rId6" Target="../media/image10.png" Type="http://schemas.openxmlformats.org/officeDocument/2006/relationships/image"/><Relationship Id="rId7" Target="../media/image11.svg" Type="http://schemas.openxmlformats.org/officeDocument/2006/relationships/image"/><Relationship Id="rId8" Target="../media/image1.png" Type="http://schemas.openxmlformats.org/officeDocument/2006/relationships/image"/><Relationship Id="rId9" Target="../media/image2.sv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3.png" Type="http://schemas.openxmlformats.org/officeDocument/2006/relationships/image"/><Relationship Id="rId3" Target="../media/image4.svg" Type="http://schemas.openxmlformats.org/officeDocument/2006/relationships/image"/><Relationship Id="rId4" Target="../media/image8.png" Type="http://schemas.openxmlformats.org/officeDocument/2006/relationships/image"/><Relationship Id="rId5" Target="../media/image9.svg" Type="http://schemas.openxmlformats.org/officeDocument/2006/relationships/image"/><Relationship Id="rId6" Target="../media/image10.png" Type="http://schemas.openxmlformats.org/officeDocument/2006/relationships/image"/><Relationship Id="rId7" Target="../media/image11.svg" Type="http://schemas.openxmlformats.org/officeDocument/2006/relationships/image"/><Relationship Id="rId8" Target="../media/image1.png" Type="http://schemas.openxmlformats.org/officeDocument/2006/relationships/image"/><Relationship Id="rId9" Target="../media/image2.svg"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xml" Type="http://schemas.openxmlformats.org/officeDocument/2006/relationships/notesSlide"/><Relationship Id="rId3" Target="../media/image5.png" Type="http://schemas.openxmlformats.org/officeDocument/2006/relationships/image"/><Relationship Id="rId4" Target="../media/image6.svg" Type="http://schemas.openxmlformats.org/officeDocument/2006/relationships/image"/><Relationship Id="rId5" Target="../media/image1.png" Type="http://schemas.openxmlformats.org/officeDocument/2006/relationships/image"/><Relationship Id="rId6" Target="../media/image2.svg" Type="http://schemas.openxmlformats.org/officeDocument/2006/relationships/image"/><Relationship Id="rId7" Target="../media/image3.png" Type="http://schemas.openxmlformats.org/officeDocument/2006/relationships/image"/><Relationship Id="rId8" Target="../media/image4.svg" Type="http://schemas.openxmlformats.org/officeDocument/2006/relationships/image"/></Relationships>
</file>

<file path=ppt/slides/_rels/slide4.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3.png" Type="http://schemas.openxmlformats.org/officeDocument/2006/relationships/image"/><Relationship Id="rId3" Target="../media/image4.svg" Type="http://schemas.openxmlformats.org/officeDocument/2006/relationships/image"/><Relationship Id="rId4" Target="../media/image8.png" Type="http://schemas.openxmlformats.org/officeDocument/2006/relationships/image"/><Relationship Id="rId5" Target="../media/image9.svg" Type="http://schemas.openxmlformats.org/officeDocument/2006/relationships/image"/><Relationship Id="rId6" Target="../media/image10.png" Type="http://schemas.openxmlformats.org/officeDocument/2006/relationships/image"/><Relationship Id="rId7" Target="../media/image11.svg" Type="http://schemas.openxmlformats.org/officeDocument/2006/relationships/image"/><Relationship Id="rId8" Target="../media/image1.png" Type="http://schemas.openxmlformats.org/officeDocument/2006/relationships/image"/><Relationship Id="rId9" Target="../media/image2.svg" Type="http://schemas.openxmlformats.org/officeDocument/2006/relationships/image"/></Relationships>
</file>

<file path=ppt/slides/_rels/slide5.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2.xml" Type="http://schemas.openxmlformats.org/officeDocument/2006/relationships/notesSlide"/><Relationship Id="rId3" Target="../media/image12.png" Type="http://schemas.openxmlformats.org/officeDocument/2006/relationships/image"/><Relationship Id="rId4" Target="../media/image13.svg" Type="http://schemas.openxmlformats.org/officeDocument/2006/relationships/image"/><Relationship Id="rId5" Target="../media/image14.png" Type="http://schemas.openxmlformats.org/officeDocument/2006/relationships/image"/><Relationship Id="rId6" Target="../media/image15.svg" Type="http://schemas.openxmlformats.org/officeDocument/2006/relationships/image"/></Relationships>
</file>

<file path=ppt/slides/_rels/slide6.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3.png" Type="http://schemas.openxmlformats.org/officeDocument/2006/relationships/image"/><Relationship Id="rId3" Target="../media/image4.svg" Type="http://schemas.openxmlformats.org/officeDocument/2006/relationships/image"/><Relationship Id="rId4" Target="../media/image1.png" Type="http://schemas.openxmlformats.org/officeDocument/2006/relationships/image"/><Relationship Id="rId5" Target="../media/image2.svg" Type="http://schemas.openxmlformats.org/officeDocument/2006/relationships/image"/><Relationship Id="rId6" Target="../media/image14.png" Type="http://schemas.openxmlformats.org/officeDocument/2006/relationships/image"/><Relationship Id="rId7" Target="../media/image15.svg" Type="http://schemas.openxmlformats.org/officeDocument/2006/relationships/image"/></Relationships>
</file>

<file path=ppt/slides/_rels/slide7.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3.png" Type="http://schemas.openxmlformats.org/officeDocument/2006/relationships/image"/><Relationship Id="rId3" Target="../media/image4.svg" Type="http://schemas.openxmlformats.org/officeDocument/2006/relationships/image"/><Relationship Id="rId4" Target="../media/image10.png" Type="http://schemas.openxmlformats.org/officeDocument/2006/relationships/image"/><Relationship Id="rId5" Target="../media/image11.svg" Type="http://schemas.openxmlformats.org/officeDocument/2006/relationships/image"/><Relationship Id="rId6" Target="../media/image1.png" Type="http://schemas.openxmlformats.org/officeDocument/2006/relationships/image"/><Relationship Id="rId7" Target="../media/image2.svg" Type="http://schemas.openxmlformats.org/officeDocument/2006/relationships/image"/></Relationships>
</file>

<file path=ppt/slides/_rels/slide8.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3.xml" Type="http://schemas.openxmlformats.org/officeDocument/2006/relationships/notesSlide"/><Relationship Id="rId3" Target="../media/image16.png" Type="http://schemas.openxmlformats.org/officeDocument/2006/relationships/image"/></Relationships>
</file>

<file path=ppt/slides/_rels/slide9.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7.png" Type="http://schemas.openxmlformats.org/officeDocument/2006/relationships/image"/><Relationship Id="rId3" Target="../media/image18.svg" Type="http://schemas.openxmlformats.org/officeDocument/2006/relationships/image"/></Relationships>
</file>

<file path=ppt/slides/slide1.xml><?xml version="1.0" encoding="utf-8"?>
<p:sld xmlns:p="http://schemas.openxmlformats.org/presentationml/2006/main" xmlns:a="http://schemas.openxmlformats.org/drawingml/2006/main" xmlns:r="http://schemas.openxmlformats.org/officeDocument/2006/relationships">
  <p:cSld>
    <p:bg>
      <p:bgPr>
        <a:solidFill>
          <a:srgbClr val="E8E7E7"/>
        </a:solidFill>
      </p:bgPr>
    </p:bg>
    <p:spTree>
      <p:nvGrpSpPr>
        <p:cNvPr id="1" name=""/>
        <p:cNvGrpSpPr/>
        <p:nvPr/>
      </p:nvGrpSpPr>
      <p:grpSpPr>
        <a:xfrm>
          <a:off x="0" y="0"/>
          <a:ext cx="0" cy="0"/>
          <a:chOff x="0" y="0"/>
          <a:chExt cx="0" cy="0"/>
        </a:xfrm>
      </p:grpSpPr>
      <p:grpSp>
        <p:nvGrpSpPr>
          <p:cNvPr name="Group 2" id="2"/>
          <p:cNvGrpSpPr/>
          <p:nvPr/>
        </p:nvGrpSpPr>
        <p:grpSpPr>
          <a:xfrm rot="-2700000">
            <a:off x="11386843" y="7201845"/>
            <a:ext cx="7415398" cy="3565095"/>
            <a:chOff x="0" y="0"/>
            <a:chExt cx="660400" cy="317500"/>
          </a:xfrm>
        </p:grpSpPr>
        <p:sp>
          <p:nvSpPr>
            <p:cNvPr name="Freeform 3" id="3"/>
            <p:cNvSpPr/>
            <p:nvPr/>
          </p:nvSpPr>
          <p:spPr>
            <a:xfrm flipH="false" flipV="false" rot="0">
              <a:off x="0" y="0"/>
              <a:ext cx="660400" cy="317500"/>
            </a:xfrm>
            <a:custGeom>
              <a:avLst/>
              <a:gdLst/>
              <a:ahLst/>
              <a:cxnLst/>
              <a:rect r="r" b="b" t="t" l="l"/>
              <a:pathLst>
                <a:path h="317500" w="660400">
                  <a:moveTo>
                    <a:pt x="220252" y="19070"/>
                  </a:moveTo>
                  <a:cubicBezTo>
                    <a:pt x="254000" y="7556"/>
                    <a:pt x="292600" y="0"/>
                    <a:pt x="330378" y="0"/>
                  </a:cubicBezTo>
                  <a:cubicBezTo>
                    <a:pt x="368157" y="0"/>
                    <a:pt x="404509" y="6476"/>
                    <a:pt x="438009" y="17990"/>
                  </a:cubicBezTo>
                  <a:cubicBezTo>
                    <a:pt x="438723" y="18350"/>
                    <a:pt x="439435" y="18350"/>
                    <a:pt x="440148" y="18710"/>
                  </a:cubicBezTo>
                  <a:cubicBezTo>
                    <a:pt x="565955" y="64765"/>
                    <a:pt x="658618" y="186379"/>
                    <a:pt x="660400" y="317500"/>
                  </a:cubicBezTo>
                  <a:lnTo>
                    <a:pt x="660400" y="317500"/>
                  </a:lnTo>
                  <a:lnTo>
                    <a:pt x="0" y="317500"/>
                  </a:lnTo>
                  <a:lnTo>
                    <a:pt x="0" y="317500"/>
                  </a:lnTo>
                  <a:cubicBezTo>
                    <a:pt x="1782" y="185660"/>
                    <a:pt x="93019" y="64045"/>
                    <a:pt x="220252" y="19070"/>
                  </a:cubicBezTo>
                  <a:close/>
                </a:path>
              </a:pathLst>
            </a:custGeom>
            <a:solidFill>
              <a:srgbClr val="000000">
                <a:alpha val="0"/>
              </a:srgbClr>
            </a:solidFill>
            <a:ln w="28575" cap="sq">
              <a:solidFill>
                <a:srgbClr val="8CA9AD"/>
              </a:solidFill>
              <a:prstDash val="solid"/>
              <a:miter/>
            </a:ln>
          </p:spPr>
        </p:sp>
        <p:sp>
          <p:nvSpPr>
            <p:cNvPr name="TextBox 4" id="4"/>
            <p:cNvSpPr txBox="true"/>
            <p:nvPr/>
          </p:nvSpPr>
          <p:spPr>
            <a:xfrm>
              <a:off x="0" y="146050"/>
              <a:ext cx="660400" cy="171450"/>
            </a:xfrm>
            <a:prstGeom prst="rect">
              <a:avLst/>
            </a:prstGeom>
          </p:spPr>
          <p:txBody>
            <a:bodyPr anchor="ctr" rtlCol="false" tIns="50800" lIns="50800" bIns="50800" rIns="50800"/>
            <a:lstStyle/>
            <a:p>
              <a:pPr algn="ctr">
                <a:lnSpc>
                  <a:spcPts val="2553"/>
                </a:lnSpc>
              </a:pPr>
            </a:p>
          </p:txBody>
        </p:sp>
      </p:grpSp>
      <p:sp>
        <p:nvSpPr>
          <p:cNvPr name="AutoShape 5" id="5"/>
          <p:cNvSpPr/>
          <p:nvPr/>
        </p:nvSpPr>
        <p:spPr>
          <a:xfrm flipV="true">
            <a:off x="14131544" y="7969488"/>
            <a:ext cx="5132702" cy="5185216"/>
          </a:xfrm>
          <a:prstGeom prst="line">
            <a:avLst/>
          </a:prstGeom>
          <a:ln cap="flat" w="28575">
            <a:solidFill>
              <a:srgbClr val="0C2344"/>
            </a:solidFill>
            <a:prstDash val="solid"/>
            <a:headEnd type="none" len="sm" w="sm"/>
            <a:tailEnd type="none" len="sm" w="sm"/>
          </a:ln>
        </p:spPr>
      </p:sp>
      <p:sp>
        <p:nvSpPr>
          <p:cNvPr name="AutoShape 6" id="6"/>
          <p:cNvSpPr/>
          <p:nvPr/>
        </p:nvSpPr>
        <p:spPr>
          <a:xfrm flipV="true">
            <a:off x="14444220" y="8329798"/>
            <a:ext cx="5038853" cy="5038853"/>
          </a:xfrm>
          <a:prstGeom prst="line">
            <a:avLst/>
          </a:prstGeom>
          <a:ln cap="flat" w="28575">
            <a:solidFill>
              <a:srgbClr val="0C2344"/>
            </a:solidFill>
            <a:prstDash val="solid"/>
            <a:headEnd type="none" len="sm" w="sm"/>
            <a:tailEnd type="none" len="sm" w="sm"/>
          </a:ln>
        </p:spPr>
      </p:sp>
      <p:sp>
        <p:nvSpPr>
          <p:cNvPr name="AutoShape 7" id="7"/>
          <p:cNvSpPr/>
          <p:nvPr/>
        </p:nvSpPr>
        <p:spPr>
          <a:xfrm flipV="true">
            <a:off x="14802690" y="8681112"/>
            <a:ext cx="4867141" cy="4867141"/>
          </a:xfrm>
          <a:prstGeom prst="line">
            <a:avLst/>
          </a:prstGeom>
          <a:ln cap="flat" w="28575">
            <a:solidFill>
              <a:srgbClr val="0C2344"/>
            </a:solidFill>
            <a:prstDash val="solid"/>
            <a:headEnd type="none" len="sm" w="sm"/>
            <a:tailEnd type="none" len="sm" w="sm"/>
          </a:ln>
        </p:spPr>
      </p:sp>
      <p:sp>
        <p:nvSpPr>
          <p:cNvPr name="Freeform 8" id="8"/>
          <p:cNvSpPr/>
          <p:nvPr/>
        </p:nvSpPr>
        <p:spPr>
          <a:xfrm flipH="false" flipV="false" rot="-10800000">
            <a:off x="9525" y="6358355"/>
            <a:ext cx="1083809" cy="1083809"/>
          </a:xfrm>
          <a:custGeom>
            <a:avLst/>
            <a:gdLst/>
            <a:ahLst/>
            <a:cxnLst/>
            <a:rect r="r" b="b" t="t" l="l"/>
            <a:pathLst>
              <a:path h="1083809" w="1083809">
                <a:moveTo>
                  <a:pt x="0" y="0"/>
                </a:moveTo>
                <a:lnTo>
                  <a:pt x="1083809" y="0"/>
                </a:lnTo>
                <a:lnTo>
                  <a:pt x="1083809" y="1083809"/>
                </a:lnTo>
                <a:lnTo>
                  <a:pt x="0" y="1083809"/>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9" id="9"/>
          <p:cNvSpPr/>
          <p:nvPr/>
        </p:nvSpPr>
        <p:spPr>
          <a:xfrm flipH="false" flipV="false" rot="0">
            <a:off x="1083809" y="6386930"/>
            <a:ext cx="1083809" cy="1083809"/>
          </a:xfrm>
          <a:custGeom>
            <a:avLst/>
            <a:gdLst/>
            <a:ahLst/>
            <a:cxnLst/>
            <a:rect r="r" b="b" t="t" l="l"/>
            <a:pathLst>
              <a:path h="1083809" w="1083809">
                <a:moveTo>
                  <a:pt x="0" y="0"/>
                </a:moveTo>
                <a:lnTo>
                  <a:pt x="1083809" y="0"/>
                </a:lnTo>
                <a:lnTo>
                  <a:pt x="1083809" y="1083809"/>
                </a:lnTo>
                <a:lnTo>
                  <a:pt x="0" y="1083809"/>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10" id="10"/>
          <p:cNvSpPr/>
          <p:nvPr/>
        </p:nvSpPr>
        <p:spPr>
          <a:xfrm flipH="false" flipV="false" rot="0">
            <a:off x="0" y="7470739"/>
            <a:ext cx="1083809" cy="1083809"/>
          </a:xfrm>
          <a:custGeom>
            <a:avLst/>
            <a:gdLst/>
            <a:ahLst/>
            <a:cxnLst/>
            <a:rect r="r" b="b" t="t" l="l"/>
            <a:pathLst>
              <a:path h="1083809" w="1083809">
                <a:moveTo>
                  <a:pt x="0" y="0"/>
                </a:moveTo>
                <a:lnTo>
                  <a:pt x="1083809" y="0"/>
                </a:lnTo>
                <a:lnTo>
                  <a:pt x="1083809" y="1083809"/>
                </a:lnTo>
                <a:lnTo>
                  <a:pt x="0" y="1083809"/>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11" id="11"/>
          <p:cNvSpPr/>
          <p:nvPr/>
        </p:nvSpPr>
        <p:spPr>
          <a:xfrm flipH="false" flipV="false" rot="-10800000">
            <a:off x="0" y="8554548"/>
            <a:ext cx="1083809" cy="1083809"/>
          </a:xfrm>
          <a:custGeom>
            <a:avLst/>
            <a:gdLst/>
            <a:ahLst/>
            <a:cxnLst/>
            <a:rect r="r" b="b" t="t" l="l"/>
            <a:pathLst>
              <a:path h="1083809" w="1083809">
                <a:moveTo>
                  <a:pt x="0" y="0"/>
                </a:moveTo>
                <a:lnTo>
                  <a:pt x="1083809" y="0"/>
                </a:lnTo>
                <a:lnTo>
                  <a:pt x="1083809" y="1083809"/>
                </a:lnTo>
                <a:lnTo>
                  <a:pt x="0" y="1083809"/>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12" id="12"/>
          <p:cNvSpPr/>
          <p:nvPr/>
        </p:nvSpPr>
        <p:spPr>
          <a:xfrm flipH="false" flipV="false" rot="-5400000">
            <a:off x="1083809" y="8554548"/>
            <a:ext cx="1083809" cy="1083809"/>
          </a:xfrm>
          <a:custGeom>
            <a:avLst/>
            <a:gdLst/>
            <a:ahLst/>
            <a:cxnLst/>
            <a:rect r="r" b="b" t="t" l="l"/>
            <a:pathLst>
              <a:path h="1083809" w="1083809">
                <a:moveTo>
                  <a:pt x="0" y="0"/>
                </a:moveTo>
                <a:lnTo>
                  <a:pt x="1083809" y="0"/>
                </a:lnTo>
                <a:lnTo>
                  <a:pt x="1083809" y="1083809"/>
                </a:lnTo>
                <a:lnTo>
                  <a:pt x="0" y="1083809"/>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Freeform 13" id="13"/>
          <p:cNvSpPr/>
          <p:nvPr/>
        </p:nvSpPr>
        <p:spPr>
          <a:xfrm flipH="false" flipV="false" rot="-10800000">
            <a:off x="1083809" y="9623721"/>
            <a:ext cx="1083809" cy="1083809"/>
          </a:xfrm>
          <a:custGeom>
            <a:avLst/>
            <a:gdLst/>
            <a:ahLst/>
            <a:cxnLst/>
            <a:rect r="r" b="b" t="t" l="l"/>
            <a:pathLst>
              <a:path h="1083809" w="1083809">
                <a:moveTo>
                  <a:pt x="0" y="0"/>
                </a:moveTo>
                <a:lnTo>
                  <a:pt x="1083809" y="0"/>
                </a:lnTo>
                <a:lnTo>
                  <a:pt x="1083809" y="1083809"/>
                </a:lnTo>
                <a:lnTo>
                  <a:pt x="0" y="1083809"/>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14" id="14"/>
          <p:cNvSpPr/>
          <p:nvPr/>
        </p:nvSpPr>
        <p:spPr>
          <a:xfrm flipH="false" flipV="false" rot="-10800000">
            <a:off x="3321750" y="8583123"/>
            <a:ext cx="1083809" cy="1083809"/>
          </a:xfrm>
          <a:custGeom>
            <a:avLst/>
            <a:gdLst/>
            <a:ahLst/>
            <a:cxnLst/>
            <a:rect r="r" b="b" t="t" l="l"/>
            <a:pathLst>
              <a:path h="1083809" w="1083809">
                <a:moveTo>
                  <a:pt x="0" y="0"/>
                </a:moveTo>
                <a:lnTo>
                  <a:pt x="1083809" y="0"/>
                </a:lnTo>
                <a:lnTo>
                  <a:pt x="1083809" y="1083809"/>
                </a:lnTo>
                <a:lnTo>
                  <a:pt x="0" y="1083809"/>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Freeform 15" id="15"/>
          <p:cNvSpPr/>
          <p:nvPr/>
        </p:nvSpPr>
        <p:spPr>
          <a:xfrm flipH="false" flipV="false" rot="0">
            <a:off x="3321750" y="7499314"/>
            <a:ext cx="1083809" cy="1083809"/>
          </a:xfrm>
          <a:custGeom>
            <a:avLst/>
            <a:gdLst/>
            <a:ahLst/>
            <a:cxnLst/>
            <a:rect r="r" b="b" t="t" l="l"/>
            <a:pathLst>
              <a:path h="1083809" w="1083809">
                <a:moveTo>
                  <a:pt x="0" y="0"/>
                </a:moveTo>
                <a:lnTo>
                  <a:pt x="1083809" y="0"/>
                </a:lnTo>
                <a:lnTo>
                  <a:pt x="1083809" y="1083809"/>
                </a:lnTo>
                <a:lnTo>
                  <a:pt x="0" y="1083809"/>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16" id="16"/>
          <p:cNvSpPr/>
          <p:nvPr/>
        </p:nvSpPr>
        <p:spPr>
          <a:xfrm flipH="false" flipV="false" rot="5400000">
            <a:off x="4405559" y="8583123"/>
            <a:ext cx="1083809" cy="1083809"/>
          </a:xfrm>
          <a:custGeom>
            <a:avLst/>
            <a:gdLst/>
            <a:ahLst/>
            <a:cxnLst/>
            <a:rect r="r" b="b" t="t" l="l"/>
            <a:pathLst>
              <a:path h="1083809" w="1083809">
                <a:moveTo>
                  <a:pt x="0" y="0"/>
                </a:moveTo>
                <a:lnTo>
                  <a:pt x="1083809" y="0"/>
                </a:lnTo>
                <a:lnTo>
                  <a:pt x="1083809" y="1083809"/>
                </a:lnTo>
                <a:lnTo>
                  <a:pt x="0" y="1083809"/>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17" id="17"/>
          <p:cNvSpPr/>
          <p:nvPr/>
        </p:nvSpPr>
        <p:spPr>
          <a:xfrm flipH="false" flipV="false" rot="0">
            <a:off x="2237941" y="9666932"/>
            <a:ext cx="1083809" cy="1083809"/>
          </a:xfrm>
          <a:custGeom>
            <a:avLst/>
            <a:gdLst/>
            <a:ahLst/>
            <a:cxnLst/>
            <a:rect r="r" b="b" t="t" l="l"/>
            <a:pathLst>
              <a:path h="1083809" w="1083809">
                <a:moveTo>
                  <a:pt x="0" y="0"/>
                </a:moveTo>
                <a:lnTo>
                  <a:pt x="1083809" y="0"/>
                </a:lnTo>
                <a:lnTo>
                  <a:pt x="1083809" y="1083809"/>
                </a:lnTo>
                <a:lnTo>
                  <a:pt x="0" y="1083809"/>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18" id="18"/>
          <p:cNvSpPr/>
          <p:nvPr/>
        </p:nvSpPr>
        <p:spPr>
          <a:xfrm flipH="false" flipV="false" rot="0">
            <a:off x="3321750" y="9666932"/>
            <a:ext cx="1083809" cy="1083809"/>
          </a:xfrm>
          <a:custGeom>
            <a:avLst/>
            <a:gdLst/>
            <a:ahLst/>
            <a:cxnLst/>
            <a:rect r="r" b="b" t="t" l="l"/>
            <a:pathLst>
              <a:path h="1083809" w="1083809">
                <a:moveTo>
                  <a:pt x="0" y="0"/>
                </a:moveTo>
                <a:lnTo>
                  <a:pt x="1083809" y="0"/>
                </a:lnTo>
                <a:lnTo>
                  <a:pt x="1083809" y="1083809"/>
                </a:lnTo>
                <a:lnTo>
                  <a:pt x="0" y="1083809"/>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19" id="19"/>
          <p:cNvSpPr/>
          <p:nvPr/>
        </p:nvSpPr>
        <p:spPr>
          <a:xfrm flipH="false" flipV="false" rot="5400000">
            <a:off x="0" y="9638357"/>
            <a:ext cx="1083809" cy="1083809"/>
          </a:xfrm>
          <a:custGeom>
            <a:avLst/>
            <a:gdLst/>
            <a:ahLst/>
            <a:cxnLst/>
            <a:rect r="r" b="b" t="t" l="l"/>
            <a:pathLst>
              <a:path h="1083809" w="1083809">
                <a:moveTo>
                  <a:pt x="0" y="0"/>
                </a:moveTo>
                <a:lnTo>
                  <a:pt x="1083809" y="0"/>
                </a:lnTo>
                <a:lnTo>
                  <a:pt x="1083809" y="1083809"/>
                </a:lnTo>
                <a:lnTo>
                  <a:pt x="0" y="1083809"/>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Freeform 20" id="20"/>
          <p:cNvSpPr/>
          <p:nvPr/>
        </p:nvSpPr>
        <p:spPr>
          <a:xfrm flipH="false" flipV="false" rot="-5400000">
            <a:off x="15470622" y="0"/>
            <a:ext cx="1083809" cy="1083809"/>
          </a:xfrm>
          <a:custGeom>
            <a:avLst/>
            <a:gdLst/>
            <a:ahLst/>
            <a:cxnLst/>
            <a:rect r="r" b="b" t="t" l="l"/>
            <a:pathLst>
              <a:path h="1083809" w="1083809">
                <a:moveTo>
                  <a:pt x="0" y="0"/>
                </a:moveTo>
                <a:lnTo>
                  <a:pt x="1083809" y="0"/>
                </a:lnTo>
                <a:lnTo>
                  <a:pt x="1083809" y="1083809"/>
                </a:lnTo>
                <a:lnTo>
                  <a:pt x="0" y="1083809"/>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21" id="21"/>
          <p:cNvSpPr/>
          <p:nvPr/>
        </p:nvSpPr>
        <p:spPr>
          <a:xfrm flipH="false" flipV="false" rot="-5400000">
            <a:off x="16554431" y="0"/>
            <a:ext cx="1083809" cy="1083809"/>
          </a:xfrm>
          <a:custGeom>
            <a:avLst/>
            <a:gdLst/>
            <a:ahLst/>
            <a:cxnLst/>
            <a:rect r="r" b="b" t="t" l="l"/>
            <a:pathLst>
              <a:path h="1083809" w="1083809">
                <a:moveTo>
                  <a:pt x="0" y="0"/>
                </a:moveTo>
                <a:lnTo>
                  <a:pt x="1083808" y="0"/>
                </a:lnTo>
                <a:lnTo>
                  <a:pt x="1083808" y="1083809"/>
                </a:lnTo>
                <a:lnTo>
                  <a:pt x="0" y="1083809"/>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22" id="22"/>
          <p:cNvSpPr/>
          <p:nvPr/>
        </p:nvSpPr>
        <p:spPr>
          <a:xfrm flipH="true" flipV="true" rot="0">
            <a:off x="17638239" y="0"/>
            <a:ext cx="1083809" cy="1083809"/>
          </a:xfrm>
          <a:custGeom>
            <a:avLst/>
            <a:gdLst/>
            <a:ahLst/>
            <a:cxnLst/>
            <a:rect r="r" b="b" t="t" l="l"/>
            <a:pathLst>
              <a:path h="1083809" w="1083809">
                <a:moveTo>
                  <a:pt x="1083809" y="1083809"/>
                </a:moveTo>
                <a:lnTo>
                  <a:pt x="0" y="1083809"/>
                </a:lnTo>
                <a:lnTo>
                  <a:pt x="0" y="0"/>
                </a:lnTo>
                <a:lnTo>
                  <a:pt x="1083809" y="0"/>
                </a:lnTo>
                <a:lnTo>
                  <a:pt x="1083809" y="1083809"/>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Freeform 23" id="23"/>
          <p:cNvSpPr/>
          <p:nvPr/>
        </p:nvSpPr>
        <p:spPr>
          <a:xfrm flipH="false" flipV="false" rot="-5400000">
            <a:off x="14386813" y="1083809"/>
            <a:ext cx="1083809" cy="1083809"/>
          </a:xfrm>
          <a:custGeom>
            <a:avLst/>
            <a:gdLst/>
            <a:ahLst/>
            <a:cxnLst/>
            <a:rect r="r" b="b" t="t" l="l"/>
            <a:pathLst>
              <a:path h="1083809" w="1083809">
                <a:moveTo>
                  <a:pt x="0" y="0"/>
                </a:moveTo>
                <a:lnTo>
                  <a:pt x="1083809" y="0"/>
                </a:lnTo>
                <a:lnTo>
                  <a:pt x="1083809" y="1083809"/>
                </a:lnTo>
                <a:lnTo>
                  <a:pt x="0" y="1083809"/>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Freeform 24" id="24"/>
          <p:cNvSpPr/>
          <p:nvPr/>
        </p:nvSpPr>
        <p:spPr>
          <a:xfrm flipH="false" flipV="false" rot="-5400000">
            <a:off x="15470622" y="1083809"/>
            <a:ext cx="1083809" cy="1083809"/>
          </a:xfrm>
          <a:custGeom>
            <a:avLst/>
            <a:gdLst/>
            <a:ahLst/>
            <a:cxnLst/>
            <a:rect r="r" b="b" t="t" l="l"/>
            <a:pathLst>
              <a:path h="1083809" w="1083809">
                <a:moveTo>
                  <a:pt x="0" y="0"/>
                </a:moveTo>
                <a:lnTo>
                  <a:pt x="1083809" y="0"/>
                </a:lnTo>
                <a:lnTo>
                  <a:pt x="1083809" y="1083809"/>
                </a:lnTo>
                <a:lnTo>
                  <a:pt x="0" y="1083809"/>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25" id="25"/>
          <p:cNvSpPr/>
          <p:nvPr/>
        </p:nvSpPr>
        <p:spPr>
          <a:xfrm flipH="false" flipV="false" rot="0">
            <a:off x="16554431" y="2167618"/>
            <a:ext cx="1083809" cy="1083809"/>
          </a:xfrm>
          <a:custGeom>
            <a:avLst/>
            <a:gdLst/>
            <a:ahLst/>
            <a:cxnLst/>
            <a:rect r="r" b="b" t="t" l="l"/>
            <a:pathLst>
              <a:path h="1083809" w="1083809">
                <a:moveTo>
                  <a:pt x="0" y="0"/>
                </a:moveTo>
                <a:lnTo>
                  <a:pt x="1083808" y="0"/>
                </a:lnTo>
                <a:lnTo>
                  <a:pt x="1083808" y="1083809"/>
                </a:lnTo>
                <a:lnTo>
                  <a:pt x="0" y="1083809"/>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Freeform 26" id="26"/>
          <p:cNvSpPr/>
          <p:nvPr/>
        </p:nvSpPr>
        <p:spPr>
          <a:xfrm flipH="false" flipV="false" rot="5400000">
            <a:off x="17638239" y="1083809"/>
            <a:ext cx="1083809" cy="1083809"/>
          </a:xfrm>
          <a:custGeom>
            <a:avLst/>
            <a:gdLst/>
            <a:ahLst/>
            <a:cxnLst/>
            <a:rect r="r" b="b" t="t" l="l"/>
            <a:pathLst>
              <a:path h="1083809" w="1083809">
                <a:moveTo>
                  <a:pt x="0" y="0"/>
                </a:moveTo>
                <a:lnTo>
                  <a:pt x="1083809" y="0"/>
                </a:lnTo>
                <a:lnTo>
                  <a:pt x="1083809" y="1083809"/>
                </a:lnTo>
                <a:lnTo>
                  <a:pt x="0" y="1083809"/>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27" id="27"/>
          <p:cNvSpPr/>
          <p:nvPr/>
        </p:nvSpPr>
        <p:spPr>
          <a:xfrm flipH="true" flipV="true" rot="5400000">
            <a:off x="17638239" y="2167618"/>
            <a:ext cx="1083809" cy="1083809"/>
          </a:xfrm>
          <a:custGeom>
            <a:avLst/>
            <a:gdLst/>
            <a:ahLst/>
            <a:cxnLst/>
            <a:rect r="r" b="b" t="t" l="l"/>
            <a:pathLst>
              <a:path h="1083809" w="1083809">
                <a:moveTo>
                  <a:pt x="1083809" y="1083809"/>
                </a:moveTo>
                <a:lnTo>
                  <a:pt x="0" y="1083809"/>
                </a:lnTo>
                <a:lnTo>
                  <a:pt x="0" y="0"/>
                </a:lnTo>
                <a:lnTo>
                  <a:pt x="1083809" y="0"/>
                </a:lnTo>
                <a:lnTo>
                  <a:pt x="1083809" y="1083809"/>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28" id="28"/>
          <p:cNvSpPr/>
          <p:nvPr/>
        </p:nvSpPr>
        <p:spPr>
          <a:xfrm flipH="true" flipV="true" rot="0">
            <a:off x="15470622" y="4433486"/>
            <a:ext cx="1083809" cy="1083809"/>
          </a:xfrm>
          <a:custGeom>
            <a:avLst/>
            <a:gdLst/>
            <a:ahLst/>
            <a:cxnLst/>
            <a:rect r="r" b="b" t="t" l="l"/>
            <a:pathLst>
              <a:path h="1083809" w="1083809">
                <a:moveTo>
                  <a:pt x="1083809" y="1083809"/>
                </a:moveTo>
                <a:lnTo>
                  <a:pt x="0" y="1083809"/>
                </a:lnTo>
                <a:lnTo>
                  <a:pt x="0" y="0"/>
                </a:lnTo>
                <a:lnTo>
                  <a:pt x="1083809" y="0"/>
                </a:lnTo>
                <a:lnTo>
                  <a:pt x="1083809" y="1083809"/>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29" id="29"/>
          <p:cNvSpPr/>
          <p:nvPr/>
        </p:nvSpPr>
        <p:spPr>
          <a:xfrm flipH="true" flipV="true" rot="5400000">
            <a:off x="16554431" y="4433486"/>
            <a:ext cx="1083809" cy="1083809"/>
          </a:xfrm>
          <a:custGeom>
            <a:avLst/>
            <a:gdLst/>
            <a:ahLst/>
            <a:cxnLst/>
            <a:rect r="r" b="b" t="t" l="l"/>
            <a:pathLst>
              <a:path h="1083809" w="1083809">
                <a:moveTo>
                  <a:pt x="1083808" y="1083809"/>
                </a:moveTo>
                <a:lnTo>
                  <a:pt x="0" y="1083809"/>
                </a:lnTo>
                <a:lnTo>
                  <a:pt x="0" y="0"/>
                </a:lnTo>
                <a:lnTo>
                  <a:pt x="1083808" y="0"/>
                </a:lnTo>
                <a:lnTo>
                  <a:pt x="1083808" y="1083809"/>
                </a:lnTo>
                <a:close/>
              </a:path>
            </a:pathLst>
          </a:custGeom>
          <a:blipFill>
            <a:blip r:embed="rId6">
              <a:extLst>
                <a:ext uri="{96DAC541-7B7A-43D3-8B79-37D633B846F1}">
                  <asvg:svgBlip xmlns:asvg="http://schemas.microsoft.com/office/drawing/2016/SVG/main" r:embed="rId7"/>
                </a:ext>
              </a:extLst>
            </a:blip>
            <a:stretch>
              <a:fillRect l="0" t="0" r="0" b="0"/>
            </a:stretch>
          </a:blipFill>
        </p:spPr>
      </p:sp>
      <p:grpSp>
        <p:nvGrpSpPr>
          <p:cNvPr name="Group 30" id="30"/>
          <p:cNvGrpSpPr/>
          <p:nvPr/>
        </p:nvGrpSpPr>
        <p:grpSpPr>
          <a:xfrm rot="2700000">
            <a:off x="-1376391" y="-3093321"/>
            <a:ext cx="7415398" cy="3565095"/>
            <a:chOff x="0" y="0"/>
            <a:chExt cx="660400" cy="317500"/>
          </a:xfrm>
        </p:grpSpPr>
        <p:sp>
          <p:nvSpPr>
            <p:cNvPr name="Freeform 31" id="31"/>
            <p:cNvSpPr/>
            <p:nvPr/>
          </p:nvSpPr>
          <p:spPr>
            <a:xfrm flipH="false" flipV="false" rot="0">
              <a:off x="0" y="0"/>
              <a:ext cx="660400" cy="317500"/>
            </a:xfrm>
            <a:custGeom>
              <a:avLst/>
              <a:gdLst/>
              <a:ahLst/>
              <a:cxnLst/>
              <a:rect r="r" b="b" t="t" l="l"/>
              <a:pathLst>
                <a:path h="317500" w="660400">
                  <a:moveTo>
                    <a:pt x="220252" y="19070"/>
                  </a:moveTo>
                  <a:cubicBezTo>
                    <a:pt x="254000" y="7556"/>
                    <a:pt x="292600" y="0"/>
                    <a:pt x="330378" y="0"/>
                  </a:cubicBezTo>
                  <a:cubicBezTo>
                    <a:pt x="368157" y="0"/>
                    <a:pt x="404509" y="6476"/>
                    <a:pt x="438009" y="17990"/>
                  </a:cubicBezTo>
                  <a:cubicBezTo>
                    <a:pt x="438723" y="18350"/>
                    <a:pt x="439435" y="18350"/>
                    <a:pt x="440148" y="18710"/>
                  </a:cubicBezTo>
                  <a:cubicBezTo>
                    <a:pt x="565955" y="64765"/>
                    <a:pt x="658618" y="186379"/>
                    <a:pt x="660400" y="317500"/>
                  </a:cubicBezTo>
                  <a:lnTo>
                    <a:pt x="660400" y="317500"/>
                  </a:lnTo>
                  <a:lnTo>
                    <a:pt x="0" y="317500"/>
                  </a:lnTo>
                  <a:lnTo>
                    <a:pt x="0" y="317500"/>
                  </a:lnTo>
                  <a:cubicBezTo>
                    <a:pt x="1782" y="185660"/>
                    <a:pt x="93019" y="64045"/>
                    <a:pt x="220252" y="19070"/>
                  </a:cubicBezTo>
                  <a:close/>
                </a:path>
              </a:pathLst>
            </a:custGeom>
            <a:solidFill>
              <a:srgbClr val="000000">
                <a:alpha val="0"/>
              </a:srgbClr>
            </a:solidFill>
            <a:ln w="28575" cap="sq">
              <a:solidFill>
                <a:srgbClr val="8CA9AD"/>
              </a:solidFill>
              <a:prstDash val="solid"/>
              <a:miter/>
            </a:ln>
          </p:spPr>
        </p:sp>
        <p:sp>
          <p:nvSpPr>
            <p:cNvPr name="TextBox 32" id="32"/>
            <p:cNvSpPr txBox="true"/>
            <p:nvPr/>
          </p:nvSpPr>
          <p:spPr>
            <a:xfrm>
              <a:off x="0" y="146050"/>
              <a:ext cx="660400" cy="171450"/>
            </a:xfrm>
            <a:prstGeom prst="rect">
              <a:avLst/>
            </a:prstGeom>
          </p:spPr>
          <p:txBody>
            <a:bodyPr anchor="ctr" rtlCol="false" tIns="50800" lIns="50800" bIns="50800" rIns="50800"/>
            <a:lstStyle/>
            <a:p>
              <a:pPr algn="ctr">
                <a:lnSpc>
                  <a:spcPts val="2553"/>
                </a:lnSpc>
              </a:pPr>
            </a:p>
          </p:txBody>
        </p:sp>
      </p:grpSp>
      <p:sp>
        <p:nvSpPr>
          <p:cNvPr name="AutoShape 33" id="33"/>
          <p:cNvSpPr/>
          <p:nvPr/>
        </p:nvSpPr>
        <p:spPr>
          <a:xfrm>
            <a:off x="-1839005" y="-2273771"/>
            <a:ext cx="5185216" cy="5132702"/>
          </a:xfrm>
          <a:prstGeom prst="line">
            <a:avLst/>
          </a:prstGeom>
          <a:ln cap="flat" w="28575">
            <a:solidFill>
              <a:srgbClr val="0C2344"/>
            </a:solidFill>
            <a:prstDash val="solid"/>
            <a:headEnd type="none" len="sm" w="sm"/>
            <a:tailEnd type="none" len="sm" w="sm"/>
          </a:ln>
        </p:spPr>
      </p:sp>
      <p:sp>
        <p:nvSpPr>
          <p:cNvPr name="AutoShape 34" id="34"/>
          <p:cNvSpPr/>
          <p:nvPr/>
        </p:nvSpPr>
        <p:spPr>
          <a:xfrm>
            <a:off x="-2052951" y="-1961095"/>
            <a:ext cx="5038853" cy="5038853"/>
          </a:xfrm>
          <a:prstGeom prst="line">
            <a:avLst/>
          </a:prstGeom>
          <a:ln cap="flat" w="28575">
            <a:solidFill>
              <a:srgbClr val="0C2344"/>
            </a:solidFill>
            <a:prstDash val="solid"/>
            <a:headEnd type="none" len="sm" w="sm"/>
            <a:tailEnd type="none" len="sm" w="sm"/>
          </a:ln>
        </p:spPr>
      </p:sp>
      <p:sp>
        <p:nvSpPr>
          <p:cNvPr name="AutoShape 35" id="35"/>
          <p:cNvSpPr/>
          <p:nvPr/>
        </p:nvSpPr>
        <p:spPr>
          <a:xfrm>
            <a:off x="-2232553" y="-1602625"/>
            <a:ext cx="4867141" cy="4867141"/>
          </a:xfrm>
          <a:prstGeom prst="line">
            <a:avLst/>
          </a:prstGeom>
          <a:ln cap="flat" w="28575">
            <a:solidFill>
              <a:srgbClr val="0C2344"/>
            </a:solidFill>
            <a:prstDash val="solid"/>
            <a:headEnd type="none" len="sm" w="sm"/>
            <a:tailEnd type="none" len="sm" w="sm"/>
          </a:ln>
        </p:spPr>
      </p:sp>
      <p:sp>
        <p:nvSpPr>
          <p:cNvPr name="AutoShape 36" id="36"/>
          <p:cNvSpPr/>
          <p:nvPr/>
        </p:nvSpPr>
        <p:spPr>
          <a:xfrm>
            <a:off x="-2359208" y="-1216357"/>
            <a:ext cx="4690515" cy="4690515"/>
          </a:xfrm>
          <a:prstGeom prst="line">
            <a:avLst/>
          </a:prstGeom>
          <a:ln cap="flat" w="28575">
            <a:solidFill>
              <a:srgbClr val="0C2344"/>
            </a:solidFill>
            <a:prstDash val="solid"/>
            <a:headEnd type="none" len="sm" w="sm"/>
            <a:tailEnd type="none" len="sm" w="sm"/>
          </a:ln>
        </p:spPr>
      </p:sp>
      <p:sp>
        <p:nvSpPr>
          <p:cNvPr name="AutoShape 37" id="37"/>
          <p:cNvSpPr/>
          <p:nvPr/>
        </p:nvSpPr>
        <p:spPr>
          <a:xfrm>
            <a:off x="-2503062" y="-776680"/>
            <a:ext cx="4347674" cy="4347674"/>
          </a:xfrm>
          <a:prstGeom prst="line">
            <a:avLst/>
          </a:prstGeom>
          <a:ln cap="flat" w="28575">
            <a:solidFill>
              <a:srgbClr val="0C2344"/>
            </a:solidFill>
            <a:prstDash val="solid"/>
            <a:headEnd type="none" len="sm" w="sm"/>
            <a:tailEnd type="none" len="sm" w="sm"/>
          </a:ln>
        </p:spPr>
      </p:sp>
      <p:sp>
        <p:nvSpPr>
          <p:cNvPr name="AutoShape 38" id="38"/>
          <p:cNvSpPr/>
          <p:nvPr/>
        </p:nvSpPr>
        <p:spPr>
          <a:xfrm>
            <a:off x="-2623881" y="-332957"/>
            <a:ext cx="3963599" cy="3985594"/>
          </a:xfrm>
          <a:prstGeom prst="line">
            <a:avLst/>
          </a:prstGeom>
          <a:ln cap="flat" w="28575">
            <a:solidFill>
              <a:srgbClr val="0C2344"/>
            </a:solidFill>
            <a:prstDash val="solid"/>
            <a:headEnd type="none" len="sm" w="sm"/>
            <a:tailEnd type="none" len="sm" w="sm"/>
          </a:ln>
        </p:spPr>
      </p:sp>
      <p:sp>
        <p:nvSpPr>
          <p:cNvPr name="AutoShape 39" id="39"/>
          <p:cNvSpPr/>
          <p:nvPr/>
        </p:nvSpPr>
        <p:spPr>
          <a:xfrm>
            <a:off x="-2598114" y="228677"/>
            <a:ext cx="3377485" cy="3360058"/>
          </a:xfrm>
          <a:prstGeom prst="line">
            <a:avLst/>
          </a:prstGeom>
          <a:ln cap="flat" w="28575">
            <a:solidFill>
              <a:srgbClr val="0C2344"/>
            </a:solidFill>
            <a:prstDash val="solid"/>
            <a:headEnd type="none" len="sm" w="sm"/>
            <a:tailEnd type="none" len="sm" w="sm"/>
          </a:ln>
        </p:spPr>
      </p:sp>
      <p:sp>
        <p:nvSpPr>
          <p:cNvPr name="AutoShape 40" id="40"/>
          <p:cNvSpPr/>
          <p:nvPr/>
        </p:nvSpPr>
        <p:spPr>
          <a:xfrm>
            <a:off x="-2509797" y="905760"/>
            <a:ext cx="2628598" cy="2671969"/>
          </a:xfrm>
          <a:prstGeom prst="line">
            <a:avLst/>
          </a:prstGeom>
          <a:ln cap="flat" w="28575">
            <a:solidFill>
              <a:srgbClr val="0C2344"/>
            </a:solidFill>
            <a:prstDash val="solid"/>
            <a:headEnd type="none" len="sm" w="sm"/>
            <a:tailEnd type="none" len="sm" w="sm"/>
          </a:ln>
        </p:spPr>
      </p:sp>
      <p:sp>
        <p:nvSpPr>
          <p:cNvPr name="Freeform 41" id="41"/>
          <p:cNvSpPr/>
          <p:nvPr/>
        </p:nvSpPr>
        <p:spPr>
          <a:xfrm flipH="false" flipV="false" rot="0">
            <a:off x="6604373" y="541904"/>
            <a:ext cx="5079255" cy="2742638"/>
          </a:xfrm>
          <a:custGeom>
            <a:avLst/>
            <a:gdLst/>
            <a:ahLst/>
            <a:cxnLst/>
            <a:rect r="r" b="b" t="t" l="l"/>
            <a:pathLst>
              <a:path h="2742638" w="5079255">
                <a:moveTo>
                  <a:pt x="0" y="0"/>
                </a:moveTo>
                <a:lnTo>
                  <a:pt x="5079254" y="0"/>
                </a:lnTo>
                <a:lnTo>
                  <a:pt x="5079254" y="2742639"/>
                </a:lnTo>
                <a:lnTo>
                  <a:pt x="0" y="2742639"/>
                </a:lnTo>
                <a:lnTo>
                  <a:pt x="0" y="0"/>
                </a:lnTo>
                <a:close/>
              </a:path>
            </a:pathLst>
          </a:custGeom>
          <a:blipFill>
            <a:blip r:embed="rId8"/>
            <a:stretch>
              <a:fillRect l="0" t="0" r="0" b="0"/>
            </a:stretch>
          </a:blipFill>
        </p:spPr>
      </p:sp>
      <p:sp>
        <p:nvSpPr>
          <p:cNvPr name="TextBox 42" id="42"/>
          <p:cNvSpPr txBox="true"/>
          <p:nvPr/>
        </p:nvSpPr>
        <p:spPr>
          <a:xfrm rot="0">
            <a:off x="3486377" y="3940175"/>
            <a:ext cx="11315247" cy="2597149"/>
          </a:xfrm>
          <a:prstGeom prst="rect">
            <a:avLst/>
          </a:prstGeom>
        </p:spPr>
        <p:txBody>
          <a:bodyPr anchor="t" rtlCol="false" tIns="0" lIns="0" bIns="0" rIns="0">
            <a:spAutoFit/>
          </a:bodyPr>
          <a:lstStyle/>
          <a:p>
            <a:pPr algn="ctr">
              <a:lnSpc>
                <a:spcPts val="9999"/>
              </a:lnSpc>
            </a:pPr>
            <a:r>
              <a:rPr lang="en-US" b="true" sz="9999">
                <a:solidFill>
                  <a:srgbClr val="0C2344"/>
                </a:solidFill>
                <a:latin typeface="Kollektif Bold"/>
                <a:ea typeface="Kollektif Bold"/>
                <a:cs typeface="Kollektif Bold"/>
                <a:sym typeface="Kollektif Bold"/>
              </a:rPr>
              <a:t>COMPLIANCE</a:t>
            </a:r>
          </a:p>
          <a:p>
            <a:pPr algn="ctr">
              <a:lnSpc>
                <a:spcPts val="9999"/>
              </a:lnSpc>
            </a:pPr>
            <a:r>
              <a:rPr lang="en-US" b="true" sz="9999">
                <a:solidFill>
                  <a:srgbClr val="0C2344"/>
                </a:solidFill>
                <a:latin typeface="Kollektif Bold"/>
                <a:ea typeface="Kollektif Bold"/>
                <a:cs typeface="Kollektif Bold"/>
                <a:sym typeface="Kollektif Bold"/>
              </a:rPr>
              <a:t>MANUAL</a:t>
            </a:r>
          </a:p>
        </p:txBody>
      </p:sp>
      <p:sp>
        <p:nvSpPr>
          <p:cNvPr name="TextBox 43" id="43"/>
          <p:cNvSpPr txBox="true"/>
          <p:nvPr/>
        </p:nvSpPr>
        <p:spPr>
          <a:xfrm rot="0">
            <a:off x="5545397" y="6809551"/>
            <a:ext cx="7197206" cy="523246"/>
          </a:xfrm>
          <a:prstGeom prst="rect">
            <a:avLst/>
          </a:prstGeom>
        </p:spPr>
        <p:txBody>
          <a:bodyPr anchor="t" rtlCol="false" tIns="0" lIns="0" bIns="0" rIns="0">
            <a:spAutoFit/>
          </a:bodyPr>
          <a:lstStyle/>
          <a:p>
            <a:pPr algn="ctr">
              <a:lnSpc>
                <a:spcPts val="4070"/>
              </a:lnSpc>
            </a:pPr>
            <a:r>
              <a:rPr lang="en-US" sz="3700">
                <a:solidFill>
                  <a:srgbClr val="0C2344"/>
                </a:solidFill>
                <a:latin typeface="DM Sans"/>
                <a:ea typeface="DM Sans"/>
                <a:cs typeface="DM Sans"/>
                <a:sym typeface="DM Sans"/>
              </a:rPr>
              <a:t>WORKSHOP</a:t>
            </a:r>
          </a:p>
        </p:txBody>
      </p:sp>
    </p:spTree>
  </p:cSld>
  <p:clrMapOvr>
    <a:masterClrMapping/>
  </p:clrMapOvr>
</p:sld>
</file>

<file path=ppt/slides/slide10.xml><?xml version="1.0" encoding="utf-8"?>
<p:sld xmlns:p="http://schemas.openxmlformats.org/presentationml/2006/main" xmlns:a="http://schemas.openxmlformats.org/drawingml/2006/main" xmlns:r="http://schemas.openxmlformats.org/officeDocument/2006/relationships">
  <p:cSld>
    <p:bg>
      <p:bgPr>
        <a:solidFill>
          <a:srgbClr val="E8E7E7"/>
        </a:solidFill>
      </p:bgPr>
    </p:bg>
    <p:spTree>
      <p:nvGrpSpPr>
        <p:cNvPr id="1" name=""/>
        <p:cNvGrpSpPr/>
        <p:nvPr/>
      </p:nvGrpSpPr>
      <p:grpSpPr>
        <a:xfrm>
          <a:off x="0" y="0"/>
          <a:ext cx="0" cy="0"/>
          <a:chOff x="0" y="0"/>
          <a:chExt cx="0" cy="0"/>
        </a:xfrm>
      </p:grpSpPr>
      <p:sp>
        <p:nvSpPr>
          <p:cNvPr name="TextBox 2" id="2"/>
          <p:cNvSpPr txBox="true"/>
          <p:nvPr/>
        </p:nvSpPr>
        <p:spPr>
          <a:xfrm rot="0">
            <a:off x="1689352" y="919817"/>
            <a:ext cx="9456003" cy="1782729"/>
          </a:xfrm>
          <a:prstGeom prst="rect">
            <a:avLst/>
          </a:prstGeom>
        </p:spPr>
        <p:txBody>
          <a:bodyPr anchor="t" rtlCol="false" tIns="0" lIns="0" bIns="0" rIns="0">
            <a:spAutoFit/>
          </a:bodyPr>
          <a:lstStyle/>
          <a:p>
            <a:pPr algn="ctr">
              <a:lnSpc>
                <a:spcPts val="6897"/>
              </a:lnSpc>
            </a:pPr>
            <a:r>
              <a:rPr lang="en-US" b="true" sz="6967">
                <a:solidFill>
                  <a:srgbClr val="0C2344"/>
                </a:solidFill>
                <a:latin typeface="Kollektif Bold"/>
                <a:ea typeface="Kollektif Bold"/>
                <a:cs typeface="Kollektif Bold"/>
                <a:sym typeface="Kollektif Bold"/>
              </a:rPr>
              <a:t>DEVELOPING A TESTING PRGRAM</a:t>
            </a:r>
          </a:p>
        </p:txBody>
      </p:sp>
      <p:grpSp>
        <p:nvGrpSpPr>
          <p:cNvPr name="Group 3" id="3"/>
          <p:cNvGrpSpPr/>
          <p:nvPr/>
        </p:nvGrpSpPr>
        <p:grpSpPr>
          <a:xfrm rot="0">
            <a:off x="6109946" y="3658610"/>
            <a:ext cx="2915093" cy="6429362"/>
            <a:chOff x="0" y="0"/>
            <a:chExt cx="3886791" cy="8572483"/>
          </a:xfrm>
        </p:grpSpPr>
        <p:grpSp>
          <p:nvGrpSpPr>
            <p:cNvPr name="Group 4" id="4"/>
            <p:cNvGrpSpPr/>
            <p:nvPr/>
          </p:nvGrpSpPr>
          <p:grpSpPr>
            <a:xfrm rot="0">
              <a:off x="0" y="3903096"/>
              <a:ext cx="3886791" cy="1124662"/>
              <a:chOff x="0" y="0"/>
              <a:chExt cx="1036059" cy="299789"/>
            </a:xfrm>
          </p:grpSpPr>
          <p:sp>
            <p:nvSpPr>
              <p:cNvPr name="Freeform 5" id="5"/>
              <p:cNvSpPr/>
              <p:nvPr/>
            </p:nvSpPr>
            <p:spPr>
              <a:xfrm flipH="false" flipV="false" rot="0">
                <a:off x="0" y="0"/>
                <a:ext cx="1036060" cy="299789"/>
              </a:xfrm>
              <a:custGeom>
                <a:avLst/>
                <a:gdLst/>
                <a:ahLst/>
                <a:cxnLst/>
                <a:rect r="r" b="b" t="t" l="l"/>
                <a:pathLst>
                  <a:path h="299789" w="1036060">
                    <a:moveTo>
                      <a:pt x="135446" y="0"/>
                    </a:moveTo>
                    <a:lnTo>
                      <a:pt x="900613" y="0"/>
                    </a:lnTo>
                    <a:cubicBezTo>
                      <a:pt x="936536" y="0"/>
                      <a:pt x="970987" y="14270"/>
                      <a:pt x="996388" y="39671"/>
                    </a:cubicBezTo>
                    <a:cubicBezTo>
                      <a:pt x="1021789" y="65072"/>
                      <a:pt x="1036060" y="99524"/>
                      <a:pt x="1036060" y="135446"/>
                    </a:cubicBezTo>
                    <a:lnTo>
                      <a:pt x="1036060" y="164343"/>
                    </a:lnTo>
                    <a:cubicBezTo>
                      <a:pt x="1036060" y="200265"/>
                      <a:pt x="1021789" y="234717"/>
                      <a:pt x="996388" y="260118"/>
                    </a:cubicBezTo>
                    <a:cubicBezTo>
                      <a:pt x="970987" y="285519"/>
                      <a:pt x="936536" y="299789"/>
                      <a:pt x="900613" y="299789"/>
                    </a:cubicBezTo>
                    <a:lnTo>
                      <a:pt x="135446" y="299789"/>
                    </a:lnTo>
                    <a:cubicBezTo>
                      <a:pt x="99524" y="299789"/>
                      <a:pt x="65072" y="285519"/>
                      <a:pt x="39671" y="260118"/>
                    </a:cubicBezTo>
                    <a:cubicBezTo>
                      <a:pt x="14270" y="234717"/>
                      <a:pt x="0" y="200265"/>
                      <a:pt x="0" y="164343"/>
                    </a:cubicBezTo>
                    <a:lnTo>
                      <a:pt x="0" y="135446"/>
                    </a:lnTo>
                    <a:cubicBezTo>
                      <a:pt x="0" y="99524"/>
                      <a:pt x="14270" y="65072"/>
                      <a:pt x="39671" y="39671"/>
                    </a:cubicBezTo>
                    <a:cubicBezTo>
                      <a:pt x="65072" y="14270"/>
                      <a:pt x="99524" y="0"/>
                      <a:pt x="135446" y="0"/>
                    </a:cubicBezTo>
                    <a:close/>
                  </a:path>
                </a:pathLst>
              </a:custGeom>
              <a:solidFill>
                <a:srgbClr val="4C7280"/>
              </a:solidFill>
            </p:spPr>
          </p:sp>
          <p:sp>
            <p:nvSpPr>
              <p:cNvPr name="TextBox 6" id="6"/>
              <p:cNvSpPr txBox="true"/>
              <p:nvPr/>
            </p:nvSpPr>
            <p:spPr>
              <a:xfrm>
                <a:off x="0" y="19050"/>
                <a:ext cx="1036059" cy="280739"/>
              </a:xfrm>
              <a:prstGeom prst="rect">
                <a:avLst/>
              </a:prstGeom>
            </p:spPr>
            <p:txBody>
              <a:bodyPr anchor="ctr" rtlCol="false" tIns="50800" lIns="50800" bIns="50800" rIns="50800"/>
              <a:lstStyle/>
              <a:p>
                <a:pPr algn="ctr">
                  <a:lnSpc>
                    <a:spcPts val="2553"/>
                  </a:lnSpc>
                </a:pPr>
              </a:p>
            </p:txBody>
          </p:sp>
        </p:grpSp>
        <p:sp>
          <p:nvSpPr>
            <p:cNvPr name="TextBox 7" id="7"/>
            <p:cNvSpPr txBox="true"/>
            <p:nvPr/>
          </p:nvSpPr>
          <p:spPr>
            <a:xfrm rot="0">
              <a:off x="0" y="4102842"/>
              <a:ext cx="3886791" cy="753745"/>
            </a:xfrm>
            <a:prstGeom prst="rect">
              <a:avLst/>
            </a:prstGeom>
          </p:spPr>
          <p:txBody>
            <a:bodyPr anchor="t" rtlCol="false" tIns="0" lIns="0" bIns="0" rIns="0">
              <a:spAutoFit/>
            </a:bodyPr>
            <a:lstStyle/>
            <a:p>
              <a:pPr algn="ctr">
                <a:lnSpc>
                  <a:spcPts val="2100"/>
                </a:lnSpc>
              </a:pPr>
              <a:r>
                <a:rPr lang="en-US" b="true" sz="2100">
                  <a:solidFill>
                    <a:srgbClr val="E8E7E7"/>
                  </a:solidFill>
                  <a:latin typeface="Kollektif Bold"/>
                  <a:ea typeface="Kollektif Bold"/>
                  <a:cs typeface="Kollektif Bold"/>
                  <a:sym typeface="Kollektif Bold"/>
                </a:rPr>
                <a:t>3. ESTABLISH A TESTING PLAN</a:t>
              </a:r>
            </a:p>
          </p:txBody>
        </p:sp>
        <p:grpSp>
          <p:nvGrpSpPr>
            <p:cNvPr name="Group 8" id="8"/>
            <p:cNvGrpSpPr/>
            <p:nvPr/>
          </p:nvGrpSpPr>
          <p:grpSpPr>
            <a:xfrm rot="0">
              <a:off x="0" y="0"/>
              <a:ext cx="3886791" cy="1480262"/>
              <a:chOff x="0" y="0"/>
              <a:chExt cx="1036059" cy="394577"/>
            </a:xfrm>
          </p:grpSpPr>
          <p:sp>
            <p:nvSpPr>
              <p:cNvPr name="Freeform 9" id="9"/>
              <p:cNvSpPr/>
              <p:nvPr/>
            </p:nvSpPr>
            <p:spPr>
              <a:xfrm flipH="false" flipV="false" rot="0">
                <a:off x="0" y="0"/>
                <a:ext cx="1036060" cy="394577"/>
              </a:xfrm>
              <a:custGeom>
                <a:avLst/>
                <a:gdLst/>
                <a:ahLst/>
                <a:cxnLst/>
                <a:rect r="r" b="b" t="t" l="l"/>
                <a:pathLst>
                  <a:path h="394577" w="1036060">
                    <a:moveTo>
                      <a:pt x="135446" y="0"/>
                    </a:moveTo>
                    <a:lnTo>
                      <a:pt x="900613" y="0"/>
                    </a:lnTo>
                    <a:cubicBezTo>
                      <a:pt x="936536" y="0"/>
                      <a:pt x="970987" y="14270"/>
                      <a:pt x="996388" y="39671"/>
                    </a:cubicBezTo>
                    <a:cubicBezTo>
                      <a:pt x="1021789" y="65072"/>
                      <a:pt x="1036060" y="99524"/>
                      <a:pt x="1036060" y="135446"/>
                    </a:cubicBezTo>
                    <a:lnTo>
                      <a:pt x="1036060" y="259131"/>
                    </a:lnTo>
                    <a:cubicBezTo>
                      <a:pt x="1036060" y="295054"/>
                      <a:pt x="1021789" y="329505"/>
                      <a:pt x="996388" y="354906"/>
                    </a:cubicBezTo>
                    <a:cubicBezTo>
                      <a:pt x="970987" y="380307"/>
                      <a:pt x="936536" y="394577"/>
                      <a:pt x="900613" y="394577"/>
                    </a:cubicBezTo>
                    <a:lnTo>
                      <a:pt x="135446" y="394577"/>
                    </a:lnTo>
                    <a:cubicBezTo>
                      <a:pt x="99524" y="394577"/>
                      <a:pt x="65072" y="380307"/>
                      <a:pt x="39671" y="354906"/>
                    </a:cubicBezTo>
                    <a:cubicBezTo>
                      <a:pt x="14270" y="329505"/>
                      <a:pt x="0" y="295054"/>
                      <a:pt x="0" y="259131"/>
                    </a:cubicBezTo>
                    <a:lnTo>
                      <a:pt x="0" y="135446"/>
                    </a:lnTo>
                    <a:cubicBezTo>
                      <a:pt x="0" y="99524"/>
                      <a:pt x="14270" y="65072"/>
                      <a:pt x="39671" y="39671"/>
                    </a:cubicBezTo>
                    <a:cubicBezTo>
                      <a:pt x="65072" y="14270"/>
                      <a:pt x="99524" y="0"/>
                      <a:pt x="135446" y="0"/>
                    </a:cubicBezTo>
                    <a:close/>
                  </a:path>
                </a:pathLst>
              </a:custGeom>
              <a:solidFill>
                <a:srgbClr val="23444C"/>
              </a:solidFill>
            </p:spPr>
          </p:sp>
          <p:sp>
            <p:nvSpPr>
              <p:cNvPr name="TextBox 10" id="10"/>
              <p:cNvSpPr txBox="true"/>
              <p:nvPr/>
            </p:nvSpPr>
            <p:spPr>
              <a:xfrm>
                <a:off x="0" y="19050"/>
                <a:ext cx="1036059" cy="375527"/>
              </a:xfrm>
              <a:prstGeom prst="rect">
                <a:avLst/>
              </a:prstGeom>
            </p:spPr>
            <p:txBody>
              <a:bodyPr anchor="ctr" rtlCol="false" tIns="50800" lIns="50800" bIns="50800" rIns="50800"/>
              <a:lstStyle/>
              <a:p>
                <a:pPr algn="ctr">
                  <a:lnSpc>
                    <a:spcPts val="2553"/>
                  </a:lnSpc>
                </a:pPr>
              </a:p>
            </p:txBody>
          </p:sp>
        </p:grpSp>
        <p:sp>
          <p:nvSpPr>
            <p:cNvPr name="TextBox 11" id="11"/>
            <p:cNvSpPr txBox="true"/>
            <p:nvPr/>
          </p:nvSpPr>
          <p:spPr>
            <a:xfrm rot="0">
              <a:off x="0" y="199746"/>
              <a:ext cx="3886791" cy="1109345"/>
            </a:xfrm>
            <a:prstGeom prst="rect">
              <a:avLst/>
            </a:prstGeom>
          </p:spPr>
          <p:txBody>
            <a:bodyPr anchor="t" rtlCol="false" tIns="0" lIns="0" bIns="0" rIns="0">
              <a:spAutoFit/>
            </a:bodyPr>
            <a:lstStyle/>
            <a:p>
              <a:pPr algn="ctr" marL="453390" indent="-226695" lvl="1">
                <a:lnSpc>
                  <a:spcPts val="2100"/>
                </a:lnSpc>
                <a:buAutoNum type="arabicPeriod" startAt="1"/>
              </a:pPr>
              <a:r>
                <a:rPr lang="en-US" b="true" sz="2100">
                  <a:solidFill>
                    <a:srgbClr val="E8E7E7"/>
                  </a:solidFill>
                  <a:latin typeface="Kollektif Bold"/>
                  <a:ea typeface="Kollektif Bold"/>
                  <a:cs typeface="Kollektif Bold"/>
                  <a:sym typeface="Kollektif Bold"/>
                </a:rPr>
                <a:t>UNDERSTAND REGULATORY REQUIREMENTS</a:t>
              </a:r>
            </a:p>
          </p:txBody>
        </p:sp>
        <p:grpSp>
          <p:nvGrpSpPr>
            <p:cNvPr name="Group 12" id="12"/>
            <p:cNvGrpSpPr/>
            <p:nvPr/>
          </p:nvGrpSpPr>
          <p:grpSpPr>
            <a:xfrm rot="0">
              <a:off x="0" y="2130734"/>
              <a:ext cx="3886791" cy="1124662"/>
              <a:chOff x="0" y="0"/>
              <a:chExt cx="1036059" cy="299789"/>
            </a:xfrm>
          </p:grpSpPr>
          <p:sp>
            <p:nvSpPr>
              <p:cNvPr name="Freeform 13" id="13"/>
              <p:cNvSpPr/>
              <p:nvPr/>
            </p:nvSpPr>
            <p:spPr>
              <a:xfrm flipH="false" flipV="false" rot="0">
                <a:off x="0" y="0"/>
                <a:ext cx="1036060" cy="299789"/>
              </a:xfrm>
              <a:custGeom>
                <a:avLst/>
                <a:gdLst/>
                <a:ahLst/>
                <a:cxnLst/>
                <a:rect r="r" b="b" t="t" l="l"/>
                <a:pathLst>
                  <a:path h="299789" w="1036060">
                    <a:moveTo>
                      <a:pt x="135446" y="0"/>
                    </a:moveTo>
                    <a:lnTo>
                      <a:pt x="900613" y="0"/>
                    </a:lnTo>
                    <a:cubicBezTo>
                      <a:pt x="936536" y="0"/>
                      <a:pt x="970987" y="14270"/>
                      <a:pt x="996388" y="39671"/>
                    </a:cubicBezTo>
                    <a:cubicBezTo>
                      <a:pt x="1021789" y="65072"/>
                      <a:pt x="1036060" y="99524"/>
                      <a:pt x="1036060" y="135446"/>
                    </a:cubicBezTo>
                    <a:lnTo>
                      <a:pt x="1036060" y="164343"/>
                    </a:lnTo>
                    <a:cubicBezTo>
                      <a:pt x="1036060" y="200265"/>
                      <a:pt x="1021789" y="234717"/>
                      <a:pt x="996388" y="260118"/>
                    </a:cubicBezTo>
                    <a:cubicBezTo>
                      <a:pt x="970987" y="285519"/>
                      <a:pt x="936536" y="299789"/>
                      <a:pt x="900613" y="299789"/>
                    </a:cubicBezTo>
                    <a:lnTo>
                      <a:pt x="135446" y="299789"/>
                    </a:lnTo>
                    <a:cubicBezTo>
                      <a:pt x="99524" y="299789"/>
                      <a:pt x="65072" y="285519"/>
                      <a:pt x="39671" y="260118"/>
                    </a:cubicBezTo>
                    <a:cubicBezTo>
                      <a:pt x="14270" y="234717"/>
                      <a:pt x="0" y="200265"/>
                      <a:pt x="0" y="164343"/>
                    </a:cubicBezTo>
                    <a:lnTo>
                      <a:pt x="0" y="135446"/>
                    </a:lnTo>
                    <a:cubicBezTo>
                      <a:pt x="0" y="99524"/>
                      <a:pt x="14270" y="65072"/>
                      <a:pt x="39671" y="39671"/>
                    </a:cubicBezTo>
                    <a:cubicBezTo>
                      <a:pt x="65072" y="14270"/>
                      <a:pt x="99524" y="0"/>
                      <a:pt x="135446" y="0"/>
                    </a:cubicBezTo>
                    <a:close/>
                  </a:path>
                </a:pathLst>
              </a:custGeom>
              <a:solidFill>
                <a:srgbClr val="0C2344"/>
              </a:solidFill>
            </p:spPr>
          </p:sp>
          <p:sp>
            <p:nvSpPr>
              <p:cNvPr name="TextBox 14" id="14"/>
              <p:cNvSpPr txBox="true"/>
              <p:nvPr/>
            </p:nvSpPr>
            <p:spPr>
              <a:xfrm>
                <a:off x="0" y="19050"/>
                <a:ext cx="1036059" cy="280739"/>
              </a:xfrm>
              <a:prstGeom prst="rect">
                <a:avLst/>
              </a:prstGeom>
            </p:spPr>
            <p:txBody>
              <a:bodyPr anchor="ctr" rtlCol="false" tIns="50800" lIns="50800" bIns="50800" rIns="50800"/>
              <a:lstStyle/>
              <a:p>
                <a:pPr algn="ctr">
                  <a:lnSpc>
                    <a:spcPts val="2553"/>
                  </a:lnSpc>
                </a:pPr>
              </a:p>
            </p:txBody>
          </p:sp>
        </p:grpSp>
        <p:sp>
          <p:nvSpPr>
            <p:cNvPr name="TextBox 15" id="15"/>
            <p:cNvSpPr txBox="true"/>
            <p:nvPr/>
          </p:nvSpPr>
          <p:spPr>
            <a:xfrm rot="0">
              <a:off x="0" y="2330480"/>
              <a:ext cx="3886791" cy="753745"/>
            </a:xfrm>
            <a:prstGeom prst="rect">
              <a:avLst/>
            </a:prstGeom>
          </p:spPr>
          <p:txBody>
            <a:bodyPr anchor="t" rtlCol="false" tIns="0" lIns="0" bIns="0" rIns="0">
              <a:spAutoFit/>
            </a:bodyPr>
            <a:lstStyle/>
            <a:p>
              <a:pPr algn="ctr">
                <a:lnSpc>
                  <a:spcPts val="2100"/>
                </a:lnSpc>
              </a:pPr>
              <a:r>
                <a:rPr lang="en-US" b="true" sz="2100">
                  <a:solidFill>
                    <a:srgbClr val="E8E7E7"/>
                  </a:solidFill>
                  <a:latin typeface="Kollektif Bold"/>
                  <a:ea typeface="Kollektif Bold"/>
                  <a:cs typeface="Kollektif Bold"/>
                  <a:sym typeface="Kollektif Bold"/>
                </a:rPr>
                <a:t>2. ASSESS THE FIRM’S BUSINESS MODEL</a:t>
              </a:r>
            </a:p>
          </p:txBody>
        </p:sp>
        <p:grpSp>
          <p:nvGrpSpPr>
            <p:cNvPr name="Group 16" id="16"/>
            <p:cNvGrpSpPr/>
            <p:nvPr/>
          </p:nvGrpSpPr>
          <p:grpSpPr>
            <a:xfrm rot="0">
              <a:off x="0" y="5675458"/>
              <a:ext cx="3886791" cy="1124662"/>
              <a:chOff x="0" y="0"/>
              <a:chExt cx="1036059" cy="299789"/>
            </a:xfrm>
          </p:grpSpPr>
          <p:sp>
            <p:nvSpPr>
              <p:cNvPr name="Freeform 17" id="17"/>
              <p:cNvSpPr/>
              <p:nvPr/>
            </p:nvSpPr>
            <p:spPr>
              <a:xfrm flipH="false" flipV="false" rot="0">
                <a:off x="0" y="0"/>
                <a:ext cx="1036060" cy="299789"/>
              </a:xfrm>
              <a:custGeom>
                <a:avLst/>
                <a:gdLst/>
                <a:ahLst/>
                <a:cxnLst/>
                <a:rect r="r" b="b" t="t" l="l"/>
                <a:pathLst>
                  <a:path h="299789" w="1036060">
                    <a:moveTo>
                      <a:pt x="135446" y="0"/>
                    </a:moveTo>
                    <a:lnTo>
                      <a:pt x="900613" y="0"/>
                    </a:lnTo>
                    <a:cubicBezTo>
                      <a:pt x="936536" y="0"/>
                      <a:pt x="970987" y="14270"/>
                      <a:pt x="996388" y="39671"/>
                    </a:cubicBezTo>
                    <a:cubicBezTo>
                      <a:pt x="1021789" y="65072"/>
                      <a:pt x="1036060" y="99524"/>
                      <a:pt x="1036060" y="135446"/>
                    </a:cubicBezTo>
                    <a:lnTo>
                      <a:pt x="1036060" y="164343"/>
                    </a:lnTo>
                    <a:cubicBezTo>
                      <a:pt x="1036060" y="200265"/>
                      <a:pt x="1021789" y="234717"/>
                      <a:pt x="996388" y="260118"/>
                    </a:cubicBezTo>
                    <a:cubicBezTo>
                      <a:pt x="970987" y="285519"/>
                      <a:pt x="936536" y="299789"/>
                      <a:pt x="900613" y="299789"/>
                    </a:cubicBezTo>
                    <a:lnTo>
                      <a:pt x="135446" y="299789"/>
                    </a:lnTo>
                    <a:cubicBezTo>
                      <a:pt x="99524" y="299789"/>
                      <a:pt x="65072" y="285519"/>
                      <a:pt x="39671" y="260118"/>
                    </a:cubicBezTo>
                    <a:cubicBezTo>
                      <a:pt x="14270" y="234717"/>
                      <a:pt x="0" y="200265"/>
                      <a:pt x="0" y="164343"/>
                    </a:cubicBezTo>
                    <a:lnTo>
                      <a:pt x="0" y="135446"/>
                    </a:lnTo>
                    <a:cubicBezTo>
                      <a:pt x="0" y="99524"/>
                      <a:pt x="14270" y="65072"/>
                      <a:pt x="39671" y="39671"/>
                    </a:cubicBezTo>
                    <a:cubicBezTo>
                      <a:pt x="65072" y="14270"/>
                      <a:pt x="99524" y="0"/>
                      <a:pt x="135446" y="0"/>
                    </a:cubicBezTo>
                    <a:close/>
                  </a:path>
                </a:pathLst>
              </a:custGeom>
              <a:solidFill>
                <a:srgbClr val="103874"/>
              </a:solidFill>
            </p:spPr>
          </p:sp>
          <p:sp>
            <p:nvSpPr>
              <p:cNvPr name="TextBox 18" id="18"/>
              <p:cNvSpPr txBox="true"/>
              <p:nvPr/>
            </p:nvSpPr>
            <p:spPr>
              <a:xfrm>
                <a:off x="0" y="19050"/>
                <a:ext cx="1036059" cy="280739"/>
              </a:xfrm>
              <a:prstGeom prst="rect">
                <a:avLst/>
              </a:prstGeom>
            </p:spPr>
            <p:txBody>
              <a:bodyPr anchor="ctr" rtlCol="false" tIns="50800" lIns="50800" bIns="50800" rIns="50800"/>
              <a:lstStyle/>
              <a:p>
                <a:pPr algn="ctr">
                  <a:lnSpc>
                    <a:spcPts val="2553"/>
                  </a:lnSpc>
                </a:pPr>
              </a:p>
            </p:txBody>
          </p:sp>
        </p:grpSp>
        <p:sp>
          <p:nvSpPr>
            <p:cNvPr name="TextBox 19" id="19"/>
            <p:cNvSpPr txBox="true"/>
            <p:nvPr/>
          </p:nvSpPr>
          <p:spPr>
            <a:xfrm rot="0">
              <a:off x="0" y="5875204"/>
              <a:ext cx="3886791" cy="753745"/>
            </a:xfrm>
            <a:prstGeom prst="rect">
              <a:avLst/>
            </a:prstGeom>
          </p:spPr>
          <p:txBody>
            <a:bodyPr anchor="t" rtlCol="false" tIns="0" lIns="0" bIns="0" rIns="0">
              <a:spAutoFit/>
            </a:bodyPr>
            <a:lstStyle/>
            <a:p>
              <a:pPr algn="ctr">
                <a:lnSpc>
                  <a:spcPts val="2100"/>
                </a:lnSpc>
              </a:pPr>
              <a:r>
                <a:rPr lang="en-US" b="true" sz="2100">
                  <a:solidFill>
                    <a:srgbClr val="E8E7E7"/>
                  </a:solidFill>
                  <a:latin typeface="Kollektif Bold"/>
                  <a:ea typeface="Kollektif Bold"/>
                  <a:cs typeface="Kollektif Bold"/>
                  <a:sym typeface="Kollektif Bold"/>
                </a:rPr>
                <a:t>4. DEVELOP TESTING PROCEDURES</a:t>
              </a:r>
            </a:p>
          </p:txBody>
        </p:sp>
        <p:grpSp>
          <p:nvGrpSpPr>
            <p:cNvPr name="Group 20" id="20"/>
            <p:cNvGrpSpPr/>
            <p:nvPr/>
          </p:nvGrpSpPr>
          <p:grpSpPr>
            <a:xfrm rot="0">
              <a:off x="0" y="7447820"/>
              <a:ext cx="3886791" cy="1124662"/>
              <a:chOff x="0" y="0"/>
              <a:chExt cx="1036059" cy="299789"/>
            </a:xfrm>
          </p:grpSpPr>
          <p:sp>
            <p:nvSpPr>
              <p:cNvPr name="Freeform 21" id="21"/>
              <p:cNvSpPr/>
              <p:nvPr/>
            </p:nvSpPr>
            <p:spPr>
              <a:xfrm flipH="false" flipV="false" rot="0">
                <a:off x="0" y="0"/>
                <a:ext cx="1036060" cy="299789"/>
              </a:xfrm>
              <a:custGeom>
                <a:avLst/>
                <a:gdLst/>
                <a:ahLst/>
                <a:cxnLst/>
                <a:rect r="r" b="b" t="t" l="l"/>
                <a:pathLst>
                  <a:path h="299789" w="1036060">
                    <a:moveTo>
                      <a:pt x="135446" y="0"/>
                    </a:moveTo>
                    <a:lnTo>
                      <a:pt x="900613" y="0"/>
                    </a:lnTo>
                    <a:cubicBezTo>
                      <a:pt x="936536" y="0"/>
                      <a:pt x="970987" y="14270"/>
                      <a:pt x="996388" y="39671"/>
                    </a:cubicBezTo>
                    <a:cubicBezTo>
                      <a:pt x="1021789" y="65072"/>
                      <a:pt x="1036060" y="99524"/>
                      <a:pt x="1036060" y="135446"/>
                    </a:cubicBezTo>
                    <a:lnTo>
                      <a:pt x="1036060" y="164343"/>
                    </a:lnTo>
                    <a:cubicBezTo>
                      <a:pt x="1036060" y="200265"/>
                      <a:pt x="1021789" y="234717"/>
                      <a:pt x="996388" y="260118"/>
                    </a:cubicBezTo>
                    <a:cubicBezTo>
                      <a:pt x="970987" y="285519"/>
                      <a:pt x="936536" y="299789"/>
                      <a:pt x="900613" y="299789"/>
                    </a:cubicBezTo>
                    <a:lnTo>
                      <a:pt x="135446" y="299789"/>
                    </a:lnTo>
                    <a:cubicBezTo>
                      <a:pt x="99524" y="299789"/>
                      <a:pt x="65072" y="285519"/>
                      <a:pt x="39671" y="260118"/>
                    </a:cubicBezTo>
                    <a:cubicBezTo>
                      <a:pt x="14270" y="234717"/>
                      <a:pt x="0" y="200265"/>
                      <a:pt x="0" y="164343"/>
                    </a:cubicBezTo>
                    <a:lnTo>
                      <a:pt x="0" y="135446"/>
                    </a:lnTo>
                    <a:cubicBezTo>
                      <a:pt x="0" y="99524"/>
                      <a:pt x="14270" y="65072"/>
                      <a:pt x="39671" y="39671"/>
                    </a:cubicBezTo>
                    <a:cubicBezTo>
                      <a:pt x="65072" y="14270"/>
                      <a:pt x="99524" y="0"/>
                      <a:pt x="135446" y="0"/>
                    </a:cubicBezTo>
                    <a:close/>
                  </a:path>
                </a:pathLst>
              </a:custGeom>
              <a:solidFill>
                <a:srgbClr val="23444C"/>
              </a:solidFill>
            </p:spPr>
          </p:sp>
          <p:sp>
            <p:nvSpPr>
              <p:cNvPr name="TextBox 22" id="22"/>
              <p:cNvSpPr txBox="true"/>
              <p:nvPr/>
            </p:nvSpPr>
            <p:spPr>
              <a:xfrm>
                <a:off x="0" y="19050"/>
                <a:ext cx="1036059" cy="280739"/>
              </a:xfrm>
              <a:prstGeom prst="rect">
                <a:avLst/>
              </a:prstGeom>
            </p:spPr>
            <p:txBody>
              <a:bodyPr anchor="ctr" rtlCol="false" tIns="50800" lIns="50800" bIns="50800" rIns="50800"/>
              <a:lstStyle/>
              <a:p>
                <a:pPr algn="ctr">
                  <a:lnSpc>
                    <a:spcPts val="2553"/>
                  </a:lnSpc>
                </a:pPr>
              </a:p>
            </p:txBody>
          </p:sp>
        </p:grpSp>
        <p:sp>
          <p:nvSpPr>
            <p:cNvPr name="TextBox 23" id="23"/>
            <p:cNvSpPr txBox="true"/>
            <p:nvPr/>
          </p:nvSpPr>
          <p:spPr>
            <a:xfrm rot="0">
              <a:off x="0" y="7647566"/>
              <a:ext cx="3886791" cy="753745"/>
            </a:xfrm>
            <a:prstGeom prst="rect">
              <a:avLst/>
            </a:prstGeom>
          </p:spPr>
          <p:txBody>
            <a:bodyPr anchor="t" rtlCol="false" tIns="0" lIns="0" bIns="0" rIns="0">
              <a:spAutoFit/>
            </a:bodyPr>
            <a:lstStyle/>
            <a:p>
              <a:pPr algn="ctr">
                <a:lnSpc>
                  <a:spcPts val="2100"/>
                </a:lnSpc>
              </a:pPr>
              <a:r>
                <a:rPr lang="en-US" b="true" sz="2100">
                  <a:solidFill>
                    <a:srgbClr val="E8E7E7"/>
                  </a:solidFill>
                  <a:latin typeface="Kollektif Bold"/>
                  <a:ea typeface="Kollektif Bold"/>
                  <a:cs typeface="Kollektif Bold"/>
                  <a:sym typeface="Kollektif Bold"/>
                </a:rPr>
                <a:t>5. ASSIGN RESPONSIBILITIES</a:t>
              </a:r>
            </a:p>
          </p:txBody>
        </p:sp>
      </p:grpSp>
      <p:grpSp>
        <p:nvGrpSpPr>
          <p:cNvPr name="Group 24" id="24"/>
          <p:cNvGrpSpPr/>
          <p:nvPr/>
        </p:nvGrpSpPr>
        <p:grpSpPr>
          <a:xfrm rot="0">
            <a:off x="10227077" y="4675671"/>
            <a:ext cx="2915093" cy="4395240"/>
            <a:chOff x="0" y="0"/>
            <a:chExt cx="3886791" cy="5860320"/>
          </a:xfrm>
        </p:grpSpPr>
        <p:grpSp>
          <p:nvGrpSpPr>
            <p:cNvPr name="Group 25" id="25"/>
            <p:cNvGrpSpPr/>
            <p:nvPr/>
          </p:nvGrpSpPr>
          <p:grpSpPr>
            <a:xfrm rot="0">
              <a:off x="0" y="0"/>
              <a:ext cx="3886791" cy="769062"/>
              <a:chOff x="0" y="0"/>
              <a:chExt cx="1036059" cy="205000"/>
            </a:xfrm>
          </p:grpSpPr>
          <p:sp>
            <p:nvSpPr>
              <p:cNvPr name="Freeform 26" id="26"/>
              <p:cNvSpPr/>
              <p:nvPr/>
            </p:nvSpPr>
            <p:spPr>
              <a:xfrm flipH="false" flipV="false" rot="0">
                <a:off x="0" y="0"/>
                <a:ext cx="1036060" cy="205000"/>
              </a:xfrm>
              <a:custGeom>
                <a:avLst/>
                <a:gdLst/>
                <a:ahLst/>
                <a:cxnLst/>
                <a:rect r="r" b="b" t="t" l="l"/>
                <a:pathLst>
                  <a:path h="205000" w="1036060">
                    <a:moveTo>
                      <a:pt x="102500" y="0"/>
                    </a:moveTo>
                    <a:lnTo>
                      <a:pt x="933559" y="0"/>
                    </a:lnTo>
                    <a:cubicBezTo>
                      <a:pt x="990169" y="0"/>
                      <a:pt x="1036060" y="45891"/>
                      <a:pt x="1036060" y="102500"/>
                    </a:cubicBezTo>
                    <a:lnTo>
                      <a:pt x="1036060" y="102500"/>
                    </a:lnTo>
                    <a:cubicBezTo>
                      <a:pt x="1036060" y="129685"/>
                      <a:pt x="1025260" y="155756"/>
                      <a:pt x="1006038" y="174979"/>
                    </a:cubicBezTo>
                    <a:cubicBezTo>
                      <a:pt x="986815" y="194201"/>
                      <a:pt x="960744" y="205000"/>
                      <a:pt x="933559" y="205000"/>
                    </a:cubicBezTo>
                    <a:lnTo>
                      <a:pt x="102500" y="205000"/>
                    </a:lnTo>
                    <a:cubicBezTo>
                      <a:pt x="45891" y="205000"/>
                      <a:pt x="0" y="159110"/>
                      <a:pt x="0" y="102500"/>
                    </a:cubicBezTo>
                    <a:lnTo>
                      <a:pt x="0" y="102500"/>
                    </a:lnTo>
                    <a:cubicBezTo>
                      <a:pt x="0" y="45891"/>
                      <a:pt x="45891" y="0"/>
                      <a:pt x="102500" y="0"/>
                    </a:cubicBezTo>
                    <a:close/>
                  </a:path>
                </a:pathLst>
              </a:custGeom>
              <a:solidFill>
                <a:srgbClr val="23444C"/>
              </a:solidFill>
            </p:spPr>
          </p:sp>
          <p:sp>
            <p:nvSpPr>
              <p:cNvPr name="TextBox 27" id="27"/>
              <p:cNvSpPr txBox="true"/>
              <p:nvPr/>
            </p:nvSpPr>
            <p:spPr>
              <a:xfrm>
                <a:off x="0" y="19050"/>
                <a:ext cx="1036059" cy="185950"/>
              </a:xfrm>
              <a:prstGeom prst="rect">
                <a:avLst/>
              </a:prstGeom>
            </p:spPr>
            <p:txBody>
              <a:bodyPr anchor="ctr" rtlCol="false" tIns="50800" lIns="50800" bIns="50800" rIns="50800"/>
              <a:lstStyle/>
              <a:p>
                <a:pPr algn="ctr">
                  <a:lnSpc>
                    <a:spcPts val="2553"/>
                  </a:lnSpc>
                </a:pPr>
              </a:p>
            </p:txBody>
          </p:sp>
        </p:grpSp>
        <p:sp>
          <p:nvSpPr>
            <p:cNvPr name="TextBox 28" id="28"/>
            <p:cNvSpPr txBox="true"/>
            <p:nvPr/>
          </p:nvSpPr>
          <p:spPr>
            <a:xfrm rot="0">
              <a:off x="0" y="199746"/>
              <a:ext cx="3886791" cy="398145"/>
            </a:xfrm>
            <a:prstGeom prst="rect">
              <a:avLst/>
            </a:prstGeom>
          </p:spPr>
          <p:txBody>
            <a:bodyPr anchor="t" rtlCol="false" tIns="0" lIns="0" bIns="0" rIns="0">
              <a:spAutoFit/>
            </a:bodyPr>
            <a:lstStyle/>
            <a:p>
              <a:pPr algn="ctr">
                <a:lnSpc>
                  <a:spcPts val="2100"/>
                </a:lnSpc>
              </a:pPr>
              <a:r>
                <a:rPr lang="en-US" b="true" sz="2100">
                  <a:solidFill>
                    <a:srgbClr val="E8E7E7"/>
                  </a:solidFill>
                  <a:latin typeface="Kollektif Bold"/>
                  <a:ea typeface="Kollektif Bold"/>
                  <a:cs typeface="Kollektif Bold"/>
                  <a:sym typeface="Kollektif Bold"/>
                </a:rPr>
                <a:t>6. PERFORM TESTING</a:t>
              </a:r>
            </a:p>
          </p:txBody>
        </p:sp>
        <p:grpSp>
          <p:nvGrpSpPr>
            <p:cNvPr name="Group 29" id="29"/>
            <p:cNvGrpSpPr/>
            <p:nvPr/>
          </p:nvGrpSpPr>
          <p:grpSpPr>
            <a:xfrm rot="0">
              <a:off x="0" y="1480262"/>
              <a:ext cx="3886791" cy="1124662"/>
              <a:chOff x="0" y="0"/>
              <a:chExt cx="1036059" cy="299789"/>
            </a:xfrm>
          </p:grpSpPr>
          <p:sp>
            <p:nvSpPr>
              <p:cNvPr name="Freeform 30" id="30"/>
              <p:cNvSpPr/>
              <p:nvPr/>
            </p:nvSpPr>
            <p:spPr>
              <a:xfrm flipH="false" flipV="false" rot="0">
                <a:off x="0" y="0"/>
                <a:ext cx="1036060" cy="299789"/>
              </a:xfrm>
              <a:custGeom>
                <a:avLst/>
                <a:gdLst/>
                <a:ahLst/>
                <a:cxnLst/>
                <a:rect r="r" b="b" t="t" l="l"/>
                <a:pathLst>
                  <a:path h="299789" w="1036060">
                    <a:moveTo>
                      <a:pt x="135446" y="0"/>
                    </a:moveTo>
                    <a:lnTo>
                      <a:pt x="900613" y="0"/>
                    </a:lnTo>
                    <a:cubicBezTo>
                      <a:pt x="936536" y="0"/>
                      <a:pt x="970987" y="14270"/>
                      <a:pt x="996388" y="39671"/>
                    </a:cubicBezTo>
                    <a:cubicBezTo>
                      <a:pt x="1021789" y="65072"/>
                      <a:pt x="1036060" y="99524"/>
                      <a:pt x="1036060" y="135446"/>
                    </a:cubicBezTo>
                    <a:lnTo>
                      <a:pt x="1036060" y="164343"/>
                    </a:lnTo>
                    <a:cubicBezTo>
                      <a:pt x="1036060" y="200265"/>
                      <a:pt x="1021789" y="234717"/>
                      <a:pt x="996388" y="260118"/>
                    </a:cubicBezTo>
                    <a:cubicBezTo>
                      <a:pt x="970987" y="285519"/>
                      <a:pt x="936536" y="299789"/>
                      <a:pt x="900613" y="299789"/>
                    </a:cubicBezTo>
                    <a:lnTo>
                      <a:pt x="135446" y="299789"/>
                    </a:lnTo>
                    <a:cubicBezTo>
                      <a:pt x="99524" y="299789"/>
                      <a:pt x="65072" y="285519"/>
                      <a:pt x="39671" y="260118"/>
                    </a:cubicBezTo>
                    <a:cubicBezTo>
                      <a:pt x="14270" y="234717"/>
                      <a:pt x="0" y="200265"/>
                      <a:pt x="0" y="164343"/>
                    </a:cubicBezTo>
                    <a:lnTo>
                      <a:pt x="0" y="135446"/>
                    </a:lnTo>
                    <a:cubicBezTo>
                      <a:pt x="0" y="99524"/>
                      <a:pt x="14270" y="65072"/>
                      <a:pt x="39671" y="39671"/>
                    </a:cubicBezTo>
                    <a:cubicBezTo>
                      <a:pt x="65072" y="14270"/>
                      <a:pt x="99524" y="0"/>
                      <a:pt x="135446" y="0"/>
                    </a:cubicBezTo>
                    <a:close/>
                  </a:path>
                </a:pathLst>
              </a:custGeom>
              <a:solidFill>
                <a:srgbClr val="0C2344"/>
              </a:solidFill>
            </p:spPr>
          </p:sp>
          <p:sp>
            <p:nvSpPr>
              <p:cNvPr name="TextBox 31" id="31"/>
              <p:cNvSpPr txBox="true"/>
              <p:nvPr/>
            </p:nvSpPr>
            <p:spPr>
              <a:xfrm>
                <a:off x="0" y="19050"/>
                <a:ext cx="1036059" cy="280739"/>
              </a:xfrm>
              <a:prstGeom prst="rect">
                <a:avLst/>
              </a:prstGeom>
            </p:spPr>
            <p:txBody>
              <a:bodyPr anchor="ctr" rtlCol="false" tIns="50800" lIns="50800" bIns="50800" rIns="50800"/>
              <a:lstStyle/>
              <a:p>
                <a:pPr algn="ctr">
                  <a:lnSpc>
                    <a:spcPts val="2553"/>
                  </a:lnSpc>
                </a:pPr>
              </a:p>
            </p:txBody>
          </p:sp>
        </p:grpSp>
        <p:sp>
          <p:nvSpPr>
            <p:cNvPr name="TextBox 32" id="32"/>
            <p:cNvSpPr txBox="true"/>
            <p:nvPr/>
          </p:nvSpPr>
          <p:spPr>
            <a:xfrm rot="0">
              <a:off x="0" y="1680008"/>
              <a:ext cx="3886791" cy="753745"/>
            </a:xfrm>
            <a:prstGeom prst="rect">
              <a:avLst/>
            </a:prstGeom>
          </p:spPr>
          <p:txBody>
            <a:bodyPr anchor="t" rtlCol="false" tIns="0" lIns="0" bIns="0" rIns="0">
              <a:spAutoFit/>
            </a:bodyPr>
            <a:lstStyle/>
            <a:p>
              <a:pPr algn="ctr">
                <a:lnSpc>
                  <a:spcPts val="2100"/>
                </a:lnSpc>
              </a:pPr>
              <a:r>
                <a:rPr lang="en-US" b="true" sz="2100">
                  <a:solidFill>
                    <a:srgbClr val="E8E7E7"/>
                  </a:solidFill>
                  <a:latin typeface="Kollektif Bold"/>
                  <a:ea typeface="Kollektif Bold"/>
                  <a:cs typeface="Kollektif Bold"/>
                  <a:sym typeface="Kollektif Bold"/>
                </a:rPr>
                <a:t>7. DOCUMENT FINDINGS</a:t>
              </a:r>
            </a:p>
          </p:txBody>
        </p:sp>
        <p:grpSp>
          <p:nvGrpSpPr>
            <p:cNvPr name="Group 33" id="33"/>
            <p:cNvGrpSpPr/>
            <p:nvPr/>
          </p:nvGrpSpPr>
          <p:grpSpPr>
            <a:xfrm rot="0">
              <a:off x="0" y="3255396"/>
              <a:ext cx="3886791" cy="1124662"/>
              <a:chOff x="0" y="0"/>
              <a:chExt cx="1036059" cy="299789"/>
            </a:xfrm>
          </p:grpSpPr>
          <p:sp>
            <p:nvSpPr>
              <p:cNvPr name="Freeform 34" id="34"/>
              <p:cNvSpPr/>
              <p:nvPr/>
            </p:nvSpPr>
            <p:spPr>
              <a:xfrm flipH="false" flipV="false" rot="0">
                <a:off x="0" y="0"/>
                <a:ext cx="1036060" cy="299789"/>
              </a:xfrm>
              <a:custGeom>
                <a:avLst/>
                <a:gdLst/>
                <a:ahLst/>
                <a:cxnLst/>
                <a:rect r="r" b="b" t="t" l="l"/>
                <a:pathLst>
                  <a:path h="299789" w="1036060">
                    <a:moveTo>
                      <a:pt x="135446" y="0"/>
                    </a:moveTo>
                    <a:lnTo>
                      <a:pt x="900613" y="0"/>
                    </a:lnTo>
                    <a:cubicBezTo>
                      <a:pt x="936536" y="0"/>
                      <a:pt x="970987" y="14270"/>
                      <a:pt x="996388" y="39671"/>
                    </a:cubicBezTo>
                    <a:cubicBezTo>
                      <a:pt x="1021789" y="65072"/>
                      <a:pt x="1036060" y="99524"/>
                      <a:pt x="1036060" y="135446"/>
                    </a:cubicBezTo>
                    <a:lnTo>
                      <a:pt x="1036060" y="164343"/>
                    </a:lnTo>
                    <a:cubicBezTo>
                      <a:pt x="1036060" y="200265"/>
                      <a:pt x="1021789" y="234717"/>
                      <a:pt x="996388" y="260118"/>
                    </a:cubicBezTo>
                    <a:cubicBezTo>
                      <a:pt x="970987" y="285519"/>
                      <a:pt x="936536" y="299789"/>
                      <a:pt x="900613" y="299789"/>
                    </a:cubicBezTo>
                    <a:lnTo>
                      <a:pt x="135446" y="299789"/>
                    </a:lnTo>
                    <a:cubicBezTo>
                      <a:pt x="99524" y="299789"/>
                      <a:pt x="65072" y="285519"/>
                      <a:pt x="39671" y="260118"/>
                    </a:cubicBezTo>
                    <a:cubicBezTo>
                      <a:pt x="14270" y="234717"/>
                      <a:pt x="0" y="200265"/>
                      <a:pt x="0" y="164343"/>
                    </a:cubicBezTo>
                    <a:lnTo>
                      <a:pt x="0" y="135446"/>
                    </a:lnTo>
                    <a:cubicBezTo>
                      <a:pt x="0" y="99524"/>
                      <a:pt x="14270" y="65072"/>
                      <a:pt x="39671" y="39671"/>
                    </a:cubicBezTo>
                    <a:cubicBezTo>
                      <a:pt x="65072" y="14270"/>
                      <a:pt x="99524" y="0"/>
                      <a:pt x="135446" y="0"/>
                    </a:cubicBezTo>
                    <a:close/>
                  </a:path>
                </a:pathLst>
              </a:custGeom>
              <a:solidFill>
                <a:srgbClr val="4C7280"/>
              </a:solidFill>
            </p:spPr>
          </p:sp>
          <p:sp>
            <p:nvSpPr>
              <p:cNvPr name="TextBox 35" id="35"/>
              <p:cNvSpPr txBox="true"/>
              <p:nvPr/>
            </p:nvSpPr>
            <p:spPr>
              <a:xfrm>
                <a:off x="0" y="19050"/>
                <a:ext cx="1036059" cy="280739"/>
              </a:xfrm>
              <a:prstGeom prst="rect">
                <a:avLst/>
              </a:prstGeom>
            </p:spPr>
            <p:txBody>
              <a:bodyPr anchor="ctr" rtlCol="false" tIns="50800" lIns="50800" bIns="50800" rIns="50800"/>
              <a:lstStyle/>
              <a:p>
                <a:pPr algn="ctr">
                  <a:lnSpc>
                    <a:spcPts val="2553"/>
                  </a:lnSpc>
                </a:pPr>
              </a:p>
            </p:txBody>
          </p:sp>
        </p:grpSp>
        <p:sp>
          <p:nvSpPr>
            <p:cNvPr name="TextBox 36" id="36"/>
            <p:cNvSpPr txBox="true"/>
            <p:nvPr/>
          </p:nvSpPr>
          <p:spPr>
            <a:xfrm rot="0">
              <a:off x="0" y="3455142"/>
              <a:ext cx="3886791" cy="753745"/>
            </a:xfrm>
            <a:prstGeom prst="rect">
              <a:avLst/>
            </a:prstGeom>
          </p:spPr>
          <p:txBody>
            <a:bodyPr anchor="t" rtlCol="false" tIns="0" lIns="0" bIns="0" rIns="0">
              <a:spAutoFit/>
            </a:bodyPr>
            <a:lstStyle/>
            <a:p>
              <a:pPr algn="ctr">
                <a:lnSpc>
                  <a:spcPts val="2100"/>
                </a:lnSpc>
              </a:pPr>
              <a:r>
                <a:rPr lang="en-US" b="true" sz="2100">
                  <a:solidFill>
                    <a:srgbClr val="E8E7E7"/>
                  </a:solidFill>
                  <a:latin typeface="Kollektif Bold"/>
                  <a:ea typeface="Kollektif Bold"/>
                  <a:cs typeface="Kollektif Bold"/>
                  <a:sym typeface="Kollektif Bold"/>
                </a:rPr>
                <a:t>8. ADDRESS DEFICIENCIES</a:t>
              </a:r>
            </a:p>
          </p:txBody>
        </p:sp>
        <p:grpSp>
          <p:nvGrpSpPr>
            <p:cNvPr name="Group 37" id="37"/>
            <p:cNvGrpSpPr/>
            <p:nvPr/>
          </p:nvGrpSpPr>
          <p:grpSpPr>
            <a:xfrm rot="0">
              <a:off x="0" y="5091258"/>
              <a:ext cx="3886791" cy="769062"/>
              <a:chOff x="0" y="0"/>
              <a:chExt cx="1036059" cy="205000"/>
            </a:xfrm>
          </p:grpSpPr>
          <p:sp>
            <p:nvSpPr>
              <p:cNvPr name="Freeform 38" id="38"/>
              <p:cNvSpPr/>
              <p:nvPr/>
            </p:nvSpPr>
            <p:spPr>
              <a:xfrm flipH="false" flipV="false" rot="0">
                <a:off x="0" y="0"/>
                <a:ext cx="1036060" cy="205000"/>
              </a:xfrm>
              <a:custGeom>
                <a:avLst/>
                <a:gdLst/>
                <a:ahLst/>
                <a:cxnLst/>
                <a:rect r="r" b="b" t="t" l="l"/>
                <a:pathLst>
                  <a:path h="205000" w="1036060">
                    <a:moveTo>
                      <a:pt x="102500" y="0"/>
                    </a:moveTo>
                    <a:lnTo>
                      <a:pt x="933559" y="0"/>
                    </a:lnTo>
                    <a:cubicBezTo>
                      <a:pt x="990169" y="0"/>
                      <a:pt x="1036060" y="45891"/>
                      <a:pt x="1036060" y="102500"/>
                    </a:cubicBezTo>
                    <a:lnTo>
                      <a:pt x="1036060" y="102500"/>
                    </a:lnTo>
                    <a:cubicBezTo>
                      <a:pt x="1036060" y="129685"/>
                      <a:pt x="1025260" y="155756"/>
                      <a:pt x="1006038" y="174979"/>
                    </a:cubicBezTo>
                    <a:cubicBezTo>
                      <a:pt x="986815" y="194201"/>
                      <a:pt x="960744" y="205000"/>
                      <a:pt x="933559" y="205000"/>
                    </a:cubicBezTo>
                    <a:lnTo>
                      <a:pt x="102500" y="205000"/>
                    </a:lnTo>
                    <a:cubicBezTo>
                      <a:pt x="45891" y="205000"/>
                      <a:pt x="0" y="159110"/>
                      <a:pt x="0" y="102500"/>
                    </a:cubicBezTo>
                    <a:lnTo>
                      <a:pt x="0" y="102500"/>
                    </a:lnTo>
                    <a:cubicBezTo>
                      <a:pt x="0" y="45891"/>
                      <a:pt x="45891" y="0"/>
                      <a:pt x="102500" y="0"/>
                    </a:cubicBezTo>
                    <a:close/>
                  </a:path>
                </a:pathLst>
              </a:custGeom>
              <a:solidFill>
                <a:srgbClr val="103874"/>
              </a:solidFill>
            </p:spPr>
          </p:sp>
          <p:sp>
            <p:nvSpPr>
              <p:cNvPr name="TextBox 39" id="39"/>
              <p:cNvSpPr txBox="true"/>
              <p:nvPr/>
            </p:nvSpPr>
            <p:spPr>
              <a:xfrm>
                <a:off x="0" y="19050"/>
                <a:ext cx="1036059" cy="185950"/>
              </a:xfrm>
              <a:prstGeom prst="rect">
                <a:avLst/>
              </a:prstGeom>
            </p:spPr>
            <p:txBody>
              <a:bodyPr anchor="ctr" rtlCol="false" tIns="50800" lIns="50800" bIns="50800" rIns="50800"/>
              <a:lstStyle/>
              <a:p>
                <a:pPr algn="ctr">
                  <a:lnSpc>
                    <a:spcPts val="2553"/>
                  </a:lnSpc>
                </a:pPr>
              </a:p>
            </p:txBody>
          </p:sp>
        </p:grpSp>
        <p:sp>
          <p:nvSpPr>
            <p:cNvPr name="TextBox 40" id="40"/>
            <p:cNvSpPr txBox="true"/>
            <p:nvPr/>
          </p:nvSpPr>
          <p:spPr>
            <a:xfrm rot="0">
              <a:off x="0" y="5291004"/>
              <a:ext cx="3886791" cy="398145"/>
            </a:xfrm>
            <a:prstGeom prst="rect">
              <a:avLst/>
            </a:prstGeom>
          </p:spPr>
          <p:txBody>
            <a:bodyPr anchor="t" rtlCol="false" tIns="0" lIns="0" bIns="0" rIns="0">
              <a:spAutoFit/>
            </a:bodyPr>
            <a:lstStyle/>
            <a:p>
              <a:pPr algn="ctr">
                <a:lnSpc>
                  <a:spcPts val="2100"/>
                </a:lnSpc>
              </a:pPr>
              <a:r>
                <a:rPr lang="en-US" b="true" sz="2100">
                  <a:solidFill>
                    <a:srgbClr val="E8E7E7"/>
                  </a:solidFill>
                  <a:latin typeface="Kollektif Bold"/>
                  <a:ea typeface="Kollektif Bold"/>
                  <a:cs typeface="Kollektif Bold"/>
                  <a:sym typeface="Kollektif Bold"/>
                </a:rPr>
                <a:t>9. REPORT RESULTS</a:t>
              </a:r>
            </a:p>
          </p:txBody>
        </p:sp>
      </p:grpSp>
      <p:grpSp>
        <p:nvGrpSpPr>
          <p:cNvPr name="Group 41" id="41"/>
          <p:cNvGrpSpPr/>
          <p:nvPr/>
        </p:nvGrpSpPr>
        <p:grpSpPr>
          <a:xfrm rot="0">
            <a:off x="14344207" y="5867696"/>
            <a:ext cx="2915093" cy="2011190"/>
            <a:chOff x="0" y="0"/>
            <a:chExt cx="3886791" cy="2681587"/>
          </a:xfrm>
        </p:grpSpPr>
        <p:grpSp>
          <p:nvGrpSpPr>
            <p:cNvPr name="Group 42" id="42"/>
            <p:cNvGrpSpPr/>
            <p:nvPr/>
          </p:nvGrpSpPr>
          <p:grpSpPr>
            <a:xfrm rot="0">
              <a:off x="0" y="0"/>
              <a:ext cx="3886791" cy="1124662"/>
              <a:chOff x="0" y="0"/>
              <a:chExt cx="1036059" cy="299789"/>
            </a:xfrm>
          </p:grpSpPr>
          <p:sp>
            <p:nvSpPr>
              <p:cNvPr name="Freeform 43" id="43"/>
              <p:cNvSpPr/>
              <p:nvPr/>
            </p:nvSpPr>
            <p:spPr>
              <a:xfrm flipH="false" flipV="false" rot="0">
                <a:off x="0" y="0"/>
                <a:ext cx="1036060" cy="299789"/>
              </a:xfrm>
              <a:custGeom>
                <a:avLst/>
                <a:gdLst/>
                <a:ahLst/>
                <a:cxnLst/>
                <a:rect r="r" b="b" t="t" l="l"/>
                <a:pathLst>
                  <a:path h="299789" w="1036060">
                    <a:moveTo>
                      <a:pt x="135446" y="0"/>
                    </a:moveTo>
                    <a:lnTo>
                      <a:pt x="900613" y="0"/>
                    </a:lnTo>
                    <a:cubicBezTo>
                      <a:pt x="936536" y="0"/>
                      <a:pt x="970987" y="14270"/>
                      <a:pt x="996388" y="39671"/>
                    </a:cubicBezTo>
                    <a:cubicBezTo>
                      <a:pt x="1021789" y="65072"/>
                      <a:pt x="1036060" y="99524"/>
                      <a:pt x="1036060" y="135446"/>
                    </a:cubicBezTo>
                    <a:lnTo>
                      <a:pt x="1036060" y="164343"/>
                    </a:lnTo>
                    <a:cubicBezTo>
                      <a:pt x="1036060" y="200265"/>
                      <a:pt x="1021789" y="234717"/>
                      <a:pt x="996388" y="260118"/>
                    </a:cubicBezTo>
                    <a:cubicBezTo>
                      <a:pt x="970987" y="285519"/>
                      <a:pt x="936536" y="299789"/>
                      <a:pt x="900613" y="299789"/>
                    </a:cubicBezTo>
                    <a:lnTo>
                      <a:pt x="135446" y="299789"/>
                    </a:lnTo>
                    <a:cubicBezTo>
                      <a:pt x="99524" y="299789"/>
                      <a:pt x="65072" y="285519"/>
                      <a:pt x="39671" y="260118"/>
                    </a:cubicBezTo>
                    <a:cubicBezTo>
                      <a:pt x="14270" y="234717"/>
                      <a:pt x="0" y="200265"/>
                      <a:pt x="0" y="164343"/>
                    </a:cubicBezTo>
                    <a:lnTo>
                      <a:pt x="0" y="135446"/>
                    </a:lnTo>
                    <a:cubicBezTo>
                      <a:pt x="0" y="99524"/>
                      <a:pt x="14270" y="65072"/>
                      <a:pt x="39671" y="39671"/>
                    </a:cubicBezTo>
                    <a:cubicBezTo>
                      <a:pt x="65072" y="14270"/>
                      <a:pt x="99524" y="0"/>
                      <a:pt x="135446" y="0"/>
                    </a:cubicBezTo>
                    <a:close/>
                  </a:path>
                </a:pathLst>
              </a:custGeom>
              <a:solidFill>
                <a:srgbClr val="4C7280"/>
              </a:solidFill>
            </p:spPr>
          </p:sp>
          <p:sp>
            <p:nvSpPr>
              <p:cNvPr name="TextBox 44" id="44"/>
              <p:cNvSpPr txBox="true"/>
              <p:nvPr/>
            </p:nvSpPr>
            <p:spPr>
              <a:xfrm>
                <a:off x="0" y="19050"/>
                <a:ext cx="1036059" cy="280739"/>
              </a:xfrm>
              <a:prstGeom prst="rect">
                <a:avLst/>
              </a:prstGeom>
            </p:spPr>
            <p:txBody>
              <a:bodyPr anchor="ctr" rtlCol="false" tIns="50800" lIns="50800" bIns="50800" rIns="50800"/>
              <a:lstStyle/>
              <a:p>
                <a:pPr algn="ctr">
                  <a:lnSpc>
                    <a:spcPts val="2553"/>
                  </a:lnSpc>
                </a:pPr>
              </a:p>
            </p:txBody>
          </p:sp>
        </p:grpSp>
        <p:sp>
          <p:nvSpPr>
            <p:cNvPr name="TextBox 45" id="45"/>
            <p:cNvSpPr txBox="true"/>
            <p:nvPr/>
          </p:nvSpPr>
          <p:spPr>
            <a:xfrm rot="0">
              <a:off x="0" y="199746"/>
              <a:ext cx="3886791" cy="753745"/>
            </a:xfrm>
            <a:prstGeom prst="rect">
              <a:avLst/>
            </a:prstGeom>
          </p:spPr>
          <p:txBody>
            <a:bodyPr anchor="t" rtlCol="false" tIns="0" lIns="0" bIns="0" rIns="0">
              <a:spAutoFit/>
            </a:bodyPr>
            <a:lstStyle/>
            <a:p>
              <a:pPr algn="ctr">
                <a:lnSpc>
                  <a:spcPts val="2100"/>
                </a:lnSpc>
              </a:pPr>
              <a:r>
                <a:rPr lang="en-US" b="true" sz="2100">
                  <a:solidFill>
                    <a:srgbClr val="E8E7E7"/>
                  </a:solidFill>
                  <a:latin typeface="Kollektif Bold"/>
                  <a:ea typeface="Kollektif Bold"/>
                  <a:cs typeface="Kollektif Bold"/>
                  <a:sym typeface="Kollektif Bold"/>
                </a:rPr>
                <a:t>10. REVIEW AND UPDATE PROGRAM</a:t>
              </a:r>
            </a:p>
          </p:txBody>
        </p:sp>
        <p:grpSp>
          <p:nvGrpSpPr>
            <p:cNvPr name="Group 46" id="46"/>
            <p:cNvGrpSpPr/>
            <p:nvPr/>
          </p:nvGrpSpPr>
          <p:grpSpPr>
            <a:xfrm rot="0">
              <a:off x="0" y="1912525"/>
              <a:ext cx="3886791" cy="769062"/>
              <a:chOff x="0" y="0"/>
              <a:chExt cx="1036059" cy="205000"/>
            </a:xfrm>
          </p:grpSpPr>
          <p:sp>
            <p:nvSpPr>
              <p:cNvPr name="Freeform 47" id="47"/>
              <p:cNvSpPr/>
              <p:nvPr/>
            </p:nvSpPr>
            <p:spPr>
              <a:xfrm flipH="false" flipV="false" rot="0">
                <a:off x="0" y="0"/>
                <a:ext cx="1036060" cy="205000"/>
              </a:xfrm>
              <a:custGeom>
                <a:avLst/>
                <a:gdLst/>
                <a:ahLst/>
                <a:cxnLst/>
                <a:rect r="r" b="b" t="t" l="l"/>
                <a:pathLst>
                  <a:path h="205000" w="1036060">
                    <a:moveTo>
                      <a:pt x="102500" y="0"/>
                    </a:moveTo>
                    <a:lnTo>
                      <a:pt x="933559" y="0"/>
                    </a:lnTo>
                    <a:cubicBezTo>
                      <a:pt x="990169" y="0"/>
                      <a:pt x="1036060" y="45891"/>
                      <a:pt x="1036060" y="102500"/>
                    </a:cubicBezTo>
                    <a:lnTo>
                      <a:pt x="1036060" y="102500"/>
                    </a:lnTo>
                    <a:cubicBezTo>
                      <a:pt x="1036060" y="129685"/>
                      <a:pt x="1025260" y="155756"/>
                      <a:pt x="1006038" y="174979"/>
                    </a:cubicBezTo>
                    <a:cubicBezTo>
                      <a:pt x="986815" y="194201"/>
                      <a:pt x="960744" y="205000"/>
                      <a:pt x="933559" y="205000"/>
                    </a:cubicBezTo>
                    <a:lnTo>
                      <a:pt x="102500" y="205000"/>
                    </a:lnTo>
                    <a:cubicBezTo>
                      <a:pt x="45891" y="205000"/>
                      <a:pt x="0" y="159110"/>
                      <a:pt x="0" y="102500"/>
                    </a:cubicBezTo>
                    <a:lnTo>
                      <a:pt x="0" y="102500"/>
                    </a:lnTo>
                    <a:cubicBezTo>
                      <a:pt x="0" y="45891"/>
                      <a:pt x="45891" y="0"/>
                      <a:pt x="102500" y="0"/>
                    </a:cubicBezTo>
                    <a:close/>
                  </a:path>
                </a:pathLst>
              </a:custGeom>
              <a:solidFill>
                <a:srgbClr val="103874"/>
              </a:solidFill>
            </p:spPr>
          </p:sp>
          <p:sp>
            <p:nvSpPr>
              <p:cNvPr name="TextBox 48" id="48"/>
              <p:cNvSpPr txBox="true"/>
              <p:nvPr/>
            </p:nvSpPr>
            <p:spPr>
              <a:xfrm>
                <a:off x="0" y="19050"/>
                <a:ext cx="1036059" cy="185950"/>
              </a:xfrm>
              <a:prstGeom prst="rect">
                <a:avLst/>
              </a:prstGeom>
            </p:spPr>
            <p:txBody>
              <a:bodyPr anchor="ctr" rtlCol="false" tIns="50800" lIns="50800" bIns="50800" rIns="50800"/>
              <a:lstStyle/>
              <a:p>
                <a:pPr algn="ctr">
                  <a:lnSpc>
                    <a:spcPts val="2553"/>
                  </a:lnSpc>
                </a:pPr>
              </a:p>
            </p:txBody>
          </p:sp>
        </p:grpSp>
        <p:sp>
          <p:nvSpPr>
            <p:cNvPr name="TextBox 49" id="49"/>
            <p:cNvSpPr txBox="true"/>
            <p:nvPr/>
          </p:nvSpPr>
          <p:spPr>
            <a:xfrm rot="0">
              <a:off x="0" y="2112271"/>
              <a:ext cx="3886791" cy="398145"/>
            </a:xfrm>
            <a:prstGeom prst="rect">
              <a:avLst/>
            </a:prstGeom>
          </p:spPr>
          <p:txBody>
            <a:bodyPr anchor="t" rtlCol="false" tIns="0" lIns="0" bIns="0" rIns="0">
              <a:spAutoFit/>
            </a:bodyPr>
            <a:lstStyle/>
            <a:p>
              <a:pPr algn="ctr">
                <a:lnSpc>
                  <a:spcPts val="2100"/>
                </a:lnSpc>
              </a:pPr>
              <a:r>
                <a:rPr lang="en-US" b="true" sz="2100">
                  <a:solidFill>
                    <a:srgbClr val="E8E7E7"/>
                  </a:solidFill>
                  <a:latin typeface="Kollektif Bold"/>
                  <a:ea typeface="Kollektif Bold"/>
                  <a:cs typeface="Kollektif Bold"/>
                  <a:sym typeface="Kollektif Bold"/>
                </a:rPr>
                <a:t>11. STAY PROACTIVE</a:t>
              </a:r>
            </a:p>
          </p:txBody>
        </p:sp>
      </p:grpSp>
      <p:grpSp>
        <p:nvGrpSpPr>
          <p:cNvPr name="Group 50" id="50"/>
          <p:cNvGrpSpPr/>
          <p:nvPr/>
        </p:nvGrpSpPr>
        <p:grpSpPr>
          <a:xfrm rot="8100000">
            <a:off x="16760858" y="-1240983"/>
            <a:ext cx="7415398" cy="3565095"/>
            <a:chOff x="0" y="0"/>
            <a:chExt cx="660400" cy="317500"/>
          </a:xfrm>
        </p:grpSpPr>
        <p:sp>
          <p:nvSpPr>
            <p:cNvPr name="Freeform 51" id="51"/>
            <p:cNvSpPr/>
            <p:nvPr/>
          </p:nvSpPr>
          <p:spPr>
            <a:xfrm flipH="false" flipV="false" rot="0">
              <a:off x="0" y="0"/>
              <a:ext cx="660400" cy="317500"/>
            </a:xfrm>
            <a:custGeom>
              <a:avLst/>
              <a:gdLst/>
              <a:ahLst/>
              <a:cxnLst/>
              <a:rect r="r" b="b" t="t" l="l"/>
              <a:pathLst>
                <a:path h="317500" w="660400">
                  <a:moveTo>
                    <a:pt x="220252" y="19070"/>
                  </a:moveTo>
                  <a:cubicBezTo>
                    <a:pt x="254000" y="7556"/>
                    <a:pt x="292600" y="0"/>
                    <a:pt x="330378" y="0"/>
                  </a:cubicBezTo>
                  <a:cubicBezTo>
                    <a:pt x="368157" y="0"/>
                    <a:pt x="404509" y="6476"/>
                    <a:pt x="438009" y="17990"/>
                  </a:cubicBezTo>
                  <a:cubicBezTo>
                    <a:pt x="438723" y="18350"/>
                    <a:pt x="439435" y="18350"/>
                    <a:pt x="440148" y="18710"/>
                  </a:cubicBezTo>
                  <a:cubicBezTo>
                    <a:pt x="565955" y="64765"/>
                    <a:pt x="658618" y="186379"/>
                    <a:pt x="660400" y="317500"/>
                  </a:cubicBezTo>
                  <a:lnTo>
                    <a:pt x="660400" y="317500"/>
                  </a:lnTo>
                  <a:lnTo>
                    <a:pt x="0" y="317500"/>
                  </a:lnTo>
                  <a:lnTo>
                    <a:pt x="0" y="317500"/>
                  </a:lnTo>
                  <a:cubicBezTo>
                    <a:pt x="1782" y="185660"/>
                    <a:pt x="93019" y="64045"/>
                    <a:pt x="220252" y="19070"/>
                  </a:cubicBezTo>
                  <a:close/>
                </a:path>
              </a:pathLst>
            </a:custGeom>
            <a:solidFill>
              <a:srgbClr val="000000">
                <a:alpha val="0"/>
              </a:srgbClr>
            </a:solidFill>
            <a:ln w="28575" cap="sq">
              <a:solidFill>
                <a:srgbClr val="8CA9AD"/>
              </a:solidFill>
              <a:prstDash val="solid"/>
              <a:miter/>
            </a:ln>
          </p:spPr>
        </p:sp>
        <p:sp>
          <p:nvSpPr>
            <p:cNvPr name="TextBox 52" id="52"/>
            <p:cNvSpPr txBox="true"/>
            <p:nvPr/>
          </p:nvSpPr>
          <p:spPr>
            <a:xfrm>
              <a:off x="0" y="146050"/>
              <a:ext cx="660400" cy="171450"/>
            </a:xfrm>
            <a:prstGeom prst="rect">
              <a:avLst/>
            </a:prstGeom>
          </p:spPr>
          <p:txBody>
            <a:bodyPr anchor="ctr" rtlCol="false" tIns="50800" lIns="50800" bIns="50800" rIns="50800"/>
            <a:lstStyle/>
            <a:p>
              <a:pPr algn="ctr">
                <a:lnSpc>
                  <a:spcPts val="2553"/>
                </a:lnSpc>
              </a:pPr>
            </a:p>
          </p:txBody>
        </p:sp>
      </p:grpSp>
      <p:sp>
        <p:nvSpPr>
          <p:cNvPr name="AutoShape 53" id="53"/>
          <p:cNvSpPr/>
          <p:nvPr/>
        </p:nvSpPr>
        <p:spPr>
          <a:xfrm flipH="true">
            <a:off x="16298854" y="-3628748"/>
            <a:ext cx="5132702" cy="5185216"/>
          </a:xfrm>
          <a:prstGeom prst="line">
            <a:avLst/>
          </a:prstGeom>
          <a:ln cap="flat" w="28575">
            <a:solidFill>
              <a:srgbClr val="0C2344"/>
            </a:solidFill>
            <a:prstDash val="solid"/>
            <a:headEnd type="none" len="sm" w="sm"/>
            <a:tailEnd type="none" len="sm" w="sm"/>
          </a:ln>
        </p:spPr>
      </p:sp>
      <p:sp>
        <p:nvSpPr>
          <p:cNvPr name="AutoShape 54" id="54"/>
          <p:cNvSpPr/>
          <p:nvPr/>
        </p:nvSpPr>
        <p:spPr>
          <a:xfrm flipH="true">
            <a:off x="16080026" y="-3842695"/>
            <a:ext cx="5038853" cy="5038853"/>
          </a:xfrm>
          <a:prstGeom prst="line">
            <a:avLst/>
          </a:prstGeom>
          <a:ln cap="flat" w="28575">
            <a:solidFill>
              <a:srgbClr val="0C2344"/>
            </a:solidFill>
            <a:prstDash val="solid"/>
            <a:headEnd type="none" len="sm" w="sm"/>
            <a:tailEnd type="none" len="sm" w="sm"/>
          </a:ln>
        </p:spPr>
      </p:sp>
      <p:sp>
        <p:nvSpPr>
          <p:cNvPr name="AutoShape 55" id="55"/>
          <p:cNvSpPr/>
          <p:nvPr/>
        </p:nvSpPr>
        <p:spPr>
          <a:xfrm flipH="true">
            <a:off x="15893267" y="-4022296"/>
            <a:ext cx="4867141" cy="4867141"/>
          </a:xfrm>
          <a:prstGeom prst="line">
            <a:avLst/>
          </a:prstGeom>
          <a:ln cap="flat" w="28575">
            <a:solidFill>
              <a:srgbClr val="0C2344"/>
            </a:solidFill>
            <a:prstDash val="solid"/>
            <a:headEnd type="none" len="sm" w="sm"/>
            <a:tailEnd type="none" len="sm" w="sm"/>
          </a:ln>
        </p:spPr>
      </p:sp>
      <p:sp>
        <p:nvSpPr>
          <p:cNvPr name="AutoShape 56" id="56"/>
          <p:cNvSpPr/>
          <p:nvPr/>
        </p:nvSpPr>
        <p:spPr>
          <a:xfrm flipH="true">
            <a:off x="15683626" y="-4148951"/>
            <a:ext cx="4690515" cy="4690515"/>
          </a:xfrm>
          <a:prstGeom prst="line">
            <a:avLst/>
          </a:prstGeom>
          <a:ln cap="flat" w="28575">
            <a:solidFill>
              <a:srgbClr val="0C2344"/>
            </a:solidFill>
            <a:prstDash val="solid"/>
            <a:headEnd type="none" len="sm" w="sm"/>
            <a:tailEnd type="none" len="sm" w="sm"/>
          </a:ln>
        </p:spPr>
      </p:sp>
      <p:grpSp>
        <p:nvGrpSpPr>
          <p:cNvPr name="Group 57" id="57"/>
          <p:cNvGrpSpPr/>
          <p:nvPr/>
        </p:nvGrpSpPr>
        <p:grpSpPr>
          <a:xfrm rot="0">
            <a:off x="0" y="5867696"/>
            <a:ext cx="5489368" cy="4373336"/>
            <a:chOff x="0" y="0"/>
            <a:chExt cx="7319157" cy="5831114"/>
          </a:xfrm>
        </p:grpSpPr>
        <p:sp>
          <p:nvSpPr>
            <p:cNvPr name="Freeform 58" id="58"/>
            <p:cNvSpPr/>
            <p:nvPr/>
          </p:nvSpPr>
          <p:spPr>
            <a:xfrm flipH="false" flipV="false" rot="-10800000">
              <a:off x="12700" y="0"/>
              <a:ext cx="1445079" cy="1445079"/>
            </a:xfrm>
            <a:custGeom>
              <a:avLst/>
              <a:gdLst/>
              <a:ahLst/>
              <a:cxnLst/>
              <a:rect r="r" b="b" t="t" l="l"/>
              <a:pathLst>
                <a:path h="1445079" w="1445079">
                  <a:moveTo>
                    <a:pt x="0" y="0"/>
                  </a:moveTo>
                  <a:lnTo>
                    <a:pt x="1445079" y="0"/>
                  </a:lnTo>
                  <a:lnTo>
                    <a:pt x="1445079" y="1445079"/>
                  </a:lnTo>
                  <a:lnTo>
                    <a:pt x="0" y="1445079"/>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Freeform 59" id="59"/>
            <p:cNvSpPr/>
            <p:nvPr/>
          </p:nvSpPr>
          <p:spPr>
            <a:xfrm flipH="false" flipV="false" rot="0">
              <a:off x="1445079" y="38100"/>
              <a:ext cx="1445079" cy="1445079"/>
            </a:xfrm>
            <a:custGeom>
              <a:avLst/>
              <a:gdLst/>
              <a:ahLst/>
              <a:cxnLst/>
              <a:rect r="r" b="b" t="t" l="l"/>
              <a:pathLst>
                <a:path h="1445079" w="1445079">
                  <a:moveTo>
                    <a:pt x="0" y="0"/>
                  </a:moveTo>
                  <a:lnTo>
                    <a:pt x="1445078" y="0"/>
                  </a:lnTo>
                  <a:lnTo>
                    <a:pt x="1445078" y="1445079"/>
                  </a:lnTo>
                  <a:lnTo>
                    <a:pt x="0" y="1445079"/>
                  </a:lnTo>
                  <a:lnTo>
                    <a:pt x="0" y="0"/>
                  </a:lnTo>
                  <a:close/>
                </a:path>
              </a:pathLst>
            </a:custGeom>
            <a:blipFill>
              <a:blip r:embed="rId5">
                <a:extLst>
                  <a:ext uri="{96DAC541-7B7A-43D3-8B79-37D633B846F1}">
                    <asvg:svgBlip xmlns:asvg="http://schemas.microsoft.com/office/drawing/2016/SVG/main" r:embed="rId6"/>
                  </a:ext>
                </a:extLst>
              </a:blip>
              <a:stretch>
                <a:fillRect l="0" t="0" r="0" b="0"/>
              </a:stretch>
            </a:blipFill>
          </p:spPr>
        </p:sp>
        <p:sp>
          <p:nvSpPr>
            <p:cNvPr name="Freeform 60" id="60"/>
            <p:cNvSpPr/>
            <p:nvPr/>
          </p:nvSpPr>
          <p:spPr>
            <a:xfrm flipH="false" flipV="false" rot="0">
              <a:off x="0" y="1483179"/>
              <a:ext cx="1445079" cy="1445079"/>
            </a:xfrm>
            <a:custGeom>
              <a:avLst/>
              <a:gdLst/>
              <a:ahLst/>
              <a:cxnLst/>
              <a:rect r="r" b="b" t="t" l="l"/>
              <a:pathLst>
                <a:path h="1445079" w="1445079">
                  <a:moveTo>
                    <a:pt x="0" y="0"/>
                  </a:moveTo>
                  <a:lnTo>
                    <a:pt x="1445079" y="0"/>
                  </a:lnTo>
                  <a:lnTo>
                    <a:pt x="1445079" y="1445078"/>
                  </a:lnTo>
                  <a:lnTo>
                    <a:pt x="0" y="1445078"/>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Freeform 61" id="61"/>
            <p:cNvSpPr/>
            <p:nvPr/>
          </p:nvSpPr>
          <p:spPr>
            <a:xfrm flipH="false" flipV="false" rot="-10800000">
              <a:off x="0" y="2928257"/>
              <a:ext cx="1445079" cy="1445079"/>
            </a:xfrm>
            <a:custGeom>
              <a:avLst/>
              <a:gdLst/>
              <a:ahLst/>
              <a:cxnLst/>
              <a:rect r="r" b="b" t="t" l="l"/>
              <a:pathLst>
                <a:path h="1445079" w="1445079">
                  <a:moveTo>
                    <a:pt x="0" y="0"/>
                  </a:moveTo>
                  <a:lnTo>
                    <a:pt x="1445079" y="0"/>
                  </a:lnTo>
                  <a:lnTo>
                    <a:pt x="1445079" y="1445079"/>
                  </a:lnTo>
                  <a:lnTo>
                    <a:pt x="0" y="1445079"/>
                  </a:lnTo>
                  <a:lnTo>
                    <a:pt x="0" y="0"/>
                  </a:lnTo>
                  <a:close/>
                </a:path>
              </a:pathLst>
            </a:custGeom>
            <a:blipFill>
              <a:blip r:embed="rId5">
                <a:extLst>
                  <a:ext uri="{96DAC541-7B7A-43D3-8B79-37D633B846F1}">
                    <asvg:svgBlip xmlns:asvg="http://schemas.microsoft.com/office/drawing/2016/SVG/main" r:embed="rId6"/>
                  </a:ext>
                </a:extLst>
              </a:blip>
              <a:stretch>
                <a:fillRect l="0" t="0" r="0" b="0"/>
              </a:stretch>
            </a:blipFill>
          </p:spPr>
        </p:sp>
        <p:sp>
          <p:nvSpPr>
            <p:cNvPr name="Freeform 62" id="62"/>
            <p:cNvSpPr/>
            <p:nvPr/>
          </p:nvSpPr>
          <p:spPr>
            <a:xfrm flipH="false" flipV="false" rot="-5400000">
              <a:off x="1445079" y="2928257"/>
              <a:ext cx="1445079" cy="1445079"/>
            </a:xfrm>
            <a:custGeom>
              <a:avLst/>
              <a:gdLst/>
              <a:ahLst/>
              <a:cxnLst/>
              <a:rect r="r" b="b" t="t" l="l"/>
              <a:pathLst>
                <a:path h="1445079" w="1445079">
                  <a:moveTo>
                    <a:pt x="0" y="0"/>
                  </a:moveTo>
                  <a:lnTo>
                    <a:pt x="1445078" y="0"/>
                  </a:lnTo>
                  <a:lnTo>
                    <a:pt x="1445078" y="1445079"/>
                  </a:lnTo>
                  <a:lnTo>
                    <a:pt x="0" y="1445079"/>
                  </a:lnTo>
                  <a:lnTo>
                    <a:pt x="0" y="0"/>
                  </a:lnTo>
                  <a:close/>
                </a:path>
              </a:pathLst>
            </a:custGeom>
            <a:blipFill>
              <a:blip r:embed="rId5">
                <a:extLst>
                  <a:ext uri="{96DAC541-7B7A-43D3-8B79-37D633B846F1}">
                    <asvg:svgBlip xmlns:asvg="http://schemas.microsoft.com/office/drawing/2016/SVG/main" r:embed="rId6"/>
                  </a:ext>
                </a:extLst>
              </a:blip>
              <a:stretch>
                <a:fillRect l="0" t="0" r="0" b="0"/>
              </a:stretch>
            </a:blipFill>
          </p:spPr>
        </p:sp>
        <p:sp>
          <p:nvSpPr>
            <p:cNvPr name="Freeform 63" id="63"/>
            <p:cNvSpPr/>
            <p:nvPr/>
          </p:nvSpPr>
          <p:spPr>
            <a:xfrm flipH="false" flipV="false" rot="-10800000">
              <a:off x="1445079" y="4386036"/>
              <a:ext cx="1445079" cy="1445079"/>
            </a:xfrm>
            <a:custGeom>
              <a:avLst/>
              <a:gdLst/>
              <a:ahLst/>
              <a:cxnLst/>
              <a:rect r="r" b="b" t="t" l="l"/>
              <a:pathLst>
                <a:path h="1445079" w="1445079">
                  <a:moveTo>
                    <a:pt x="0" y="0"/>
                  </a:moveTo>
                  <a:lnTo>
                    <a:pt x="1445078" y="0"/>
                  </a:lnTo>
                  <a:lnTo>
                    <a:pt x="1445078" y="1445078"/>
                  </a:lnTo>
                  <a:lnTo>
                    <a:pt x="0" y="1445078"/>
                  </a:lnTo>
                  <a:lnTo>
                    <a:pt x="0" y="0"/>
                  </a:lnTo>
                  <a:close/>
                </a:path>
              </a:pathLst>
            </a:custGeom>
            <a:blipFill>
              <a:blip r:embed="rId7">
                <a:extLst>
                  <a:ext uri="{96DAC541-7B7A-43D3-8B79-37D633B846F1}">
                    <asvg:svgBlip xmlns:asvg="http://schemas.microsoft.com/office/drawing/2016/SVG/main" r:embed="rId8"/>
                  </a:ext>
                </a:extLst>
              </a:blip>
              <a:stretch>
                <a:fillRect l="0" t="0" r="0" b="0"/>
              </a:stretch>
            </a:blipFill>
          </p:spPr>
        </p:sp>
        <p:sp>
          <p:nvSpPr>
            <p:cNvPr name="Freeform 64" id="64"/>
            <p:cNvSpPr/>
            <p:nvPr/>
          </p:nvSpPr>
          <p:spPr>
            <a:xfrm flipH="false" flipV="false" rot="-10800000">
              <a:off x="4429000" y="2940957"/>
              <a:ext cx="1445079" cy="1445079"/>
            </a:xfrm>
            <a:custGeom>
              <a:avLst/>
              <a:gdLst/>
              <a:ahLst/>
              <a:cxnLst/>
              <a:rect r="r" b="b" t="t" l="l"/>
              <a:pathLst>
                <a:path h="1445079" w="1445079">
                  <a:moveTo>
                    <a:pt x="0" y="0"/>
                  </a:moveTo>
                  <a:lnTo>
                    <a:pt x="1445078" y="0"/>
                  </a:lnTo>
                  <a:lnTo>
                    <a:pt x="1445078" y="1445079"/>
                  </a:lnTo>
                  <a:lnTo>
                    <a:pt x="0" y="1445079"/>
                  </a:lnTo>
                  <a:lnTo>
                    <a:pt x="0" y="0"/>
                  </a:lnTo>
                  <a:close/>
                </a:path>
              </a:pathLst>
            </a:custGeom>
            <a:blipFill>
              <a:blip r:embed="rId5">
                <a:extLst>
                  <a:ext uri="{96DAC541-7B7A-43D3-8B79-37D633B846F1}">
                    <asvg:svgBlip xmlns:asvg="http://schemas.microsoft.com/office/drawing/2016/SVG/main" r:embed="rId6"/>
                  </a:ext>
                </a:extLst>
              </a:blip>
              <a:stretch>
                <a:fillRect l="0" t="0" r="0" b="0"/>
              </a:stretch>
            </a:blipFill>
          </p:spPr>
        </p:sp>
        <p:sp>
          <p:nvSpPr>
            <p:cNvPr name="Freeform 65" id="65"/>
            <p:cNvSpPr/>
            <p:nvPr/>
          </p:nvSpPr>
          <p:spPr>
            <a:xfrm flipH="false" flipV="false" rot="0">
              <a:off x="4429000" y="1495879"/>
              <a:ext cx="1445079" cy="1445079"/>
            </a:xfrm>
            <a:custGeom>
              <a:avLst/>
              <a:gdLst/>
              <a:ahLst/>
              <a:cxnLst/>
              <a:rect r="r" b="b" t="t" l="l"/>
              <a:pathLst>
                <a:path h="1445079" w="1445079">
                  <a:moveTo>
                    <a:pt x="0" y="0"/>
                  </a:moveTo>
                  <a:lnTo>
                    <a:pt x="1445078" y="0"/>
                  </a:lnTo>
                  <a:lnTo>
                    <a:pt x="1445078" y="1445078"/>
                  </a:lnTo>
                  <a:lnTo>
                    <a:pt x="0" y="1445078"/>
                  </a:lnTo>
                  <a:lnTo>
                    <a:pt x="0" y="0"/>
                  </a:lnTo>
                  <a:close/>
                </a:path>
              </a:pathLst>
            </a:custGeom>
            <a:blipFill>
              <a:blip r:embed="rId5">
                <a:extLst>
                  <a:ext uri="{96DAC541-7B7A-43D3-8B79-37D633B846F1}">
                    <asvg:svgBlip xmlns:asvg="http://schemas.microsoft.com/office/drawing/2016/SVG/main" r:embed="rId6"/>
                  </a:ext>
                </a:extLst>
              </a:blip>
              <a:stretch>
                <a:fillRect l="0" t="0" r="0" b="0"/>
              </a:stretch>
            </a:blipFill>
          </p:spPr>
        </p:sp>
        <p:sp>
          <p:nvSpPr>
            <p:cNvPr name="Freeform 66" id="66"/>
            <p:cNvSpPr/>
            <p:nvPr/>
          </p:nvSpPr>
          <p:spPr>
            <a:xfrm flipH="false" flipV="false" rot="5400000">
              <a:off x="5874078" y="2940957"/>
              <a:ext cx="1445079" cy="1445079"/>
            </a:xfrm>
            <a:custGeom>
              <a:avLst/>
              <a:gdLst/>
              <a:ahLst/>
              <a:cxnLst/>
              <a:rect r="r" b="b" t="t" l="l"/>
              <a:pathLst>
                <a:path h="1445079" w="1445079">
                  <a:moveTo>
                    <a:pt x="0" y="0"/>
                  </a:moveTo>
                  <a:lnTo>
                    <a:pt x="1445079" y="0"/>
                  </a:lnTo>
                  <a:lnTo>
                    <a:pt x="1445079" y="1445079"/>
                  </a:lnTo>
                  <a:lnTo>
                    <a:pt x="0" y="1445079"/>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Freeform 67" id="67"/>
            <p:cNvSpPr/>
            <p:nvPr/>
          </p:nvSpPr>
          <p:spPr>
            <a:xfrm flipH="false" flipV="false" rot="0">
              <a:off x="2983921" y="4386036"/>
              <a:ext cx="1445079" cy="1445079"/>
            </a:xfrm>
            <a:custGeom>
              <a:avLst/>
              <a:gdLst/>
              <a:ahLst/>
              <a:cxnLst/>
              <a:rect r="r" b="b" t="t" l="l"/>
              <a:pathLst>
                <a:path h="1445079" w="1445079">
                  <a:moveTo>
                    <a:pt x="0" y="0"/>
                  </a:moveTo>
                  <a:lnTo>
                    <a:pt x="1445079" y="0"/>
                  </a:lnTo>
                  <a:lnTo>
                    <a:pt x="1445079" y="1445078"/>
                  </a:lnTo>
                  <a:lnTo>
                    <a:pt x="0" y="1445078"/>
                  </a:lnTo>
                  <a:lnTo>
                    <a:pt x="0" y="0"/>
                  </a:lnTo>
                  <a:close/>
                </a:path>
              </a:pathLst>
            </a:custGeom>
            <a:blipFill>
              <a:blip r:embed="rId5">
                <a:extLst>
                  <a:ext uri="{96DAC541-7B7A-43D3-8B79-37D633B846F1}">
                    <asvg:svgBlip xmlns:asvg="http://schemas.microsoft.com/office/drawing/2016/SVG/main" r:embed="rId6"/>
                  </a:ext>
                </a:extLst>
              </a:blip>
              <a:stretch>
                <a:fillRect l="0" t="0" r="0" b="0"/>
              </a:stretch>
            </a:blipFill>
          </p:spPr>
        </p:sp>
        <p:sp>
          <p:nvSpPr>
            <p:cNvPr name="Freeform 68" id="68"/>
            <p:cNvSpPr/>
            <p:nvPr/>
          </p:nvSpPr>
          <p:spPr>
            <a:xfrm flipH="false" flipV="false" rot="0">
              <a:off x="4429000" y="4386036"/>
              <a:ext cx="1445079" cy="1445079"/>
            </a:xfrm>
            <a:custGeom>
              <a:avLst/>
              <a:gdLst/>
              <a:ahLst/>
              <a:cxnLst/>
              <a:rect r="r" b="b" t="t" l="l"/>
              <a:pathLst>
                <a:path h="1445079" w="1445079">
                  <a:moveTo>
                    <a:pt x="0" y="0"/>
                  </a:moveTo>
                  <a:lnTo>
                    <a:pt x="1445078" y="0"/>
                  </a:lnTo>
                  <a:lnTo>
                    <a:pt x="1445078" y="1445078"/>
                  </a:lnTo>
                  <a:lnTo>
                    <a:pt x="0" y="1445078"/>
                  </a:lnTo>
                  <a:lnTo>
                    <a:pt x="0" y="0"/>
                  </a:lnTo>
                  <a:close/>
                </a:path>
              </a:pathLst>
            </a:custGeom>
            <a:blipFill>
              <a:blip r:embed="rId7">
                <a:extLst>
                  <a:ext uri="{96DAC541-7B7A-43D3-8B79-37D633B846F1}">
                    <asvg:svgBlip xmlns:asvg="http://schemas.microsoft.com/office/drawing/2016/SVG/main" r:embed="rId8"/>
                  </a:ext>
                </a:extLst>
              </a:blip>
              <a:stretch>
                <a:fillRect l="0" t="0" r="0" b="0"/>
              </a:stretch>
            </a:blipFill>
          </p:spPr>
        </p:sp>
        <p:sp>
          <p:nvSpPr>
            <p:cNvPr name="Freeform 69" id="69"/>
            <p:cNvSpPr/>
            <p:nvPr/>
          </p:nvSpPr>
          <p:spPr>
            <a:xfrm flipH="false" flipV="false" rot="5400000">
              <a:off x="0" y="4373336"/>
              <a:ext cx="1445079" cy="1445079"/>
            </a:xfrm>
            <a:custGeom>
              <a:avLst/>
              <a:gdLst/>
              <a:ahLst/>
              <a:cxnLst/>
              <a:rect r="r" b="b" t="t" l="l"/>
              <a:pathLst>
                <a:path h="1445079" w="1445079">
                  <a:moveTo>
                    <a:pt x="0" y="0"/>
                  </a:moveTo>
                  <a:lnTo>
                    <a:pt x="1445079" y="0"/>
                  </a:lnTo>
                  <a:lnTo>
                    <a:pt x="1445079" y="1445078"/>
                  </a:lnTo>
                  <a:lnTo>
                    <a:pt x="0" y="1445078"/>
                  </a:lnTo>
                  <a:lnTo>
                    <a:pt x="0" y="0"/>
                  </a:lnTo>
                  <a:close/>
                </a:path>
              </a:pathLst>
            </a:custGeom>
            <a:blipFill>
              <a:blip r:embed="rId5">
                <a:extLst>
                  <a:ext uri="{96DAC541-7B7A-43D3-8B79-37D633B846F1}">
                    <asvg:svgBlip xmlns:asvg="http://schemas.microsoft.com/office/drawing/2016/SVG/main" r:embed="rId6"/>
                  </a:ext>
                </a:extLst>
              </a:blip>
              <a:stretch>
                <a:fillRect l="0" t="0" r="0" b="0"/>
              </a:stretch>
            </a:blipFill>
          </p:spPr>
        </p:sp>
      </p:grpSp>
    </p:spTree>
  </p:cSld>
  <p:clrMapOvr>
    <a:masterClrMapping/>
  </p:clrMapOvr>
</p:sld>
</file>

<file path=ppt/slides/slide11.xml><?xml version="1.0" encoding="utf-8"?>
<p:sld xmlns:p="http://schemas.openxmlformats.org/presentationml/2006/main" xmlns:a="http://schemas.openxmlformats.org/drawingml/2006/main" xmlns:r="http://schemas.openxmlformats.org/officeDocument/2006/relationships">
  <p:cSld>
    <p:bg>
      <p:bgPr>
        <a:solidFill>
          <a:srgbClr val="E8E7E7"/>
        </a:solidFill>
      </p:bgPr>
    </p:bg>
    <p:spTree>
      <p:nvGrpSpPr>
        <p:cNvPr id="1" name=""/>
        <p:cNvGrpSpPr/>
        <p:nvPr/>
      </p:nvGrpSpPr>
      <p:grpSpPr>
        <a:xfrm>
          <a:off x="0" y="0"/>
          <a:ext cx="0" cy="0"/>
          <a:chOff x="0" y="0"/>
          <a:chExt cx="0" cy="0"/>
        </a:xfrm>
      </p:grpSpPr>
      <p:sp>
        <p:nvSpPr>
          <p:cNvPr name="TextBox 2" id="2"/>
          <p:cNvSpPr txBox="true"/>
          <p:nvPr/>
        </p:nvSpPr>
        <p:spPr>
          <a:xfrm rot="-3001">
            <a:off x="2609548" y="2564493"/>
            <a:ext cx="6331443" cy="6309264"/>
          </a:xfrm>
          <a:prstGeom prst="rect">
            <a:avLst/>
          </a:prstGeom>
        </p:spPr>
        <p:txBody>
          <a:bodyPr anchor="t" rtlCol="false" tIns="0" lIns="0" bIns="0" rIns="0">
            <a:spAutoFit/>
          </a:bodyPr>
          <a:lstStyle/>
          <a:p>
            <a:pPr algn="just" marL="0" indent="0" lvl="0">
              <a:lnSpc>
                <a:spcPts val="2945"/>
              </a:lnSpc>
              <a:spcBef>
                <a:spcPct val="0"/>
              </a:spcBef>
            </a:pPr>
            <a:r>
              <a:rPr lang="en-US" sz="2103" strike="noStrike" u="none">
                <a:solidFill>
                  <a:srgbClr val="262626"/>
                </a:solidFill>
                <a:latin typeface="DM Sans"/>
                <a:ea typeface="DM Sans"/>
                <a:cs typeface="DM Sans"/>
                <a:sym typeface="DM Sans"/>
              </a:rPr>
              <a:t>SEC Deputy Director Sanjay Wadhwa briefly discussed the recent recordkeeping violations and settlements and addressed certain considerations that the SEC took into account when determining penalties with respect to recordkeeping-related violations. These included, but were not limited to:</a:t>
            </a:r>
          </a:p>
          <a:p>
            <a:pPr algn="just" marL="0" indent="0" lvl="0">
              <a:lnSpc>
                <a:spcPts val="2945"/>
              </a:lnSpc>
              <a:spcBef>
                <a:spcPct val="0"/>
              </a:spcBef>
            </a:pPr>
          </a:p>
          <a:p>
            <a:pPr algn="just" marL="454206" indent="-227103" lvl="1">
              <a:lnSpc>
                <a:spcPts val="2945"/>
              </a:lnSpc>
              <a:buFont typeface="Arial"/>
              <a:buChar char="•"/>
            </a:pPr>
            <a:r>
              <a:rPr lang="en-US" sz="2103" strike="noStrike" u="none">
                <a:solidFill>
                  <a:srgbClr val="262626"/>
                </a:solidFill>
                <a:latin typeface="DM Sans"/>
                <a:ea typeface="DM Sans"/>
                <a:cs typeface="DM Sans"/>
                <a:sym typeface="DM Sans"/>
              </a:rPr>
              <a:t>Size of the firm “to ensure that the penalties are adequate to serve as a deterrent against future violations”</a:t>
            </a:r>
          </a:p>
          <a:p>
            <a:pPr algn="just" marL="454206" indent="-227103" lvl="1">
              <a:lnSpc>
                <a:spcPts val="2945"/>
              </a:lnSpc>
              <a:buFont typeface="Arial"/>
              <a:buChar char="•"/>
            </a:pPr>
            <a:r>
              <a:rPr lang="en-US" sz="2103" strike="noStrike" u="none">
                <a:solidFill>
                  <a:srgbClr val="262626"/>
                </a:solidFill>
                <a:latin typeface="DM Sans"/>
                <a:ea typeface="DM Sans"/>
                <a:cs typeface="DM Sans"/>
                <a:sym typeface="DM Sans"/>
              </a:rPr>
              <a:t>Number of registered professionals at the firm</a:t>
            </a:r>
          </a:p>
          <a:p>
            <a:pPr algn="just" marL="454206" indent="-227103" lvl="1">
              <a:lnSpc>
                <a:spcPts val="2945"/>
              </a:lnSpc>
              <a:buFont typeface="Arial"/>
              <a:buChar char="•"/>
            </a:pPr>
            <a:r>
              <a:rPr lang="en-US" sz="2103" strike="noStrike" u="none">
                <a:solidFill>
                  <a:srgbClr val="262626"/>
                </a:solidFill>
                <a:latin typeface="DM Sans"/>
                <a:ea typeface="DM Sans"/>
                <a:cs typeface="DM Sans"/>
                <a:sym typeface="DM Sans"/>
              </a:rPr>
              <a:t>Scope of the violation</a:t>
            </a:r>
          </a:p>
          <a:p>
            <a:pPr algn="just" marL="454206" indent="-227103" lvl="1">
              <a:lnSpc>
                <a:spcPts val="2945"/>
              </a:lnSpc>
              <a:buFont typeface="Arial"/>
              <a:buChar char="•"/>
            </a:pPr>
            <a:r>
              <a:rPr lang="en-US" sz="2103" strike="noStrike" u="none">
                <a:solidFill>
                  <a:srgbClr val="262626"/>
                </a:solidFill>
                <a:latin typeface="DM Sans"/>
                <a:ea typeface="DM Sans"/>
                <a:cs typeface="DM Sans"/>
                <a:sym typeface="DM Sans"/>
              </a:rPr>
              <a:t>The firm’s efforts to (a) comply with its own recordkeeping obligations and (b) prevent off-channel communications</a:t>
            </a:r>
          </a:p>
          <a:p>
            <a:pPr algn="just" marL="454206" indent="-227103" lvl="1">
              <a:lnSpc>
                <a:spcPts val="2945"/>
              </a:lnSpc>
              <a:buFont typeface="Arial"/>
              <a:buChar char="•"/>
            </a:pPr>
            <a:r>
              <a:rPr lang="en-US" sz="2103" strike="noStrike" u="none">
                <a:solidFill>
                  <a:srgbClr val="262626"/>
                </a:solidFill>
                <a:latin typeface="DM Sans"/>
                <a:ea typeface="DM Sans"/>
                <a:cs typeface="DM Sans"/>
                <a:sym typeface="DM Sans"/>
              </a:rPr>
              <a:t>Whether the firm self-reported or not</a:t>
            </a:r>
          </a:p>
          <a:p>
            <a:pPr algn="just" marL="454206" indent="-227103" lvl="1">
              <a:lnSpc>
                <a:spcPts val="2945"/>
              </a:lnSpc>
              <a:buFont typeface="Arial"/>
              <a:buChar char="•"/>
            </a:pPr>
            <a:r>
              <a:rPr lang="en-US" sz="2103" strike="noStrike" u="none">
                <a:solidFill>
                  <a:srgbClr val="262626"/>
                </a:solidFill>
                <a:latin typeface="DM Sans"/>
                <a:ea typeface="DM Sans"/>
                <a:cs typeface="DM Sans"/>
                <a:sym typeface="DM Sans"/>
              </a:rPr>
              <a:t>The firm’s cooperation during its investigation</a:t>
            </a:r>
          </a:p>
        </p:txBody>
      </p:sp>
      <p:sp>
        <p:nvSpPr>
          <p:cNvPr name="TextBox 3" id="3"/>
          <p:cNvSpPr txBox="true"/>
          <p:nvPr/>
        </p:nvSpPr>
        <p:spPr>
          <a:xfrm rot="-3001">
            <a:off x="9385476" y="1495145"/>
            <a:ext cx="6642399" cy="8284209"/>
          </a:xfrm>
          <a:prstGeom prst="rect">
            <a:avLst/>
          </a:prstGeom>
        </p:spPr>
        <p:txBody>
          <a:bodyPr anchor="t" rtlCol="false" tIns="0" lIns="0" bIns="0" rIns="0">
            <a:spAutoFit/>
          </a:bodyPr>
          <a:lstStyle/>
          <a:p>
            <a:pPr algn="just" marL="0" indent="0" lvl="0">
              <a:lnSpc>
                <a:spcPts val="2240"/>
              </a:lnSpc>
              <a:spcBef>
                <a:spcPct val="0"/>
              </a:spcBef>
            </a:pPr>
            <a:r>
              <a:rPr lang="en-US" sz="1600" strike="noStrike" u="none">
                <a:solidFill>
                  <a:srgbClr val="262626"/>
                </a:solidFill>
                <a:latin typeface="DM Sans"/>
                <a:ea typeface="DM Sans"/>
                <a:cs typeface="DM Sans"/>
                <a:sym typeface="DM Sans"/>
              </a:rPr>
              <a:t>Northwestern Mutual Investment Services LLC (NMIS), together with Northwestern Mutual Investment Management Co. LLC (NMIM) and Mason Street Advisors LLC (Mason Street) (collectively, Northwestern Mutual), agreed to pay a $16.5 million penalty;</a:t>
            </a:r>
          </a:p>
          <a:p>
            <a:pPr algn="just" marL="0" indent="0" lvl="0">
              <a:lnSpc>
                <a:spcPts val="2240"/>
              </a:lnSpc>
              <a:spcBef>
                <a:spcPct val="0"/>
              </a:spcBef>
            </a:pPr>
          </a:p>
          <a:p>
            <a:pPr algn="just" marL="0" indent="0" lvl="0">
              <a:lnSpc>
                <a:spcPts val="2240"/>
              </a:lnSpc>
              <a:spcBef>
                <a:spcPct val="0"/>
              </a:spcBef>
            </a:pPr>
            <a:r>
              <a:rPr lang="en-US" sz="1600" strike="noStrike" u="none">
                <a:solidFill>
                  <a:srgbClr val="262626"/>
                </a:solidFill>
                <a:latin typeface="DM Sans"/>
                <a:ea typeface="DM Sans"/>
                <a:cs typeface="DM Sans"/>
                <a:sym typeface="DM Sans"/>
              </a:rPr>
              <a:t>Guggenheim Securities LLC (Guggenheim Securities), together with Guggenheim Partners Investment Management LLC (GPIM) (collectively, Guggenheim), agreed to pay a $15 million penalty;</a:t>
            </a:r>
          </a:p>
          <a:p>
            <a:pPr algn="just" marL="0" indent="0" lvl="0">
              <a:lnSpc>
                <a:spcPts val="2240"/>
              </a:lnSpc>
              <a:spcBef>
                <a:spcPct val="0"/>
              </a:spcBef>
            </a:pPr>
            <a:r>
              <a:rPr lang="en-US" sz="1600" strike="noStrike" u="none">
                <a:solidFill>
                  <a:srgbClr val="262626"/>
                </a:solidFill>
                <a:latin typeface="DM Sans"/>
                <a:ea typeface="DM Sans"/>
                <a:cs typeface="DM Sans"/>
                <a:sym typeface="DM Sans"/>
              </a:rPr>
              <a:t>Oppenheimer &amp; Co. Inc. (Oppenheimer) agreed to pay a $12 million penalty;</a:t>
            </a:r>
          </a:p>
          <a:p>
            <a:pPr algn="just" marL="0" indent="0" lvl="0">
              <a:lnSpc>
                <a:spcPts val="2240"/>
              </a:lnSpc>
              <a:spcBef>
                <a:spcPct val="0"/>
              </a:spcBef>
            </a:pPr>
          </a:p>
          <a:p>
            <a:pPr algn="just" marL="0" indent="0" lvl="0">
              <a:lnSpc>
                <a:spcPts val="2240"/>
              </a:lnSpc>
              <a:spcBef>
                <a:spcPct val="0"/>
              </a:spcBef>
            </a:pPr>
            <a:r>
              <a:rPr lang="en-US" sz="1600" strike="noStrike" u="none">
                <a:solidFill>
                  <a:srgbClr val="262626"/>
                </a:solidFill>
                <a:latin typeface="DM Sans"/>
                <a:ea typeface="DM Sans"/>
                <a:cs typeface="DM Sans"/>
                <a:sym typeface="DM Sans"/>
              </a:rPr>
              <a:t>Cambridge Investment Research Inc. (CIR), together with Cambridge Investment Research Advisors Inc. (CIRA) (collectively, Cambridge), agreed to pay a $10 million penalty;</a:t>
            </a:r>
          </a:p>
          <a:p>
            <a:pPr algn="just" marL="0" indent="0" lvl="0">
              <a:lnSpc>
                <a:spcPts val="2240"/>
              </a:lnSpc>
              <a:spcBef>
                <a:spcPct val="0"/>
              </a:spcBef>
            </a:pPr>
          </a:p>
          <a:p>
            <a:pPr algn="just" marL="0" indent="0" lvl="0">
              <a:lnSpc>
                <a:spcPts val="2240"/>
              </a:lnSpc>
              <a:spcBef>
                <a:spcPct val="0"/>
              </a:spcBef>
            </a:pPr>
            <a:r>
              <a:rPr lang="en-US" sz="1600" strike="noStrike" u="none">
                <a:solidFill>
                  <a:srgbClr val="262626"/>
                </a:solidFill>
                <a:latin typeface="DM Sans"/>
                <a:ea typeface="DM Sans"/>
                <a:cs typeface="DM Sans"/>
                <a:sym typeface="DM Sans"/>
              </a:rPr>
              <a:t>Key Investment Services LLC (KIS), together with KeyBanc Capital Markets Inc. (KBCM) (collectively, Key), agreed to pay a $10 million penalty;</a:t>
            </a:r>
          </a:p>
          <a:p>
            <a:pPr algn="just" marL="0" indent="0" lvl="0">
              <a:lnSpc>
                <a:spcPts val="2240"/>
              </a:lnSpc>
              <a:spcBef>
                <a:spcPct val="0"/>
              </a:spcBef>
            </a:pPr>
          </a:p>
          <a:p>
            <a:pPr algn="just" marL="0" indent="0" lvl="0">
              <a:lnSpc>
                <a:spcPts val="2240"/>
              </a:lnSpc>
              <a:spcBef>
                <a:spcPct val="0"/>
              </a:spcBef>
            </a:pPr>
            <a:r>
              <a:rPr lang="en-US" sz="1600" strike="noStrike" u="none">
                <a:solidFill>
                  <a:srgbClr val="262626"/>
                </a:solidFill>
                <a:latin typeface="DM Sans"/>
                <a:ea typeface="DM Sans"/>
                <a:cs typeface="DM Sans"/>
                <a:sym typeface="DM Sans"/>
              </a:rPr>
              <a:t>Lincoln Financial Advisors Corporation, together with Lincoln Financial Securities Corporation (collectively, Lincoln), agreed to pay an $8.5 million penalty;  </a:t>
            </a:r>
          </a:p>
          <a:p>
            <a:pPr algn="just" marL="0" indent="0" lvl="0">
              <a:lnSpc>
                <a:spcPts val="2240"/>
              </a:lnSpc>
              <a:spcBef>
                <a:spcPct val="0"/>
              </a:spcBef>
            </a:pPr>
          </a:p>
          <a:p>
            <a:pPr algn="just" marL="0" indent="0" lvl="0">
              <a:lnSpc>
                <a:spcPts val="2240"/>
              </a:lnSpc>
              <a:spcBef>
                <a:spcPct val="0"/>
              </a:spcBef>
            </a:pPr>
            <a:r>
              <a:rPr lang="en-US" sz="1600" strike="noStrike" u="none">
                <a:solidFill>
                  <a:srgbClr val="262626"/>
                </a:solidFill>
                <a:latin typeface="DM Sans"/>
                <a:ea typeface="DM Sans"/>
                <a:cs typeface="DM Sans"/>
                <a:sym typeface="DM Sans"/>
              </a:rPr>
              <a:t>U.S. Bancorp Investments Inc. (U.S. Bancorp) agreed to pay an $8 million penalty; and</a:t>
            </a:r>
          </a:p>
          <a:p>
            <a:pPr algn="just" marL="0" indent="0" lvl="0">
              <a:lnSpc>
                <a:spcPts val="2240"/>
              </a:lnSpc>
              <a:spcBef>
                <a:spcPct val="0"/>
              </a:spcBef>
            </a:pPr>
          </a:p>
          <a:p>
            <a:pPr algn="just" marL="0" indent="0" lvl="0">
              <a:lnSpc>
                <a:spcPts val="2240"/>
              </a:lnSpc>
              <a:spcBef>
                <a:spcPct val="0"/>
              </a:spcBef>
            </a:pPr>
            <a:r>
              <a:rPr lang="en-US" sz="1600" strike="noStrike" u="none">
                <a:solidFill>
                  <a:srgbClr val="262626"/>
                </a:solidFill>
                <a:latin typeface="DM Sans"/>
                <a:ea typeface="DM Sans"/>
                <a:cs typeface="DM Sans"/>
                <a:sym typeface="DM Sans"/>
              </a:rPr>
              <a:t>The Huntington Investment Company (HIC), together with Huntington Securities Inc. (HSI) and Capstone Capital Markets LLC (Capstone) (collectively, Huntington), which self-reported, agreed to pay a $1.25 million penalty.</a:t>
            </a:r>
          </a:p>
        </p:txBody>
      </p:sp>
      <p:sp>
        <p:nvSpPr>
          <p:cNvPr name="TextBox 4" id="4"/>
          <p:cNvSpPr txBox="true"/>
          <p:nvPr/>
        </p:nvSpPr>
        <p:spPr>
          <a:xfrm rot="0">
            <a:off x="2935062" y="510163"/>
            <a:ext cx="12417877" cy="739902"/>
          </a:xfrm>
          <a:prstGeom prst="rect">
            <a:avLst/>
          </a:prstGeom>
        </p:spPr>
        <p:txBody>
          <a:bodyPr anchor="t" rtlCol="false" tIns="0" lIns="0" bIns="0" rIns="0">
            <a:spAutoFit/>
          </a:bodyPr>
          <a:lstStyle/>
          <a:p>
            <a:pPr algn="ctr" marL="0" indent="0" lvl="0">
              <a:lnSpc>
                <a:spcPts val="5544"/>
              </a:lnSpc>
              <a:spcBef>
                <a:spcPct val="0"/>
              </a:spcBef>
            </a:pPr>
            <a:r>
              <a:rPr lang="en-US" b="true" sz="5600" strike="noStrike" u="none">
                <a:solidFill>
                  <a:srgbClr val="FF5031"/>
                </a:solidFill>
                <a:latin typeface="Kollektif Bold"/>
                <a:ea typeface="Kollektif Bold"/>
                <a:cs typeface="Kollektif Bold"/>
                <a:sym typeface="Kollektif Bold"/>
              </a:rPr>
              <a:t>OFF CHANNEL COMMUNICATIONS</a:t>
            </a:r>
          </a:p>
        </p:txBody>
      </p:sp>
      <p:sp>
        <p:nvSpPr>
          <p:cNvPr name="Freeform 5" id="5"/>
          <p:cNvSpPr/>
          <p:nvPr/>
        </p:nvSpPr>
        <p:spPr>
          <a:xfrm flipH="false" flipV="false" rot="-10800000">
            <a:off x="10594" y="0"/>
            <a:ext cx="1083809" cy="1083809"/>
          </a:xfrm>
          <a:custGeom>
            <a:avLst/>
            <a:gdLst/>
            <a:ahLst/>
            <a:cxnLst/>
            <a:rect r="r" b="b" t="t" l="l"/>
            <a:pathLst>
              <a:path h="1083809" w="1083809">
                <a:moveTo>
                  <a:pt x="0" y="0"/>
                </a:moveTo>
                <a:lnTo>
                  <a:pt x="1083809" y="0"/>
                </a:lnTo>
                <a:lnTo>
                  <a:pt x="1083809" y="1083809"/>
                </a:lnTo>
                <a:lnTo>
                  <a:pt x="0" y="1083809"/>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6" id="6"/>
          <p:cNvSpPr/>
          <p:nvPr/>
        </p:nvSpPr>
        <p:spPr>
          <a:xfrm flipH="false" flipV="false" rot="0">
            <a:off x="1084878" y="28575"/>
            <a:ext cx="1083809" cy="1083809"/>
          </a:xfrm>
          <a:custGeom>
            <a:avLst/>
            <a:gdLst/>
            <a:ahLst/>
            <a:cxnLst/>
            <a:rect r="r" b="b" t="t" l="l"/>
            <a:pathLst>
              <a:path h="1083809" w="1083809">
                <a:moveTo>
                  <a:pt x="0" y="0"/>
                </a:moveTo>
                <a:lnTo>
                  <a:pt x="1083809" y="0"/>
                </a:lnTo>
                <a:lnTo>
                  <a:pt x="1083809" y="1083809"/>
                </a:lnTo>
                <a:lnTo>
                  <a:pt x="0" y="1083809"/>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7" id="7"/>
          <p:cNvSpPr/>
          <p:nvPr/>
        </p:nvSpPr>
        <p:spPr>
          <a:xfrm flipH="false" flipV="false" rot="0">
            <a:off x="1069" y="1112384"/>
            <a:ext cx="1083809" cy="1083809"/>
          </a:xfrm>
          <a:custGeom>
            <a:avLst/>
            <a:gdLst/>
            <a:ahLst/>
            <a:cxnLst/>
            <a:rect r="r" b="b" t="t" l="l"/>
            <a:pathLst>
              <a:path h="1083809" w="1083809">
                <a:moveTo>
                  <a:pt x="0" y="0"/>
                </a:moveTo>
                <a:lnTo>
                  <a:pt x="1083809" y="0"/>
                </a:lnTo>
                <a:lnTo>
                  <a:pt x="1083809" y="1083809"/>
                </a:lnTo>
                <a:lnTo>
                  <a:pt x="0" y="1083809"/>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8" id="8"/>
          <p:cNvSpPr/>
          <p:nvPr/>
        </p:nvSpPr>
        <p:spPr>
          <a:xfrm flipH="false" flipV="false" rot="-10800000">
            <a:off x="1069" y="2196193"/>
            <a:ext cx="1083809" cy="1083809"/>
          </a:xfrm>
          <a:custGeom>
            <a:avLst/>
            <a:gdLst/>
            <a:ahLst/>
            <a:cxnLst/>
            <a:rect r="r" b="b" t="t" l="l"/>
            <a:pathLst>
              <a:path h="1083809" w="1083809">
                <a:moveTo>
                  <a:pt x="0" y="0"/>
                </a:moveTo>
                <a:lnTo>
                  <a:pt x="1083809" y="0"/>
                </a:lnTo>
                <a:lnTo>
                  <a:pt x="1083809" y="1083809"/>
                </a:lnTo>
                <a:lnTo>
                  <a:pt x="0" y="1083809"/>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9" id="9"/>
          <p:cNvSpPr/>
          <p:nvPr/>
        </p:nvSpPr>
        <p:spPr>
          <a:xfrm flipH="false" flipV="false" rot="-5400000">
            <a:off x="1084878" y="2196193"/>
            <a:ext cx="1083809" cy="1083809"/>
          </a:xfrm>
          <a:custGeom>
            <a:avLst/>
            <a:gdLst/>
            <a:ahLst/>
            <a:cxnLst/>
            <a:rect r="r" b="b" t="t" l="l"/>
            <a:pathLst>
              <a:path h="1083809" w="1083809">
                <a:moveTo>
                  <a:pt x="0" y="0"/>
                </a:moveTo>
                <a:lnTo>
                  <a:pt x="1083809" y="0"/>
                </a:lnTo>
                <a:lnTo>
                  <a:pt x="1083809" y="1083809"/>
                </a:lnTo>
                <a:lnTo>
                  <a:pt x="0" y="1083809"/>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grpSp>
        <p:nvGrpSpPr>
          <p:cNvPr name="Group 10" id="10"/>
          <p:cNvGrpSpPr/>
          <p:nvPr/>
        </p:nvGrpSpPr>
        <p:grpSpPr>
          <a:xfrm rot="0">
            <a:off x="10594" y="7006998"/>
            <a:ext cx="2167618" cy="3280002"/>
            <a:chOff x="0" y="0"/>
            <a:chExt cx="2890157" cy="4373336"/>
          </a:xfrm>
        </p:grpSpPr>
        <p:sp>
          <p:nvSpPr>
            <p:cNvPr name="Freeform 11" id="11"/>
            <p:cNvSpPr/>
            <p:nvPr/>
          </p:nvSpPr>
          <p:spPr>
            <a:xfrm flipH="false" flipV="false" rot="-10800000">
              <a:off x="12700" y="0"/>
              <a:ext cx="1445079" cy="1445079"/>
            </a:xfrm>
            <a:custGeom>
              <a:avLst/>
              <a:gdLst/>
              <a:ahLst/>
              <a:cxnLst/>
              <a:rect r="r" b="b" t="t" l="l"/>
              <a:pathLst>
                <a:path h="1445079" w="1445079">
                  <a:moveTo>
                    <a:pt x="0" y="0"/>
                  </a:moveTo>
                  <a:lnTo>
                    <a:pt x="1445079" y="0"/>
                  </a:lnTo>
                  <a:lnTo>
                    <a:pt x="1445079" y="1445079"/>
                  </a:lnTo>
                  <a:lnTo>
                    <a:pt x="0" y="1445079"/>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12" id="12"/>
            <p:cNvSpPr/>
            <p:nvPr/>
          </p:nvSpPr>
          <p:spPr>
            <a:xfrm flipH="false" flipV="false" rot="0">
              <a:off x="1445079" y="38100"/>
              <a:ext cx="1445079" cy="1445079"/>
            </a:xfrm>
            <a:custGeom>
              <a:avLst/>
              <a:gdLst/>
              <a:ahLst/>
              <a:cxnLst/>
              <a:rect r="r" b="b" t="t" l="l"/>
              <a:pathLst>
                <a:path h="1445079" w="1445079">
                  <a:moveTo>
                    <a:pt x="0" y="0"/>
                  </a:moveTo>
                  <a:lnTo>
                    <a:pt x="1445078" y="0"/>
                  </a:lnTo>
                  <a:lnTo>
                    <a:pt x="1445078" y="1445079"/>
                  </a:lnTo>
                  <a:lnTo>
                    <a:pt x="0" y="1445079"/>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13" id="13"/>
            <p:cNvSpPr/>
            <p:nvPr/>
          </p:nvSpPr>
          <p:spPr>
            <a:xfrm flipH="false" flipV="false" rot="0">
              <a:off x="0" y="1483179"/>
              <a:ext cx="1445079" cy="1445079"/>
            </a:xfrm>
            <a:custGeom>
              <a:avLst/>
              <a:gdLst/>
              <a:ahLst/>
              <a:cxnLst/>
              <a:rect r="r" b="b" t="t" l="l"/>
              <a:pathLst>
                <a:path h="1445079" w="1445079">
                  <a:moveTo>
                    <a:pt x="0" y="0"/>
                  </a:moveTo>
                  <a:lnTo>
                    <a:pt x="1445079" y="0"/>
                  </a:lnTo>
                  <a:lnTo>
                    <a:pt x="1445079" y="1445078"/>
                  </a:lnTo>
                  <a:lnTo>
                    <a:pt x="0" y="1445078"/>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14" id="14"/>
            <p:cNvSpPr/>
            <p:nvPr/>
          </p:nvSpPr>
          <p:spPr>
            <a:xfrm flipH="false" flipV="false" rot="-10800000">
              <a:off x="0" y="2928257"/>
              <a:ext cx="1445079" cy="1445079"/>
            </a:xfrm>
            <a:custGeom>
              <a:avLst/>
              <a:gdLst/>
              <a:ahLst/>
              <a:cxnLst/>
              <a:rect r="r" b="b" t="t" l="l"/>
              <a:pathLst>
                <a:path h="1445079" w="1445079">
                  <a:moveTo>
                    <a:pt x="0" y="0"/>
                  </a:moveTo>
                  <a:lnTo>
                    <a:pt x="1445079" y="0"/>
                  </a:lnTo>
                  <a:lnTo>
                    <a:pt x="1445079" y="1445079"/>
                  </a:lnTo>
                  <a:lnTo>
                    <a:pt x="0" y="1445079"/>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15" id="15"/>
            <p:cNvSpPr/>
            <p:nvPr/>
          </p:nvSpPr>
          <p:spPr>
            <a:xfrm flipH="false" flipV="false" rot="-5400000">
              <a:off x="1445079" y="2928257"/>
              <a:ext cx="1445079" cy="1445079"/>
            </a:xfrm>
            <a:custGeom>
              <a:avLst/>
              <a:gdLst/>
              <a:ahLst/>
              <a:cxnLst/>
              <a:rect r="r" b="b" t="t" l="l"/>
              <a:pathLst>
                <a:path h="1445079" w="1445079">
                  <a:moveTo>
                    <a:pt x="0" y="0"/>
                  </a:moveTo>
                  <a:lnTo>
                    <a:pt x="1445078" y="0"/>
                  </a:lnTo>
                  <a:lnTo>
                    <a:pt x="1445078" y="1445079"/>
                  </a:lnTo>
                  <a:lnTo>
                    <a:pt x="0" y="1445079"/>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grpSp>
    </p:spTree>
  </p:cSld>
  <p:clrMapOvr>
    <a:masterClrMapping/>
  </p:clrMapOvr>
</p:sld>
</file>

<file path=ppt/slides/slide12.xml><?xml version="1.0" encoding="utf-8"?>
<p:sld xmlns:p="http://schemas.openxmlformats.org/presentationml/2006/main" xmlns:a="http://schemas.openxmlformats.org/drawingml/2006/main" xmlns:r="http://schemas.openxmlformats.org/officeDocument/2006/relationships">
  <p:cSld>
    <p:bg>
      <p:bgPr>
        <a:solidFill>
          <a:srgbClr val="E8E7E7"/>
        </a:solidFill>
      </p:bgPr>
    </p:bg>
    <p:spTree>
      <p:nvGrpSpPr>
        <p:cNvPr id="1" name=""/>
        <p:cNvGrpSpPr/>
        <p:nvPr/>
      </p:nvGrpSpPr>
      <p:grpSpPr>
        <a:xfrm>
          <a:off x="0" y="0"/>
          <a:ext cx="0" cy="0"/>
          <a:chOff x="0" y="0"/>
          <a:chExt cx="0" cy="0"/>
        </a:xfrm>
      </p:grpSpPr>
      <p:sp>
        <p:nvSpPr>
          <p:cNvPr name="TextBox 2" id="2"/>
          <p:cNvSpPr txBox="true"/>
          <p:nvPr/>
        </p:nvSpPr>
        <p:spPr>
          <a:xfrm rot="-3001">
            <a:off x="1031634" y="1708742"/>
            <a:ext cx="14087412" cy="6821891"/>
          </a:xfrm>
          <a:prstGeom prst="rect">
            <a:avLst/>
          </a:prstGeom>
        </p:spPr>
        <p:txBody>
          <a:bodyPr anchor="t" rtlCol="false" tIns="0" lIns="0" bIns="0" rIns="0">
            <a:spAutoFit/>
          </a:bodyPr>
          <a:lstStyle/>
          <a:p>
            <a:pPr algn="just">
              <a:lnSpc>
                <a:spcPts val="3661"/>
              </a:lnSpc>
            </a:pPr>
            <a:r>
              <a:rPr lang="en-US" sz="2615">
                <a:solidFill>
                  <a:srgbClr val="262626"/>
                </a:solidFill>
                <a:latin typeface="DM Sans"/>
                <a:ea typeface="DM Sans"/>
                <a:cs typeface="DM Sans"/>
                <a:sym typeface="DM Sans"/>
              </a:rPr>
              <a:t>On September 9, nine firms settled charges for disseminating advertisements that included untrue or unsubstantiated statements or testimonials, endorsements or third-party ratings that lacked the required disclosures. </a:t>
            </a:r>
          </a:p>
          <a:p>
            <a:pPr algn="just">
              <a:lnSpc>
                <a:spcPts val="3661"/>
              </a:lnSpc>
            </a:pPr>
          </a:p>
          <a:p>
            <a:pPr algn="just">
              <a:lnSpc>
                <a:spcPts val="3661"/>
              </a:lnSpc>
            </a:pPr>
            <a:r>
              <a:rPr lang="en-US" sz="2615">
                <a:solidFill>
                  <a:srgbClr val="262626"/>
                </a:solidFill>
                <a:latin typeface="DM Sans"/>
                <a:ea typeface="DM Sans"/>
                <a:cs typeface="DM Sans"/>
                <a:sym typeface="DM Sans"/>
              </a:rPr>
              <a:t>Combined, they paid $1,240,000 in fines:</a:t>
            </a:r>
          </a:p>
          <a:p>
            <a:pPr algn="just" marL="564726" indent="-282363" lvl="1">
              <a:lnSpc>
                <a:spcPts val="3661"/>
              </a:lnSpc>
              <a:buFont typeface="Arial"/>
              <a:buChar char="•"/>
            </a:pPr>
            <a:r>
              <a:rPr lang="en-US" sz="2615">
                <a:solidFill>
                  <a:srgbClr val="262626"/>
                </a:solidFill>
                <a:latin typeface="DM Sans"/>
                <a:ea typeface="DM Sans"/>
                <a:cs typeface="DM Sans"/>
                <a:sym typeface="DM Sans"/>
              </a:rPr>
              <a:t>Abacus Planning Group Inc. agreed to pay a civil penalty of $150,000;</a:t>
            </a:r>
          </a:p>
          <a:p>
            <a:pPr algn="just" marL="564726" indent="-282363" lvl="1">
              <a:lnSpc>
                <a:spcPts val="3661"/>
              </a:lnSpc>
              <a:buFont typeface="Arial"/>
              <a:buChar char="•"/>
            </a:pPr>
            <a:r>
              <a:rPr lang="en-US" sz="2615">
                <a:solidFill>
                  <a:srgbClr val="262626"/>
                </a:solidFill>
                <a:latin typeface="DM Sans"/>
                <a:ea typeface="DM Sans"/>
                <a:cs typeface="DM Sans"/>
                <a:sym typeface="DM Sans"/>
              </a:rPr>
              <a:t>AZ Apice Capital Management LLC agreed to pay a civil penalty of $70,000;</a:t>
            </a:r>
          </a:p>
          <a:p>
            <a:pPr algn="just" marL="564726" indent="-282363" lvl="1">
              <a:lnSpc>
                <a:spcPts val="3661"/>
              </a:lnSpc>
              <a:buFont typeface="Arial"/>
              <a:buChar char="•"/>
            </a:pPr>
            <a:r>
              <a:rPr lang="en-US" sz="2615">
                <a:solidFill>
                  <a:srgbClr val="262626"/>
                </a:solidFill>
                <a:latin typeface="DM Sans"/>
                <a:ea typeface="DM Sans"/>
                <a:cs typeface="DM Sans"/>
                <a:sym typeface="DM Sans"/>
              </a:rPr>
              <a:t>Beta Wealth Group, Inc. agreed to pay a civil penalty of $80,000;</a:t>
            </a:r>
          </a:p>
          <a:p>
            <a:pPr algn="just" marL="564726" indent="-282363" lvl="1">
              <a:lnSpc>
                <a:spcPts val="3661"/>
              </a:lnSpc>
              <a:buFont typeface="Arial"/>
              <a:buChar char="•"/>
            </a:pPr>
            <a:r>
              <a:rPr lang="en-US" sz="2615">
                <a:solidFill>
                  <a:srgbClr val="262626"/>
                </a:solidFill>
                <a:latin typeface="DM Sans"/>
                <a:ea typeface="DM Sans"/>
                <a:cs typeface="DM Sans"/>
                <a:sym typeface="DM Sans"/>
              </a:rPr>
              <a:t>Droms Strauss Advisors Inc. agreed to pay a civil penalty of $85,000;</a:t>
            </a:r>
          </a:p>
          <a:p>
            <a:pPr algn="just" marL="564726" indent="-282363" lvl="1">
              <a:lnSpc>
                <a:spcPts val="3661"/>
              </a:lnSpc>
              <a:buFont typeface="Arial"/>
              <a:buChar char="•"/>
            </a:pPr>
            <a:r>
              <a:rPr lang="en-US" sz="2615">
                <a:solidFill>
                  <a:srgbClr val="262626"/>
                </a:solidFill>
                <a:latin typeface="DM Sans"/>
                <a:ea typeface="DM Sans"/>
                <a:cs typeface="DM Sans"/>
                <a:sym typeface="DM Sans"/>
              </a:rPr>
              <a:t>Howard Bailey Securities LLC agreed to pay a civil penalty of $90,000;</a:t>
            </a:r>
          </a:p>
          <a:p>
            <a:pPr algn="just" marL="564726" indent="-282363" lvl="1">
              <a:lnSpc>
                <a:spcPts val="3661"/>
              </a:lnSpc>
              <a:buFont typeface="Arial"/>
              <a:buChar char="•"/>
            </a:pPr>
            <a:r>
              <a:rPr lang="en-US" sz="2615">
                <a:solidFill>
                  <a:srgbClr val="262626"/>
                </a:solidFill>
                <a:latin typeface="DM Sans"/>
                <a:ea typeface="DM Sans"/>
                <a:cs typeface="DM Sans"/>
                <a:sym typeface="DM Sans"/>
              </a:rPr>
              <a:t>Integrated Advisors Network LLC agreed to pay a civil penalty of $325,000;</a:t>
            </a:r>
          </a:p>
          <a:p>
            <a:pPr algn="just" marL="564726" indent="-282363" lvl="1">
              <a:lnSpc>
                <a:spcPts val="3661"/>
              </a:lnSpc>
              <a:buFont typeface="Arial"/>
              <a:buChar char="•"/>
            </a:pPr>
            <a:r>
              <a:rPr lang="en-US" sz="2615">
                <a:solidFill>
                  <a:srgbClr val="262626"/>
                </a:solidFill>
                <a:latin typeface="DM Sans"/>
                <a:ea typeface="DM Sans"/>
                <a:cs typeface="DM Sans"/>
                <a:sym typeface="DM Sans"/>
              </a:rPr>
              <a:t>Professional Financial Strategies Inc. agreed to pay a civil penalty of $60,000;</a:t>
            </a:r>
          </a:p>
          <a:p>
            <a:pPr algn="just" marL="564726" indent="-282363" lvl="1">
              <a:lnSpc>
                <a:spcPts val="3661"/>
              </a:lnSpc>
              <a:buFont typeface="Arial"/>
              <a:buChar char="•"/>
            </a:pPr>
            <a:r>
              <a:rPr lang="en-US" sz="2615">
                <a:solidFill>
                  <a:srgbClr val="262626"/>
                </a:solidFill>
                <a:latin typeface="DM Sans"/>
                <a:ea typeface="DM Sans"/>
                <a:cs typeface="DM Sans"/>
                <a:sym typeface="DM Sans"/>
              </a:rPr>
              <a:t>Richard Bernstein Advisors LLC agreed to pay a civil penalty of $295,000; and</a:t>
            </a:r>
          </a:p>
          <a:p>
            <a:pPr algn="just" marL="564726" indent="-282363" lvl="1">
              <a:lnSpc>
                <a:spcPts val="3661"/>
              </a:lnSpc>
              <a:buFont typeface="Arial"/>
              <a:buChar char="•"/>
            </a:pPr>
            <a:r>
              <a:rPr lang="en-US" sz="2615">
                <a:solidFill>
                  <a:srgbClr val="262626"/>
                </a:solidFill>
                <a:latin typeface="DM Sans"/>
                <a:ea typeface="DM Sans"/>
                <a:cs typeface="DM Sans"/>
                <a:sym typeface="DM Sans"/>
              </a:rPr>
              <a:t>TS Bank d/b/a Callahan Financial Planning agreed to pay a civil penalty of $85,000</a:t>
            </a:r>
          </a:p>
          <a:p>
            <a:pPr algn="just">
              <a:lnSpc>
                <a:spcPts val="3661"/>
              </a:lnSpc>
            </a:pPr>
          </a:p>
        </p:txBody>
      </p:sp>
      <p:sp>
        <p:nvSpPr>
          <p:cNvPr name="TextBox 3" id="3"/>
          <p:cNvSpPr txBox="true"/>
          <p:nvPr/>
        </p:nvSpPr>
        <p:spPr>
          <a:xfrm rot="0">
            <a:off x="2935062" y="288798"/>
            <a:ext cx="12417877" cy="739902"/>
          </a:xfrm>
          <a:prstGeom prst="rect">
            <a:avLst/>
          </a:prstGeom>
        </p:spPr>
        <p:txBody>
          <a:bodyPr anchor="t" rtlCol="false" tIns="0" lIns="0" bIns="0" rIns="0">
            <a:spAutoFit/>
          </a:bodyPr>
          <a:lstStyle/>
          <a:p>
            <a:pPr algn="ctr" marL="0" indent="0" lvl="0">
              <a:lnSpc>
                <a:spcPts val="5544"/>
              </a:lnSpc>
              <a:spcBef>
                <a:spcPct val="0"/>
              </a:spcBef>
            </a:pPr>
            <a:r>
              <a:rPr lang="en-US" b="true" sz="5600">
                <a:solidFill>
                  <a:srgbClr val="FF5031"/>
                </a:solidFill>
                <a:latin typeface="Kollektif Bold"/>
                <a:ea typeface="Kollektif Bold"/>
                <a:cs typeface="Kollektif Bold"/>
                <a:sym typeface="Kollektif Bold"/>
              </a:rPr>
              <a:t>MARKETING RULE</a:t>
            </a:r>
          </a:p>
        </p:txBody>
      </p:sp>
      <p:grpSp>
        <p:nvGrpSpPr>
          <p:cNvPr name="Group 4" id="4"/>
          <p:cNvGrpSpPr/>
          <p:nvPr/>
        </p:nvGrpSpPr>
        <p:grpSpPr>
          <a:xfrm rot="0">
            <a:off x="16120382" y="7245492"/>
            <a:ext cx="2167618" cy="3280002"/>
            <a:chOff x="0" y="0"/>
            <a:chExt cx="2890157" cy="4373336"/>
          </a:xfrm>
        </p:grpSpPr>
        <p:sp>
          <p:nvSpPr>
            <p:cNvPr name="Freeform 5" id="5"/>
            <p:cNvSpPr/>
            <p:nvPr/>
          </p:nvSpPr>
          <p:spPr>
            <a:xfrm flipH="false" flipV="false" rot="-10800000">
              <a:off x="12700" y="0"/>
              <a:ext cx="1445079" cy="1445079"/>
            </a:xfrm>
            <a:custGeom>
              <a:avLst/>
              <a:gdLst/>
              <a:ahLst/>
              <a:cxnLst/>
              <a:rect r="r" b="b" t="t" l="l"/>
              <a:pathLst>
                <a:path h="1445079" w="1445079">
                  <a:moveTo>
                    <a:pt x="0" y="0"/>
                  </a:moveTo>
                  <a:lnTo>
                    <a:pt x="1445079" y="0"/>
                  </a:lnTo>
                  <a:lnTo>
                    <a:pt x="1445079" y="1445079"/>
                  </a:lnTo>
                  <a:lnTo>
                    <a:pt x="0" y="1445079"/>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Freeform 6" id="6"/>
            <p:cNvSpPr/>
            <p:nvPr/>
          </p:nvSpPr>
          <p:spPr>
            <a:xfrm flipH="false" flipV="false" rot="0">
              <a:off x="1445079" y="38100"/>
              <a:ext cx="1445079" cy="1445079"/>
            </a:xfrm>
            <a:custGeom>
              <a:avLst/>
              <a:gdLst/>
              <a:ahLst/>
              <a:cxnLst/>
              <a:rect r="r" b="b" t="t" l="l"/>
              <a:pathLst>
                <a:path h="1445079" w="1445079">
                  <a:moveTo>
                    <a:pt x="0" y="0"/>
                  </a:moveTo>
                  <a:lnTo>
                    <a:pt x="1445078" y="0"/>
                  </a:lnTo>
                  <a:lnTo>
                    <a:pt x="1445078" y="1445079"/>
                  </a:lnTo>
                  <a:lnTo>
                    <a:pt x="0" y="1445079"/>
                  </a:lnTo>
                  <a:lnTo>
                    <a:pt x="0" y="0"/>
                  </a:lnTo>
                  <a:close/>
                </a:path>
              </a:pathLst>
            </a:custGeom>
            <a:blipFill>
              <a:blip r:embed="rId5">
                <a:extLst>
                  <a:ext uri="{96DAC541-7B7A-43D3-8B79-37D633B846F1}">
                    <asvg:svgBlip xmlns:asvg="http://schemas.microsoft.com/office/drawing/2016/SVG/main" r:embed="rId6"/>
                  </a:ext>
                </a:extLst>
              </a:blip>
              <a:stretch>
                <a:fillRect l="0" t="0" r="0" b="0"/>
              </a:stretch>
            </a:blipFill>
          </p:spPr>
        </p:sp>
        <p:sp>
          <p:nvSpPr>
            <p:cNvPr name="Freeform 7" id="7"/>
            <p:cNvSpPr/>
            <p:nvPr/>
          </p:nvSpPr>
          <p:spPr>
            <a:xfrm flipH="false" flipV="false" rot="0">
              <a:off x="0" y="1483179"/>
              <a:ext cx="1445079" cy="1445079"/>
            </a:xfrm>
            <a:custGeom>
              <a:avLst/>
              <a:gdLst/>
              <a:ahLst/>
              <a:cxnLst/>
              <a:rect r="r" b="b" t="t" l="l"/>
              <a:pathLst>
                <a:path h="1445079" w="1445079">
                  <a:moveTo>
                    <a:pt x="0" y="0"/>
                  </a:moveTo>
                  <a:lnTo>
                    <a:pt x="1445079" y="0"/>
                  </a:lnTo>
                  <a:lnTo>
                    <a:pt x="1445079" y="1445078"/>
                  </a:lnTo>
                  <a:lnTo>
                    <a:pt x="0" y="1445078"/>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Freeform 8" id="8"/>
            <p:cNvSpPr/>
            <p:nvPr/>
          </p:nvSpPr>
          <p:spPr>
            <a:xfrm flipH="false" flipV="false" rot="-10800000">
              <a:off x="0" y="2928257"/>
              <a:ext cx="1445079" cy="1445079"/>
            </a:xfrm>
            <a:custGeom>
              <a:avLst/>
              <a:gdLst/>
              <a:ahLst/>
              <a:cxnLst/>
              <a:rect r="r" b="b" t="t" l="l"/>
              <a:pathLst>
                <a:path h="1445079" w="1445079">
                  <a:moveTo>
                    <a:pt x="0" y="0"/>
                  </a:moveTo>
                  <a:lnTo>
                    <a:pt x="1445079" y="0"/>
                  </a:lnTo>
                  <a:lnTo>
                    <a:pt x="1445079" y="1445079"/>
                  </a:lnTo>
                  <a:lnTo>
                    <a:pt x="0" y="1445079"/>
                  </a:lnTo>
                  <a:lnTo>
                    <a:pt x="0" y="0"/>
                  </a:lnTo>
                  <a:close/>
                </a:path>
              </a:pathLst>
            </a:custGeom>
            <a:blipFill>
              <a:blip r:embed="rId5">
                <a:extLst>
                  <a:ext uri="{96DAC541-7B7A-43D3-8B79-37D633B846F1}">
                    <asvg:svgBlip xmlns:asvg="http://schemas.microsoft.com/office/drawing/2016/SVG/main" r:embed="rId6"/>
                  </a:ext>
                </a:extLst>
              </a:blip>
              <a:stretch>
                <a:fillRect l="0" t="0" r="0" b="0"/>
              </a:stretch>
            </a:blipFill>
          </p:spPr>
        </p:sp>
        <p:sp>
          <p:nvSpPr>
            <p:cNvPr name="Freeform 9" id="9"/>
            <p:cNvSpPr/>
            <p:nvPr/>
          </p:nvSpPr>
          <p:spPr>
            <a:xfrm flipH="false" flipV="false" rot="-5400000">
              <a:off x="1445079" y="2928257"/>
              <a:ext cx="1445079" cy="1445079"/>
            </a:xfrm>
            <a:custGeom>
              <a:avLst/>
              <a:gdLst/>
              <a:ahLst/>
              <a:cxnLst/>
              <a:rect r="r" b="b" t="t" l="l"/>
              <a:pathLst>
                <a:path h="1445079" w="1445079">
                  <a:moveTo>
                    <a:pt x="0" y="0"/>
                  </a:moveTo>
                  <a:lnTo>
                    <a:pt x="1445078" y="0"/>
                  </a:lnTo>
                  <a:lnTo>
                    <a:pt x="1445078" y="1445079"/>
                  </a:lnTo>
                  <a:lnTo>
                    <a:pt x="0" y="1445079"/>
                  </a:lnTo>
                  <a:lnTo>
                    <a:pt x="0" y="0"/>
                  </a:lnTo>
                  <a:close/>
                </a:path>
              </a:pathLst>
            </a:custGeom>
            <a:blipFill>
              <a:blip r:embed="rId7">
                <a:extLst>
                  <a:ext uri="{96DAC541-7B7A-43D3-8B79-37D633B846F1}">
                    <asvg:svgBlip xmlns:asvg="http://schemas.microsoft.com/office/drawing/2016/SVG/main" r:embed="rId8"/>
                  </a:ext>
                </a:extLst>
              </a:blip>
              <a:stretch>
                <a:fillRect l="0" t="0" r="0" b="0"/>
              </a:stretch>
            </a:blipFill>
          </p:spPr>
        </p:sp>
      </p:grpSp>
      <p:grpSp>
        <p:nvGrpSpPr>
          <p:cNvPr name="Group 10" id="10"/>
          <p:cNvGrpSpPr/>
          <p:nvPr/>
        </p:nvGrpSpPr>
        <p:grpSpPr>
          <a:xfrm rot="0">
            <a:off x="16120382" y="0"/>
            <a:ext cx="2167618" cy="3280002"/>
            <a:chOff x="0" y="0"/>
            <a:chExt cx="2890157" cy="4373336"/>
          </a:xfrm>
        </p:grpSpPr>
        <p:sp>
          <p:nvSpPr>
            <p:cNvPr name="Freeform 11" id="11"/>
            <p:cNvSpPr/>
            <p:nvPr/>
          </p:nvSpPr>
          <p:spPr>
            <a:xfrm flipH="false" flipV="false" rot="-10800000">
              <a:off x="12700" y="0"/>
              <a:ext cx="1445079" cy="1445079"/>
            </a:xfrm>
            <a:custGeom>
              <a:avLst/>
              <a:gdLst/>
              <a:ahLst/>
              <a:cxnLst/>
              <a:rect r="r" b="b" t="t" l="l"/>
              <a:pathLst>
                <a:path h="1445079" w="1445079">
                  <a:moveTo>
                    <a:pt x="0" y="0"/>
                  </a:moveTo>
                  <a:lnTo>
                    <a:pt x="1445079" y="0"/>
                  </a:lnTo>
                  <a:lnTo>
                    <a:pt x="1445079" y="1445079"/>
                  </a:lnTo>
                  <a:lnTo>
                    <a:pt x="0" y="1445079"/>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Freeform 12" id="12"/>
            <p:cNvSpPr/>
            <p:nvPr/>
          </p:nvSpPr>
          <p:spPr>
            <a:xfrm flipH="false" flipV="false" rot="0">
              <a:off x="1445079" y="38100"/>
              <a:ext cx="1445079" cy="1445079"/>
            </a:xfrm>
            <a:custGeom>
              <a:avLst/>
              <a:gdLst/>
              <a:ahLst/>
              <a:cxnLst/>
              <a:rect r="r" b="b" t="t" l="l"/>
              <a:pathLst>
                <a:path h="1445079" w="1445079">
                  <a:moveTo>
                    <a:pt x="0" y="0"/>
                  </a:moveTo>
                  <a:lnTo>
                    <a:pt x="1445078" y="0"/>
                  </a:lnTo>
                  <a:lnTo>
                    <a:pt x="1445078" y="1445079"/>
                  </a:lnTo>
                  <a:lnTo>
                    <a:pt x="0" y="1445079"/>
                  </a:lnTo>
                  <a:lnTo>
                    <a:pt x="0" y="0"/>
                  </a:lnTo>
                  <a:close/>
                </a:path>
              </a:pathLst>
            </a:custGeom>
            <a:blipFill>
              <a:blip r:embed="rId5">
                <a:extLst>
                  <a:ext uri="{96DAC541-7B7A-43D3-8B79-37D633B846F1}">
                    <asvg:svgBlip xmlns:asvg="http://schemas.microsoft.com/office/drawing/2016/SVG/main" r:embed="rId6"/>
                  </a:ext>
                </a:extLst>
              </a:blip>
              <a:stretch>
                <a:fillRect l="0" t="0" r="0" b="0"/>
              </a:stretch>
            </a:blipFill>
          </p:spPr>
        </p:sp>
        <p:sp>
          <p:nvSpPr>
            <p:cNvPr name="Freeform 13" id="13"/>
            <p:cNvSpPr/>
            <p:nvPr/>
          </p:nvSpPr>
          <p:spPr>
            <a:xfrm flipH="false" flipV="false" rot="0">
              <a:off x="0" y="1483179"/>
              <a:ext cx="1445079" cy="1445079"/>
            </a:xfrm>
            <a:custGeom>
              <a:avLst/>
              <a:gdLst/>
              <a:ahLst/>
              <a:cxnLst/>
              <a:rect r="r" b="b" t="t" l="l"/>
              <a:pathLst>
                <a:path h="1445079" w="1445079">
                  <a:moveTo>
                    <a:pt x="0" y="0"/>
                  </a:moveTo>
                  <a:lnTo>
                    <a:pt x="1445079" y="0"/>
                  </a:lnTo>
                  <a:lnTo>
                    <a:pt x="1445079" y="1445078"/>
                  </a:lnTo>
                  <a:lnTo>
                    <a:pt x="0" y="1445078"/>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Freeform 14" id="14"/>
            <p:cNvSpPr/>
            <p:nvPr/>
          </p:nvSpPr>
          <p:spPr>
            <a:xfrm flipH="false" flipV="false" rot="-10800000">
              <a:off x="0" y="2928257"/>
              <a:ext cx="1445079" cy="1445079"/>
            </a:xfrm>
            <a:custGeom>
              <a:avLst/>
              <a:gdLst/>
              <a:ahLst/>
              <a:cxnLst/>
              <a:rect r="r" b="b" t="t" l="l"/>
              <a:pathLst>
                <a:path h="1445079" w="1445079">
                  <a:moveTo>
                    <a:pt x="0" y="0"/>
                  </a:moveTo>
                  <a:lnTo>
                    <a:pt x="1445079" y="0"/>
                  </a:lnTo>
                  <a:lnTo>
                    <a:pt x="1445079" y="1445079"/>
                  </a:lnTo>
                  <a:lnTo>
                    <a:pt x="0" y="1445079"/>
                  </a:lnTo>
                  <a:lnTo>
                    <a:pt x="0" y="0"/>
                  </a:lnTo>
                  <a:close/>
                </a:path>
              </a:pathLst>
            </a:custGeom>
            <a:blipFill>
              <a:blip r:embed="rId5">
                <a:extLst>
                  <a:ext uri="{96DAC541-7B7A-43D3-8B79-37D633B846F1}">
                    <asvg:svgBlip xmlns:asvg="http://schemas.microsoft.com/office/drawing/2016/SVG/main" r:embed="rId6"/>
                  </a:ext>
                </a:extLst>
              </a:blip>
              <a:stretch>
                <a:fillRect l="0" t="0" r="0" b="0"/>
              </a:stretch>
            </a:blipFill>
          </p:spPr>
        </p:sp>
        <p:sp>
          <p:nvSpPr>
            <p:cNvPr name="Freeform 15" id="15"/>
            <p:cNvSpPr/>
            <p:nvPr/>
          </p:nvSpPr>
          <p:spPr>
            <a:xfrm flipH="false" flipV="false" rot="-5400000">
              <a:off x="1445079" y="2928257"/>
              <a:ext cx="1445079" cy="1445079"/>
            </a:xfrm>
            <a:custGeom>
              <a:avLst/>
              <a:gdLst/>
              <a:ahLst/>
              <a:cxnLst/>
              <a:rect r="r" b="b" t="t" l="l"/>
              <a:pathLst>
                <a:path h="1445079" w="1445079">
                  <a:moveTo>
                    <a:pt x="0" y="0"/>
                  </a:moveTo>
                  <a:lnTo>
                    <a:pt x="1445078" y="0"/>
                  </a:lnTo>
                  <a:lnTo>
                    <a:pt x="1445078" y="1445079"/>
                  </a:lnTo>
                  <a:lnTo>
                    <a:pt x="0" y="1445079"/>
                  </a:lnTo>
                  <a:lnTo>
                    <a:pt x="0" y="0"/>
                  </a:lnTo>
                  <a:close/>
                </a:path>
              </a:pathLst>
            </a:custGeom>
            <a:blipFill>
              <a:blip r:embed="rId7">
                <a:extLst>
                  <a:ext uri="{96DAC541-7B7A-43D3-8B79-37D633B846F1}">
                    <asvg:svgBlip xmlns:asvg="http://schemas.microsoft.com/office/drawing/2016/SVG/main" r:embed="rId8"/>
                  </a:ext>
                </a:extLst>
              </a:blip>
              <a:stretch>
                <a:fillRect l="0" t="0" r="0" b="0"/>
              </a:stretch>
            </a:blipFill>
          </p:spPr>
        </p:sp>
      </p:grpSp>
    </p:spTree>
  </p:cSld>
  <p:clrMapOvr>
    <a:masterClrMapping/>
  </p:clrMapOvr>
</p:sld>
</file>

<file path=ppt/slides/slide13.xml><?xml version="1.0" encoding="utf-8"?>
<p:sld xmlns:p="http://schemas.openxmlformats.org/presentationml/2006/main" xmlns:a="http://schemas.openxmlformats.org/drawingml/2006/main" xmlns:r="http://schemas.openxmlformats.org/officeDocument/2006/relationships">
  <p:cSld>
    <p:bg>
      <p:bgPr>
        <a:solidFill>
          <a:srgbClr val="E8E7E7"/>
        </a:solidFill>
      </p:bgPr>
    </p:bg>
    <p:spTree>
      <p:nvGrpSpPr>
        <p:cNvPr id="1" name=""/>
        <p:cNvGrpSpPr/>
        <p:nvPr/>
      </p:nvGrpSpPr>
      <p:grpSpPr>
        <a:xfrm>
          <a:off x="0" y="0"/>
          <a:ext cx="0" cy="0"/>
          <a:chOff x="0" y="0"/>
          <a:chExt cx="0" cy="0"/>
        </a:xfrm>
      </p:grpSpPr>
      <p:sp>
        <p:nvSpPr>
          <p:cNvPr name="TextBox 2" id="2"/>
          <p:cNvSpPr txBox="true"/>
          <p:nvPr/>
        </p:nvSpPr>
        <p:spPr>
          <a:xfrm rot="0">
            <a:off x="3833915" y="4578899"/>
            <a:ext cx="10620170" cy="1330324"/>
          </a:xfrm>
          <a:prstGeom prst="rect">
            <a:avLst/>
          </a:prstGeom>
        </p:spPr>
        <p:txBody>
          <a:bodyPr anchor="t" rtlCol="false" tIns="0" lIns="0" bIns="0" rIns="0">
            <a:spAutoFit/>
          </a:bodyPr>
          <a:lstStyle/>
          <a:p>
            <a:pPr algn="ctr">
              <a:lnSpc>
                <a:spcPts val="9999"/>
              </a:lnSpc>
            </a:pPr>
            <a:r>
              <a:rPr lang="en-US" b="true" sz="9999">
                <a:solidFill>
                  <a:srgbClr val="0C2344"/>
                </a:solidFill>
                <a:latin typeface="Kollektif Bold"/>
                <a:ea typeface="Kollektif Bold"/>
                <a:cs typeface="Kollektif Bold"/>
                <a:sym typeface="Kollektif Bold"/>
              </a:rPr>
              <a:t>NOW WHAT?</a:t>
            </a:r>
          </a:p>
        </p:txBody>
      </p:sp>
      <p:sp>
        <p:nvSpPr>
          <p:cNvPr name="Freeform 3" id="3"/>
          <p:cNvSpPr/>
          <p:nvPr/>
        </p:nvSpPr>
        <p:spPr>
          <a:xfrm flipH="false" flipV="false" rot="0">
            <a:off x="17204191" y="-55109"/>
            <a:ext cx="1083809" cy="1083809"/>
          </a:xfrm>
          <a:custGeom>
            <a:avLst/>
            <a:gdLst/>
            <a:ahLst/>
            <a:cxnLst/>
            <a:rect r="r" b="b" t="t" l="l"/>
            <a:pathLst>
              <a:path h="1083809" w="1083809">
                <a:moveTo>
                  <a:pt x="0" y="0"/>
                </a:moveTo>
                <a:lnTo>
                  <a:pt x="1083809" y="0"/>
                </a:lnTo>
                <a:lnTo>
                  <a:pt x="1083809" y="1083809"/>
                </a:lnTo>
                <a:lnTo>
                  <a:pt x="0" y="1083809"/>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4" id="4"/>
          <p:cNvSpPr/>
          <p:nvPr/>
        </p:nvSpPr>
        <p:spPr>
          <a:xfrm flipH="false" flipV="false" rot="0">
            <a:off x="17204191" y="1028700"/>
            <a:ext cx="1083809" cy="1083809"/>
          </a:xfrm>
          <a:custGeom>
            <a:avLst/>
            <a:gdLst/>
            <a:ahLst/>
            <a:cxnLst/>
            <a:rect r="r" b="b" t="t" l="l"/>
            <a:pathLst>
              <a:path h="1083809" w="1083809">
                <a:moveTo>
                  <a:pt x="0" y="0"/>
                </a:moveTo>
                <a:lnTo>
                  <a:pt x="1083809" y="0"/>
                </a:lnTo>
                <a:lnTo>
                  <a:pt x="1083809" y="1083809"/>
                </a:lnTo>
                <a:lnTo>
                  <a:pt x="0" y="1083809"/>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5" id="5"/>
          <p:cNvSpPr/>
          <p:nvPr/>
        </p:nvSpPr>
        <p:spPr>
          <a:xfrm flipH="true" flipV="true" rot="5400000">
            <a:off x="17204191" y="2112509"/>
            <a:ext cx="1083809" cy="1083809"/>
          </a:xfrm>
          <a:custGeom>
            <a:avLst/>
            <a:gdLst/>
            <a:ahLst/>
            <a:cxnLst/>
            <a:rect r="r" b="b" t="t" l="l"/>
            <a:pathLst>
              <a:path h="1083809" w="1083809">
                <a:moveTo>
                  <a:pt x="1083809" y="1083809"/>
                </a:moveTo>
                <a:lnTo>
                  <a:pt x="0" y="1083809"/>
                </a:lnTo>
                <a:lnTo>
                  <a:pt x="0" y="0"/>
                </a:lnTo>
                <a:lnTo>
                  <a:pt x="1083809" y="0"/>
                </a:lnTo>
                <a:lnTo>
                  <a:pt x="1083809" y="1083809"/>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Freeform 6" id="6"/>
          <p:cNvSpPr/>
          <p:nvPr/>
        </p:nvSpPr>
        <p:spPr>
          <a:xfrm flipH="false" flipV="false" rot="0">
            <a:off x="16120382" y="-55109"/>
            <a:ext cx="1083809" cy="1083809"/>
          </a:xfrm>
          <a:custGeom>
            <a:avLst/>
            <a:gdLst/>
            <a:ahLst/>
            <a:cxnLst/>
            <a:rect r="r" b="b" t="t" l="l"/>
            <a:pathLst>
              <a:path h="1083809" w="1083809">
                <a:moveTo>
                  <a:pt x="0" y="0"/>
                </a:moveTo>
                <a:lnTo>
                  <a:pt x="1083809" y="0"/>
                </a:lnTo>
                <a:lnTo>
                  <a:pt x="1083809" y="1083809"/>
                </a:lnTo>
                <a:lnTo>
                  <a:pt x="0" y="1083809"/>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Freeform 7" id="7"/>
          <p:cNvSpPr/>
          <p:nvPr/>
        </p:nvSpPr>
        <p:spPr>
          <a:xfrm flipH="false" flipV="false" rot="5400000">
            <a:off x="15036573" y="1028700"/>
            <a:ext cx="1083809" cy="1083809"/>
          </a:xfrm>
          <a:custGeom>
            <a:avLst/>
            <a:gdLst/>
            <a:ahLst/>
            <a:cxnLst/>
            <a:rect r="r" b="b" t="t" l="l"/>
            <a:pathLst>
              <a:path h="1083809" w="1083809">
                <a:moveTo>
                  <a:pt x="0" y="0"/>
                </a:moveTo>
                <a:lnTo>
                  <a:pt x="1083809" y="0"/>
                </a:lnTo>
                <a:lnTo>
                  <a:pt x="1083809" y="1083809"/>
                </a:lnTo>
                <a:lnTo>
                  <a:pt x="0" y="1083809"/>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Freeform 8" id="8"/>
          <p:cNvSpPr/>
          <p:nvPr/>
        </p:nvSpPr>
        <p:spPr>
          <a:xfrm flipH="false" flipV="false" rot="-10800000">
            <a:off x="16120382" y="2112509"/>
            <a:ext cx="1083809" cy="1083809"/>
          </a:xfrm>
          <a:custGeom>
            <a:avLst/>
            <a:gdLst/>
            <a:ahLst/>
            <a:cxnLst/>
            <a:rect r="r" b="b" t="t" l="l"/>
            <a:pathLst>
              <a:path h="1083809" w="1083809">
                <a:moveTo>
                  <a:pt x="0" y="0"/>
                </a:moveTo>
                <a:lnTo>
                  <a:pt x="1083809" y="0"/>
                </a:lnTo>
                <a:lnTo>
                  <a:pt x="1083809" y="1083809"/>
                </a:lnTo>
                <a:lnTo>
                  <a:pt x="0" y="1083809"/>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Freeform 9" id="9"/>
          <p:cNvSpPr/>
          <p:nvPr/>
        </p:nvSpPr>
        <p:spPr>
          <a:xfrm flipH="true" flipV="true" rot="-10800000">
            <a:off x="15036573" y="2112509"/>
            <a:ext cx="1083809" cy="1083809"/>
          </a:xfrm>
          <a:custGeom>
            <a:avLst/>
            <a:gdLst/>
            <a:ahLst/>
            <a:cxnLst/>
            <a:rect r="r" b="b" t="t" l="l"/>
            <a:pathLst>
              <a:path h="1083809" w="1083809">
                <a:moveTo>
                  <a:pt x="1083809" y="1083809"/>
                </a:moveTo>
                <a:lnTo>
                  <a:pt x="0" y="1083809"/>
                </a:lnTo>
                <a:lnTo>
                  <a:pt x="0" y="0"/>
                </a:lnTo>
                <a:lnTo>
                  <a:pt x="1083809" y="0"/>
                </a:lnTo>
                <a:lnTo>
                  <a:pt x="1083809" y="1083809"/>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10" id="10"/>
          <p:cNvSpPr/>
          <p:nvPr/>
        </p:nvSpPr>
        <p:spPr>
          <a:xfrm flipH="true" flipV="true" rot="5400000">
            <a:off x="12770705" y="-55109"/>
            <a:ext cx="1083809" cy="1083809"/>
          </a:xfrm>
          <a:custGeom>
            <a:avLst/>
            <a:gdLst/>
            <a:ahLst/>
            <a:cxnLst/>
            <a:rect r="r" b="b" t="t" l="l"/>
            <a:pathLst>
              <a:path h="1083809" w="1083809">
                <a:moveTo>
                  <a:pt x="1083809" y="1083809"/>
                </a:moveTo>
                <a:lnTo>
                  <a:pt x="0" y="1083809"/>
                </a:lnTo>
                <a:lnTo>
                  <a:pt x="0" y="0"/>
                </a:lnTo>
                <a:lnTo>
                  <a:pt x="1083809" y="0"/>
                </a:lnTo>
                <a:lnTo>
                  <a:pt x="1083809" y="1083809"/>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Freeform 11" id="11"/>
          <p:cNvSpPr/>
          <p:nvPr/>
        </p:nvSpPr>
        <p:spPr>
          <a:xfrm flipH="true" flipV="true" rot="-10800000">
            <a:off x="12770705" y="1028700"/>
            <a:ext cx="1083809" cy="1083809"/>
          </a:xfrm>
          <a:custGeom>
            <a:avLst/>
            <a:gdLst/>
            <a:ahLst/>
            <a:cxnLst/>
            <a:rect r="r" b="b" t="t" l="l"/>
            <a:pathLst>
              <a:path h="1083809" w="1083809">
                <a:moveTo>
                  <a:pt x="1083809" y="1083809"/>
                </a:moveTo>
                <a:lnTo>
                  <a:pt x="0" y="1083809"/>
                </a:lnTo>
                <a:lnTo>
                  <a:pt x="0" y="0"/>
                </a:lnTo>
                <a:lnTo>
                  <a:pt x="1083809" y="0"/>
                </a:lnTo>
                <a:lnTo>
                  <a:pt x="1083809" y="1083809"/>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Freeform 12" id="12"/>
          <p:cNvSpPr/>
          <p:nvPr/>
        </p:nvSpPr>
        <p:spPr>
          <a:xfrm flipH="false" flipV="false" rot="-10800000">
            <a:off x="9525" y="7044155"/>
            <a:ext cx="1083809" cy="1083809"/>
          </a:xfrm>
          <a:custGeom>
            <a:avLst/>
            <a:gdLst/>
            <a:ahLst/>
            <a:cxnLst/>
            <a:rect r="r" b="b" t="t" l="l"/>
            <a:pathLst>
              <a:path h="1083809" w="1083809">
                <a:moveTo>
                  <a:pt x="0" y="0"/>
                </a:moveTo>
                <a:lnTo>
                  <a:pt x="1083809" y="0"/>
                </a:lnTo>
                <a:lnTo>
                  <a:pt x="1083809" y="1083809"/>
                </a:lnTo>
                <a:lnTo>
                  <a:pt x="0" y="1083809"/>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13" id="13"/>
          <p:cNvSpPr/>
          <p:nvPr/>
        </p:nvSpPr>
        <p:spPr>
          <a:xfrm flipH="false" flipV="false" rot="0">
            <a:off x="1083809" y="7072730"/>
            <a:ext cx="1083809" cy="1083809"/>
          </a:xfrm>
          <a:custGeom>
            <a:avLst/>
            <a:gdLst/>
            <a:ahLst/>
            <a:cxnLst/>
            <a:rect r="r" b="b" t="t" l="l"/>
            <a:pathLst>
              <a:path h="1083809" w="1083809">
                <a:moveTo>
                  <a:pt x="0" y="0"/>
                </a:moveTo>
                <a:lnTo>
                  <a:pt x="1083809" y="0"/>
                </a:lnTo>
                <a:lnTo>
                  <a:pt x="1083809" y="1083809"/>
                </a:lnTo>
                <a:lnTo>
                  <a:pt x="0" y="1083809"/>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14" id="14"/>
          <p:cNvSpPr/>
          <p:nvPr/>
        </p:nvSpPr>
        <p:spPr>
          <a:xfrm flipH="false" flipV="false" rot="0">
            <a:off x="0" y="8156539"/>
            <a:ext cx="1083809" cy="1083809"/>
          </a:xfrm>
          <a:custGeom>
            <a:avLst/>
            <a:gdLst/>
            <a:ahLst/>
            <a:cxnLst/>
            <a:rect r="r" b="b" t="t" l="l"/>
            <a:pathLst>
              <a:path h="1083809" w="1083809">
                <a:moveTo>
                  <a:pt x="0" y="0"/>
                </a:moveTo>
                <a:lnTo>
                  <a:pt x="1083809" y="0"/>
                </a:lnTo>
                <a:lnTo>
                  <a:pt x="1083809" y="1083809"/>
                </a:lnTo>
                <a:lnTo>
                  <a:pt x="0" y="1083809"/>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15" id="15"/>
          <p:cNvSpPr/>
          <p:nvPr/>
        </p:nvSpPr>
        <p:spPr>
          <a:xfrm flipH="false" flipV="false" rot="-10800000">
            <a:off x="0" y="9240348"/>
            <a:ext cx="1083809" cy="1083809"/>
          </a:xfrm>
          <a:custGeom>
            <a:avLst/>
            <a:gdLst/>
            <a:ahLst/>
            <a:cxnLst/>
            <a:rect r="r" b="b" t="t" l="l"/>
            <a:pathLst>
              <a:path h="1083809" w="1083809">
                <a:moveTo>
                  <a:pt x="0" y="0"/>
                </a:moveTo>
                <a:lnTo>
                  <a:pt x="1083809" y="0"/>
                </a:lnTo>
                <a:lnTo>
                  <a:pt x="1083809" y="1083809"/>
                </a:lnTo>
                <a:lnTo>
                  <a:pt x="0" y="1083809"/>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16" id="16"/>
          <p:cNvSpPr/>
          <p:nvPr/>
        </p:nvSpPr>
        <p:spPr>
          <a:xfrm flipH="false" flipV="false" rot="-5400000">
            <a:off x="1083809" y="9240348"/>
            <a:ext cx="1083809" cy="1083809"/>
          </a:xfrm>
          <a:custGeom>
            <a:avLst/>
            <a:gdLst/>
            <a:ahLst/>
            <a:cxnLst/>
            <a:rect r="r" b="b" t="t" l="l"/>
            <a:pathLst>
              <a:path h="1083809" w="1083809">
                <a:moveTo>
                  <a:pt x="0" y="0"/>
                </a:moveTo>
                <a:lnTo>
                  <a:pt x="1083809" y="0"/>
                </a:lnTo>
                <a:lnTo>
                  <a:pt x="1083809" y="1083809"/>
                </a:lnTo>
                <a:lnTo>
                  <a:pt x="0" y="1083809"/>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Freeform 17" id="17"/>
          <p:cNvSpPr/>
          <p:nvPr/>
        </p:nvSpPr>
        <p:spPr>
          <a:xfrm flipH="false" flipV="false" rot="-10800000">
            <a:off x="3321750" y="9268923"/>
            <a:ext cx="1083809" cy="1083809"/>
          </a:xfrm>
          <a:custGeom>
            <a:avLst/>
            <a:gdLst/>
            <a:ahLst/>
            <a:cxnLst/>
            <a:rect r="r" b="b" t="t" l="l"/>
            <a:pathLst>
              <a:path h="1083809" w="1083809">
                <a:moveTo>
                  <a:pt x="0" y="0"/>
                </a:moveTo>
                <a:lnTo>
                  <a:pt x="1083809" y="0"/>
                </a:lnTo>
                <a:lnTo>
                  <a:pt x="1083809" y="1083809"/>
                </a:lnTo>
                <a:lnTo>
                  <a:pt x="0" y="1083809"/>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Freeform 18" id="18"/>
          <p:cNvSpPr/>
          <p:nvPr/>
        </p:nvSpPr>
        <p:spPr>
          <a:xfrm flipH="false" flipV="false" rot="0">
            <a:off x="3321750" y="8185114"/>
            <a:ext cx="1083809" cy="1083809"/>
          </a:xfrm>
          <a:custGeom>
            <a:avLst/>
            <a:gdLst/>
            <a:ahLst/>
            <a:cxnLst/>
            <a:rect r="r" b="b" t="t" l="l"/>
            <a:pathLst>
              <a:path h="1083809" w="1083809">
                <a:moveTo>
                  <a:pt x="0" y="0"/>
                </a:moveTo>
                <a:lnTo>
                  <a:pt x="1083809" y="0"/>
                </a:lnTo>
                <a:lnTo>
                  <a:pt x="1083809" y="1083809"/>
                </a:lnTo>
                <a:lnTo>
                  <a:pt x="0" y="1083809"/>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19" id="19"/>
          <p:cNvSpPr/>
          <p:nvPr/>
        </p:nvSpPr>
        <p:spPr>
          <a:xfrm flipH="false" flipV="false" rot="5400000">
            <a:off x="4405559" y="9268923"/>
            <a:ext cx="1083809" cy="1083809"/>
          </a:xfrm>
          <a:custGeom>
            <a:avLst/>
            <a:gdLst/>
            <a:ahLst/>
            <a:cxnLst/>
            <a:rect r="r" b="b" t="t" l="l"/>
            <a:pathLst>
              <a:path h="1083809" w="1083809">
                <a:moveTo>
                  <a:pt x="0" y="0"/>
                </a:moveTo>
                <a:lnTo>
                  <a:pt x="1083809" y="0"/>
                </a:lnTo>
                <a:lnTo>
                  <a:pt x="1083809" y="1083809"/>
                </a:lnTo>
                <a:lnTo>
                  <a:pt x="0" y="1083809"/>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grpSp>
        <p:nvGrpSpPr>
          <p:cNvPr name="Group 20" id="20"/>
          <p:cNvGrpSpPr/>
          <p:nvPr/>
        </p:nvGrpSpPr>
        <p:grpSpPr>
          <a:xfrm rot="2700000">
            <a:off x="14381224" y="7574679"/>
            <a:ext cx="7415398" cy="3565095"/>
            <a:chOff x="0" y="0"/>
            <a:chExt cx="660400" cy="317500"/>
          </a:xfrm>
        </p:grpSpPr>
        <p:sp>
          <p:nvSpPr>
            <p:cNvPr name="Freeform 21" id="21"/>
            <p:cNvSpPr/>
            <p:nvPr/>
          </p:nvSpPr>
          <p:spPr>
            <a:xfrm flipH="false" flipV="false" rot="0">
              <a:off x="0" y="0"/>
              <a:ext cx="660400" cy="317500"/>
            </a:xfrm>
            <a:custGeom>
              <a:avLst/>
              <a:gdLst/>
              <a:ahLst/>
              <a:cxnLst/>
              <a:rect r="r" b="b" t="t" l="l"/>
              <a:pathLst>
                <a:path h="317500" w="660400">
                  <a:moveTo>
                    <a:pt x="220252" y="19070"/>
                  </a:moveTo>
                  <a:cubicBezTo>
                    <a:pt x="254000" y="7556"/>
                    <a:pt x="292600" y="0"/>
                    <a:pt x="330378" y="0"/>
                  </a:cubicBezTo>
                  <a:cubicBezTo>
                    <a:pt x="368157" y="0"/>
                    <a:pt x="404509" y="6476"/>
                    <a:pt x="438009" y="17990"/>
                  </a:cubicBezTo>
                  <a:cubicBezTo>
                    <a:pt x="438723" y="18350"/>
                    <a:pt x="439435" y="18350"/>
                    <a:pt x="440148" y="18710"/>
                  </a:cubicBezTo>
                  <a:cubicBezTo>
                    <a:pt x="565955" y="64765"/>
                    <a:pt x="658618" y="186379"/>
                    <a:pt x="660400" y="317500"/>
                  </a:cubicBezTo>
                  <a:lnTo>
                    <a:pt x="660400" y="317500"/>
                  </a:lnTo>
                  <a:lnTo>
                    <a:pt x="0" y="317500"/>
                  </a:lnTo>
                  <a:lnTo>
                    <a:pt x="0" y="317500"/>
                  </a:lnTo>
                  <a:cubicBezTo>
                    <a:pt x="1782" y="185660"/>
                    <a:pt x="93019" y="64045"/>
                    <a:pt x="220252" y="19070"/>
                  </a:cubicBezTo>
                  <a:close/>
                </a:path>
              </a:pathLst>
            </a:custGeom>
            <a:solidFill>
              <a:srgbClr val="000000">
                <a:alpha val="0"/>
              </a:srgbClr>
            </a:solidFill>
            <a:ln w="28575" cap="sq">
              <a:solidFill>
                <a:srgbClr val="8CA9AD"/>
              </a:solidFill>
              <a:prstDash val="solid"/>
              <a:miter/>
            </a:ln>
          </p:spPr>
        </p:sp>
        <p:sp>
          <p:nvSpPr>
            <p:cNvPr name="TextBox 22" id="22"/>
            <p:cNvSpPr txBox="true"/>
            <p:nvPr/>
          </p:nvSpPr>
          <p:spPr>
            <a:xfrm>
              <a:off x="0" y="146050"/>
              <a:ext cx="660400" cy="171450"/>
            </a:xfrm>
            <a:prstGeom prst="rect">
              <a:avLst/>
            </a:prstGeom>
          </p:spPr>
          <p:txBody>
            <a:bodyPr anchor="ctr" rtlCol="false" tIns="50800" lIns="50800" bIns="50800" rIns="50800"/>
            <a:lstStyle/>
            <a:p>
              <a:pPr algn="ctr">
                <a:lnSpc>
                  <a:spcPts val="2553"/>
                </a:lnSpc>
              </a:pPr>
            </a:p>
          </p:txBody>
        </p:sp>
      </p:grpSp>
      <p:sp>
        <p:nvSpPr>
          <p:cNvPr name="AutoShape 23" id="23"/>
          <p:cNvSpPr/>
          <p:nvPr/>
        </p:nvSpPr>
        <p:spPr>
          <a:xfrm>
            <a:off x="13918610" y="8394229"/>
            <a:ext cx="5185216" cy="5132702"/>
          </a:xfrm>
          <a:prstGeom prst="line">
            <a:avLst/>
          </a:prstGeom>
          <a:ln cap="flat" w="28575">
            <a:solidFill>
              <a:srgbClr val="0C2344"/>
            </a:solidFill>
            <a:prstDash val="solid"/>
            <a:headEnd type="none" len="sm" w="sm"/>
            <a:tailEnd type="none" len="sm" w="sm"/>
          </a:ln>
        </p:spPr>
      </p:sp>
      <p:sp>
        <p:nvSpPr>
          <p:cNvPr name="AutoShape 24" id="24"/>
          <p:cNvSpPr/>
          <p:nvPr/>
        </p:nvSpPr>
        <p:spPr>
          <a:xfrm>
            <a:off x="13704664" y="8706905"/>
            <a:ext cx="5038853" cy="5038853"/>
          </a:xfrm>
          <a:prstGeom prst="line">
            <a:avLst/>
          </a:prstGeom>
          <a:ln cap="flat" w="28575">
            <a:solidFill>
              <a:srgbClr val="0C2344"/>
            </a:solidFill>
            <a:prstDash val="solid"/>
            <a:headEnd type="none" len="sm" w="sm"/>
            <a:tailEnd type="none" len="sm" w="sm"/>
          </a:ln>
        </p:spPr>
      </p:sp>
      <p:sp>
        <p:nvSpPr>
          <p:cNvPr name="AutoShape 25" id="25"/>
          <p:cNvSpPr/>
          <p:nvPr/>
        </p:nvSpPr>
        <p:spPr>
          <a:xfrm>
            <a:off x="13525062" y="9065375"/>
            <a:ext cx="4867141" cy="4867141"/>
          </a:xfrm>
          <a:prstGeom prst="line">
            <a:avLst/>
          </a:prstGeom>
          <a:ln cap="flat" w="28575">
            <a:solidFill>
              <a:srgbClr val="0C2344"/>
            </a:solidFill>
            <a:prstDash val="solid"/>
            <a:headEnd type="none" len="sm" w="sm"/>
            <a:tailEnd type="none" len="sm" w="sm"/>
          </a:ln>
        </p:spPr>
      </p:sp>
      <p:sp>
        <p:nvSpPr>
          <p:cNvPr name="AutoShape 26" id="26"/>
          <p:cNvSpPr/>
          <p:nvPr/>
        </p:nvSpPr>
        <p:spPr>
          <a:xfrm>
            <a:off x="13398407" y="9451643"/>
            <a:ext cx="4690515" cy="4690515"/>
          </a:xfrm>
          <a:prstGeom prst="line">
            <a:avLst/>
          </a:prstGeom>
          <a:ln cap="flat" w="28575">
            <a:solidFill>
              <a:srgbClr val="0C2344"/>
            </a:solidFill>
            <a:prstDash val="solid"/>
            <a:headEnd type="none" len="sm" w="sm"/>
            <a:tailEnd type="none" len="sm" w="sm"/>
          </a:ln>
        </p:spPr>
      </p:sp>
      <p:sp>
        <p:nvSpPr>
          <p:cNvPr name="AutoShape 27" id="27"/>
          <p:cNvSpPr/>
          <p:nvPr/>
        </p:nvSpPr>
        <p:spPr>
          <a:xfrm>
            <a:off x="13254553" y="9891320"/>
            <a:ext cx="4347674" cy="4347674"/>
          </a:xfrm>
          <a:prstGeom prst="line">
            <a:avLst/>
          </a:prstGeom>
          <a:ln cap="flat" w="28575">
            <a:solidFill>
              <a:srgbClr val="0C2344"/>
            </a:solidFill>
            <a:prstDash val="solid"/>
            <a:headEnd type="none" len="sm" w="sm"/>
            <a:tailEnd type="none" len="sm" w="sm"/>
          </a:ln>
        </p:spPr>
      </p:sp>
      <p:grpSp>
        <p:nvGrpSpPr>
          <p:cNvPr name="Group 28" id="28"/>
          <p:cNvGrpSpPr/>
          <p:nvPr/>
        </p:nvGrpSpPr>
        <p:grpSpPr>
          <a:xfrm rot="2700000">
            <a:off x="-1376391" y="-3093321"/>
            <a:ext cx="7415398" cy="3565095"/>
            <a:chOff x="0" y="0"/>
            <a:chExt cx="660400" cy="317500"/>
          </a:xfrm>
        </p:grpSpPr>
        <p:sp>
          <p:nvSpPr>
            <p:cNvPr name="Freeform 29" id="29"/>
            <p:cNvSpPr/>
            <p:nvPr/>
          </p:nvSpPr>
          <p:spPr>
            <a:xfrm flipH="false" flipV="false" rot="0">
              <a:off x="0" y="0"/>
              <a:ext cx="660400" cy="317500"/>
            </a:xfrm>
            <a:custGeom>
              <a:avLst/>
              <a:gdLst/>
              <a:ahLst/>
              <a:cxnLst/>
              <a:rect r="r" b="b" t="t" l="l"/>
              <a:pathLst>
                <a:path h="317500" w="660400">
                  <a:moveTo>
                    <a:pt x="220252" y="19070"/>
                  </a:moveTo>
                  <a:cubicBezTo>
                    <a:pt x="254000" y="7556"/>
                    <a:pt x="292600" y="0"/>
                    <a:pt x="330378" y="0"/>
                  </a:cubicBezTo>
                  <a:cubicBezTo>
                    <a:pt x="368157" y="0"/>
                    <a:pt x="404509" y="6476"/>
                    <a:pt x="438009" y="17990"/>
                  </a:cubicBezTo>
                  <a:cubicBezTo>
                    <a:pt x="438723" y="18350"/>
                    <a:pt x="439435" y="18350"/>
                    <a:pt x="440148" y="18710"/>
                  </a:cubicBezTo>
                  <a:cubicBezTo>
                    <a:pt x="565955" y="64765"/>
                    <a:pt x="658618" y="186379"/>
                    <a:pt x="660400" y="317500"/>
                  </a:cubicBezTo>
                  <a:lnTo>
                    <a:pt x="660400" y="317500"/>
                  </a:lnTo>
                  <a:lnTo>
                    <a:pt x="0" y="317500"/>
                  </a:lnTo>
                  <a:lnTo>
                    <a:pt x="0" y="317500"/>
                  </a:lnTo>
                  <a:cubicBezTo>
                    <a:pt x="1782" y="185660"/>
                    <a:pt x="93019" y="64045"/>
                    <a:pt x="220252" y="19070"/>
                  </a:cubicBezTo>
                  <a:close/>
                </a:path>
              </a:pathLst>
            </a:custGeom>
            <a:solidFill>
              <a:srgbClr val="000000">
                <a:alpha val="0"/>
              </a:srgbClr>
            </a:solidFill>
            <a:ln w="28575" cap="sq">
              <a:solidFill>
                <a:srgbClr val="8CA9AD"/>
              </a:solidFill>
              <a:prstDash val="solid"/>
              <a:miter/>
            </a:ln>
          </p:spPr>
        </p:sp>
        <p:sp>
          <p:nvSpPr>
            <p:cNvPr name="TextBox 30" id="30"/>
            <p:cNvSpPr txBox="true"/>
            <p:nvPr/>
          </p:nvSpPr>
          <p:spPr>
            <a:xfrm>
              <a:off x="0" y="146050"/>
              <a:ext cx="660400" cy="171450"/>
            </a:xfrm>
            <a:prstGeom prst="rect">
              <a:avLst/>
            </a:prstGeom>
          </p:spPr>
          <p:txBody>
            <a:bodyPr anchor="ctr" rtlCol="false" tIns="50800" lIns="50800" bIns="50800" rIns="50800"/>
            <a:lstStyle/>
            <a:p>
              <a:pPr algn="ctr">
                <a:lnSpc>
                  <a:spcPts val="2553"/>
                </a:lnSpc>
              </a:pPr>
            </a:p>
          </p:txBody>
        </p:sp>
      </p:grpSp>
      <p:sp>
        <p:nvSpPr>
          <p:cNvPr name="AutoShape 31" id="31"/>
          <p:cNvSpPr/>
          <p:nvPr/>
        </p:nvSpPr>
        <p:spPr>
          <a:xfrm>
            <a:off x="-1839005" y="-2273771"/>
            <a:ext cx="5185216" cy="5132702"/>
          </a:xfrm>
          <a:prstGeom prst="line">
            <a:avLst/>
          </a:prstGeom>
          <a:ln cap="flat" w="28575">
            <a:solidFill>
              <a:srgbClr val="0C2344"/>
            </a:solidFill>
            <a:prstDash val="solid"/>
            <a:headEnd type="none" len="sm" w="sm"/>
            <a:tailEnd type="none" len="sm" w="sm"/>
          </a:ln>
        </p:spPr>
      </p:sp>
      <p:sp>
        <p:nvSpPr>
          <p:cNvPr name="AutoShape 32" id="32"/>
          <p:cNvSpPr/>
          <p:nvPr/>
        </p:nvSpPr>
        <p:spPr>
          <a:xfrm>
            <a:off x="-2052951" y="-1961095"/>
            <a:ext cx="5038853" cy="5038853"/>
          </a:xfrm>
          <a:prstGeom prst="line">
            <a:avLst/>
          </a:prstGeom>
          <a:ln cap="flat" w="28575">
            <a:solidFill>
              <a:srgbClr val="0C2344"/>
            </a:solidFill>
            <a:prstDash val="solid"/>
            <a:headEnd type="none" len="sm" w="sm"/>
            <a:tailEnd type="none" len="sm" w="sm"/>
          </a:ln>
        </p:spPr>
      </p:sp>
      <p:sp>
        <p:nvSpPr>
          <p:cNvPr name="AutoShape 33" id="33"/>
          <p:cNvSpPr/>
          <p:nvPr/>
        </p:nvSpPr>
        <p:spPr>
          <a:xfrm>
            <a:off x="-2232553" y="-1602625"/>
            <a:ext cx="4867141" cy="4867141"/>
          </a:xfrm>
          <a:prstGeom prst="line">
            <a:avLst/>
          </a:prstGeom>
          <a:ln cap="flat" w="28575">
            <a:solidFill>
              <a:srgbClr val="0C2344"/>
            </a:solidFill>
            <a:prstDash val="solid"/>
            <a:headEnd type="none" len="sm" w="sm"/>
            <a:tailEnd type="none" len="sm" w="sm"/>
          </a:ln>
        </p:spPr>
      </p:sp>
      <p:sp>
        <p:nvSpPr>
          <p:cNvPr name="AutoShape 34" id="34"/>
          <p:cNvSpPr/>
          <p:nvPr/>
        </p:nvSpPr>
        <p:spPr>
          <a:xfrm>
            <a:off x="-2359208" y="-1216357"/>
            <a:ext cx="4690515" cy="4690515"/>
          </a:xfrm>
          <a:prstGeom prst="line">
            <a:avLst/>
          </a:prstGeom>
          <a:ln cap="flat" w="28575">
            <a:solidFill>
              <a:srgbClr val="0C2344"/>
            </a:solidFill>
            <a:prstDash val="solid"/>
            <a:headEnd type="none" len="sm" w="sm"/>
            <a:tailEnd type="none" len="sm" w="sm"/>
          </a:ln>
        </p:spPr>
      </p:sp>
      <p:sp>
        <p:nvSpPr>
          <p:cNvPr name="AutoShape 35" id="35"/>
          <p:cNvSpPr/>
          <p:nvPr/>
        </p:nvSpPr>
        <p:spPr>
          <a:xfrm>
            <a:off x="-2503062" y="-776680"/>
            <a:ext cx="4347674" cy="4347674"/>
          </a:xfrm>
          <a:prstGeom prst="line">
            <a:avLst/>
          </a:prstGeom>
          <a:ln cap="flat" w="28575">
            <a:solidFill>
              <a:srgbClr val="0C2344"/>
            </a:solidFill>
            <a:prstDash val="solid"/>
            <a:headEnd type="none" len="sm" w="sm"/>
            <a:tailEnd type="none" len="sm" w="sm"/>
          </a:ln>
        </p:spPr>
      </p:sp>
      <p:sp>
        <p:nvSpPr>
          <p:cNvPr name="AutoShape 36" id="36"/>
          <p:cNvSpPr/>
          <p:nvPr/>
        </p:nvSpPr>
        <p:spPr>
          <a:xfrm>
            <a:off x="-2623881" y="-332957"/>
            <a:ext cx="3963599" cy="3985594"/>
          </a:xfrm>
          <a:prstGeom prst="line">
            <a:avLst/>
          </a:prstGeom>
          <a:ln cap="flat" w="28575">
            <a:solidFill>
              <a:srgbClr val="0C2344"/>
            </a:solidFill>
            <a:prstDash val="solid"/>
            <a:headEnd type="none" len="sm" w="sm"/>
            <a:tailEnd type="none" len="sm" w="sm"/>
          </a:ln>
        </p:spPr>
      </p:sp>
      <p:sp>
        <p:nvSpPr>
          <p:cNvPr name="AutoShape 37" id="37"/>
          <p:cNvSpPr/>
          <p:nvPr/>
        </p:nvSpPr>
        <p:spPr>
          <a:xfrm>
            <a:off x="-2598114" y="228677"/>
            <a:ext cx="3377485" cy="3360058"/>
          </a:xfrm>
          <a:prstGeom prst="line">
            <a:avLst/>
          </a:prstGeom>
          <a:ln cap="flat" w="28575">
            <a:solidFill>
              <a:srgbClr val="0C2344"/>
            </a:solidFill>
            <a:prstDash val="solid"/>
            <a:headEnd type="none" len="sm" w="sm"/>
            <a:tailEnd type="none" len="sm" w="sm"/>
          </a:ln>
        </p:spPr>
      </p:sp>
      <p:sp>
        <p:nvSpPr>
          <p:cNvPr name="AutoShape 38" id="38"/>
          <p:cNvSpPr/>
          <p:nvPr/>
        </p:nvSpPr>
        <p:spPr>
          <a:xfrm>
            <a:off x="-2509797" y="905760"/>
            <a:ext cx="2628598" cy="2671969"/>
          </a:xfrm>
          <a:prstGeom prst="line">
            <a:avLst/>
          </a:prstGeom>
          <a:ln cap="flat" w="28575">
            <a:solidFill>
              <a:srgbClr val="0C2344"/>
            </a:solidFill>
            <a:prstDash val="solid"/>
            <a:headEnd type="none" len="sm" w="sm"/>
            <a:tailEnd type="none" len="sm" w="sm"/>
          </a:ln>
        </p:spPr>
      </p:sp>
    </p:spTree>
  </p:cSld>
  <p:clrMapOvr>
    <a:masterClrMapping/>
  </p:clrMapOvr>
</p:sld>
</file>

<file path=ppt/slides/slide14.xml><?xml version="1.0" encoding="utf-8"?>
<p:sld xmlns:p="http://schemas.openxmlformats.org/presentationml/2006/main" xmlns:a="http://schemas.openxmlformats.org/drawingml/2006/main" xmlns:r="http://schemas.openxmlformats.org/officeDocument/2006/relationships">
  <p:cSld>
    <p:bg>
      <p:bgPr>
        <a:solidFill>
          <a:srgbClr val="E8E7E7"/>
        </a:solidFill>
      </p:bgPr>
    </p:bg>
    <p:spTree>
      <p:nvGrpSpPr>
        <p:cNvPr id="1" name=""/>
        <p:cNvGrpSpPr/>
        <p:nvPr/>
      </p:nvGrpSpPr>
      <p:grpSpPr>
        <a:xfrm>
          <a:off x="0" y="0"/>
          <a:ext cx="0" cy="0"/>
          <a:chOff x="0" y="0"/>
          <a:chExt cx="0" cy="0"/>
        </a:xfrm>
      </p:grpSpPr>
      <p:sp>
        <p:nvSpPr>
          <p:cNvPr name="TextBox 2" id="2"/>
          <p:cNvSpPr txBox="true"/>
          <p:nvPr/>
        </p:nvSpPr>
        <p:spPr>
          <a:xfrm rot="0">
            <a:off x="3833915" y="4189410"/>
            <a:ext cx="10620170" cy="1657984"/>
          </a:xfrm>
          <a:prstGeom prst="rect">
            <a:avLst/>
          </a:prstGeom>
        </p:spPr>
        <p:txBody>
          <a:bodyPr anchor="t" rtlCol="false" tIns="0" lIns="0" bIns="0" rIns="0">
            <a:spAutoFit/>
          </a:bodyPr>
          <a:lstStyle/>
          <a:p>
            <a:pPr algn="ctr">
              <a:lnSpc>
                <a:spcPts val="12399"/>
              </a:lnSpc>
            </a:pPr>
            <a:r>
              <a:rPr lang="en-US" b="true" sz="12399">
                <a:solidFill>
                  <a:srgbClr val="0C2344"/>
                </a:solidFill>
                <a:latin typeface="Kollektif Bold"/>
                <a:ea typeface="Kollektif Bold"/>
                <a:cs typeface="Kollektif Bold"/>
                <a:sym typeface="Kollektif Bold"/>
              </a:rPr>
              <a:t>THANK YOU</a:t>
            </a:r>
          </a:p>
        </p:txBody>
      </p:sp>
      <p:sp>
        <p:nvSpPr>
          <p:cNvPr name="TextBox 3" id="3"/>
          <p:cNvSpPr txBox="true"/>
          <p:nvPr/>
        </p:nvSpPr>
        <p:spPr>
          <a:xfrm rot="0">
            <a:off x="5386918" y="5866444"/>
            <a:ext cx="7514164" cy="438156"/>
          </a:xfrm>
          <a:prstGeom prst="rect">
            <a:avLst/>
          </a:prstGeom>
        </p:spPr>
        <p:txBody>
          <a:bodyPr anchor="t" rtlCol="false" tIns="0" lIns="0" bIns="0" rIns="0">
            <a:spAutoFit/>
          </a:bodyPr>
          <a:lstStyle/>
          <a:p>
            <a:pPr algn="ctr">
              <a:lnSpc>
                <a:spcPts val="3300"/>
              </a:lnSpc>
            </a:pPr>
            <a:r>
              <a:rPr lang="en-US" sz="3000">
                <a:solidFill>
                  <a:srgbClr val="0C2344"/>
                </a:solidFill>
                <a:latin typeface="DM Sans"/>
                <a:ea typeface="DM Sans"/>
                <a:cs typeface="DM Sans"/>
                <a:sym typeface="DM Sans"/>
              </a:rPr>
              <a:t>www.myrialawyer.com/cpa-alliance</a:t>
            </a:r>
          </a:p>
        </p:txBody>
      </p:sp>
      <p:sp>
        <p:nvSpPr>
          <p:cNvPr name="Freeform 4" id="4"/>
          <p:cNvSpPr/>
          <p:nvPr/>
        </p:nvSpPr>
        <p:spPr>
          <a:xfrm flipH="false" flipV="false" rot="0">
            <a:off x="17204191" y="-55109"/>
            <a:ext cx="1083809" cy="1083809"/>
          </a:xfrm>
          <a:custGeom>
            <a:avLst/>
            <a:gdLst/>
            <a:ahLst/>
            <a:cxnLst/>
            <a:rect r="r" b="b" t="t" l="l"/>
            <a:pathLst>
              <a:path h="1083809" w="1083809">
                <a:moveTo>
                  <a:pt x="0" y="0"/>
                </a:moveTo>
                <a:lnTo>
                  <a:pt x="1083809" y="0"/>
                </a:lnTo>
                <a:lnTo>
                  <a:pt x="1083809" y="1083809"/>
                </a:lnTo>
                <a:lnTo>
                  <a:pt x="0" y="1083809"/>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5" id="5"/>
          <p:cNvSpPr/>
          <p:nvPr/>
        </p:nvSpPr>
        <p:spPr>
          <a:xfrm flipH="false" flipV="false" rot="0">
            <a:off x="17204191" y="1028700"/>
            <a:ext cx="1083809" cy="1083809"/>
          </a:xfrm>
          <a:custGeom>
            <a:avLst/>
            <a:gdLst/>
            <a:ahLst/>
            <a:cxnLst/>
            <a:rect r="r" b="b" t="t" l="l"/>
            <a:pathLst>
              <a:path h="1083809" w="1083809">
                <a:moveTo>
                  <a:pt x="0" y="0"/>
                </a:moveTo>
                <a:lnTo>
                  <a:pt x="1083809" y="0"/>
                </a:lnTo>
                <a:lnTo>
                  <a:pt x="1083809" y="1083809"/>
                </a:lnTo>
                <a:lnTo>
                  <a:pt x="0" y="1083809"/>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6" id="6"/>
          <p:cNvSpPr/>
          <p:nvPr/>
        </p:nvSpPr>
        <p:spPr>
          <a:xfrm flipH="true" flipV="true" rot="5400000">
            <a:off x="17204191" y="2112509"/>
            <a:ext cx="1083809" cy="1083809"/>
          </a:xfrm>
          <a:custGeom>
            <a:avLst/>
            <a:gdLst/>
            <a:ahLst/>
            <a:cxnLst/>
            <a:rect r="r" b="b" t="t" l="l"/>
            <a:pathLst>
              <a:path h="1083809" w="1083809">
                <a:moveTo>
                  <a:pt x="1083809" y="1083809"/>
                </a:moveTo>
                <a:lnTo>
                  <a:pt x="0" y="1083809"/>
                </a:lnTo>
                <a:lnTo>
                  <a:pt x="0" y="0"/>
                </a:lnTo>
                <a:lnTo>
                  <a:pt x="1083809" y="0"/>
                </a:lnTo>
                <a:lnTo>
                  <a:pt x="1083809" y="1083809"/>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Freeform 7" id="7"/>
          <p:cNvSpPr/>
          <p:nvPr/>
        </p:nvSpPr>
        <p:spPr>
          <a:xfrm flipH="false" flipV="false" rot="0">
            <a:off x="16120382" y="-55109"/>
            <a:ext cx="1083809" cy="1083809"/>
          </a:xfrm>
          <a:custGeom>
            <a:avLst/>
            <a:gdLst/>
            <a:ahLst/>
            <a:cxnLst/>
            <a:rect r="r" b="b" t="t" l="l"/>
            <a:pathLst>
              <a:path h="1083809" w="1083809">
                <a:moveTo>
                  <a:pt x="0" y="0"/>
                </a:moveTo>
                <a:lnTo>
                  <a:pt x="1083809" y="0"/>
                </a:lnTo>
                <a:lnTo>
                  <a:pt x="1083809" y="1083809"/>
                </a:lnTo>
                <a:lnTo>
                  <a:pt x="0" y="1083809"/>
                </a:lnTo>
                <a:lnTo>
                  <a:pt x="0" y="0"/>
                </a:lnTo>
                <a:close/>
              </a:path>
            </a:pathLst>
          </a:custGeom>
          <a:blipFill>
            <a:blip r:embed="rId8">
              <a:extLst>
                <a:ext uri="{96DAC541-7B7A-43D3-8B79-37D633B846F1}">
                  <asvg:svgBlip xmlns:asvg="http://schemas.microsoft.com/office/drawing/2016/SVG/main" r:embed="rId9"/>
                </a:ext>
              </a:extLst>
            </a:blip>
            <a:stretch>
              <a:fillRect l="0" t="0" r="0" b="0"/>
            </a:stretch>
          </a:blipFill>
        </p:spPr>
      </p:sp>
      <p:sp>
        <p:nvSpPr>
          <p:cNvPr name="Freeform 8" id="8"/>
          <p:cNvSpPr/>
          <p:nvPr/>
        </p:nvSpPr>
        <p:spPr>
          <a:xfrm flipH="false" flipV="false" rot="5400000">
            <a:off x="15036573" y="1028700"/>
            <a:ext cx="1083809" cy="1083809"/>
          </a:xfrm>
          <a:custGeom>
            <a:avLst/>
            <a:gdLst/>
            <a:ahLst/>
            <a:cxnLst/>
            <a:rect r="r" b="b" t="t" l="l"/>
            <a:pathLst>
              <a:path h="1083809" w="1083809">
                <a:moveTo>
                  <a:pt x="0" y="0"/>
                </a:moveTo>
                <a:lnTo>
                  <a:pt x="1083809" y="0"/>
                </a:lnTo>
                <a:lnTo>
                  <a:pt x="1083809" y="1083809"/>
                </a:lnTo>
                <a:lnTo>
                  <a:pt x="0" y="1083809"/>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Freeform 9" id="9"/>
          <p:cNvSpPr/>
          <p:nvPr/>
        </p:nvSpPr>
        <p:spPr>
          <a:xfrm flipH="false" flipV="false" rot="-10800000">
            <a:off x="16120382" y="2112509"/>
            <a:ext cx="1083809" cy="1083809"/>
          </a:xfrm>
          <a:custGeom>
            <a:avLst/>
            <a:gdLst/>
            <a:ahLst/>
            <a:cxnLst/>
            <a:rect r="r" b="b" t="t" l="l"/>
            <a:pathLst>
              <a:path h="1083809" w="1083809">
                <a:moveTo>
                  <a:pt x="0" y="0"/>
                </a:moveTo>
                <a:lnTo>
                  <a:pt x="1083809" y="0"/>
                </a:lnTo>
                <a:lnTo>
                  <a:pt x="1083809" y="1083809"/>
                </a:lnTo>
                <a:lnTo>
                  <a:pt x="0" y="1083809"/>
                </a:lnTo>
                <a:lnTo>
                  <a:pt x="0" y="0"/>
                </a:lnTo>
                <a:close/>
              </a:path>
            </a:pathLst>
          </a:custGeom>
          <a:blipFill>
            <a:blip r:embed="rId8">
              <a:extLst>
                <a:ext uri="{96DAC541-7B7A-43D3-8B79-37D633B846F1}">
                  <asvg:svgBlip xmlns:asvg="http://schemas.microsoft.com/office/drawing/2016/SVG/main" r:embed="rId9"/>
                </a:ext>
              </a:extLst>
            </a:blip>
            <a:stretch>
              <a:fillRect l="0" t="0" r="0" b="0"/>
            </a:stretch>
          </a:blipFill>
        </p:spPr>
      </p:sp>
      <p:sp>
        <p:nvSpPr>
          <p:cNvPr name="Freeform 10" id="10"/>
          <p:cNvSpPr/>
          <p:nvPr/>
        </p:nvSpPr>
        <p:spPr>
          <a:xfrm flipH="true" flipV="true" rot="-10800000">
            <a:off x="15036573" y="2112509"/>
            <a:ext cx="1083809" cy="1083809"/>
          </a:xfrm>
          <a:custGeom>
            <a:avLst/>
            <a:gdLst/>
            <a:ahLst/>
            <a:cxnLst/>
            <a:rect r="r" b="b" t="t" l="l"/>
            <a:pathLst>
              <a:path h="1083809" w="1083809">
                <a:moveTo>
                  <a:pt x="1083809" y="1083809"/>
                </a:moveTo>
                <a:lnTo>
                  <a:pt x="0" y="1083809"/>
                </a:lnTo>
                <a:lnTo>
                  <a:pt x="0" y="0"/>
                </a:lnTo>
                <a:lnTo>
                  <a:pt x="1083809" y="0"/>
                </a:lnTo>
                <a:lnTo>
                  <a:pt x="1083809" y="1083809"/>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11" id="11"/>
          <p:cNvSpPr/>
          <p:nvPr/>
        </p:nvSpPr>
        <p:spPr>
          <a:xfrm flipH="true" flipV="true" rot="5400000">
            <a:off x="12770705" y="-55109"/>
            <a:ext cx="1083809" cy="1083809"/>
          </a:xfrm>
          <a:custGeom>
            <a:avLst/>
            <a:gdLst/>
            <a:ahLst/>
            <a:cxnLst/>
            <a:rect r="r" b="b" t="t" l="l"/>
            <a:pathLst>
              <a:path h="1083809" w="1083809">
                <a:moveTo>
                  <a:pt x="1083809" y="1083809"/>
                </a:moveTo>
                <a:lnTo>
                  <a:pt x="0" y="1083809"/>
                </a:lnTo>
                <a:lnTo>
                  <a:pt x="0" y="0"/>
                </a:lnTo>
                <a:lnTo>
                  <a:pt x="1083809" y="0"/>
                </a:lnTo>
                <a:lnTo>
                  <a:pt x="1083809" y="1083809"/>
                </a:lnTo>
                <a:close/>
              </a:path>
            </a:pathLst>
          </a:custGeom>
          <a:blipFill>
            <a:blip r:embed="rId8">
              <a:extLst>
                <a:ext uri="{96DAC541-7B7A-43D3-8B79-37D633B846F1}">
                  <asvg:svgBlip xmlns:asvg="http://schemas.microsoft.com/office/drawing/2016/SVG/main" r:embed="rId9"/>
                </a:ext>
              </a:extLst>
            </a:blip>
            <a:stretch>
              <a:fillRect l="0" t="0" r="0" b="0"/>
            </a:stretch>
          </a:blipFill>
        </p:spPr>
      </p:sp>
      <p:sp>
        <p:nvSpPr>
          <p:cNvPr name="Freeform 12" id="12"/>
          <p:cNvSpPr/>
          <p:nvPr/>
        </p:nvSpPr>
        <p:spPr>
          <a:xfrm flipH="true" flipV="true" rot="-10800000">
            <a:off x="12770705" y="1028700"/>
            <a:ext cx="1083809" cy="1083809"/>
          </a:xfrm>
          <a:custGeom>
            <a:avLst/>
            <a:gdLst/>
            <a:ahLst/>
            <a:cxnLst/>
            <a:rect r="r" b="b" t="t" l="l"/>
            <a:pathLst>
              <a:path h="1083809" w="1083809">
                <a:moveTo>
                  <a:pt x="1083809" y="1083809"/>
                </a:moveTo>
                <a:lnTo>
                  <a:pt x="0" y="1083809"/>
                </a:lnTo>
                <a:lnTo>
                  <a:pt x="0" y="0"/>
                </a:lnTo>
                <a:lnTo>
                  <a:pt x="1083809" y="0"/>
                </a:lnTo>
                <a:lnTo>
                  <a:pt x="1083809" y="1083809"/>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Freeform 13" id="13"/>
          <p:cNvSpPr/>
          <p:nvPr/>
        </p:nvSpPr>
        <p:spPr>
          <a:xfrm flipH="false" flipV="false" rot="-10800000">
            <a:off x="9525" y="7044155"/>
            <a:ext cx="1083809" cy="1083809"/>
          </a:xfrm>
          <a:custGeom>
            <a:avLst/>
            <a:gdLst/>
            <a:ahLst/>
            <a:cxnLst/>
            <a:rect r="r" b="b" t="t" l="l"/>
            <a:pathLst>
              <a:path h="1083809" w="1083809">
                <a:moveTo>
                  <a:pt x="0" y="0"/>
                </a:moveTo>
                <a:lnTo>
                  <a:pt x="1083809" y="0"/>
                </a:lnTo>
                <a:lnTo>
                  <a:pt x="1083809" y="1083809"/>
                </a:lnTo>
                <a:lnTo>
                  <a:pt x="0" y="1083809"/>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14" id="14"/>
          <p:cNvSpPr/>
          <p:nvPr/>
        </p:nvSpPr>
        <p:spPr>
          <a:xfrm flipH="false" flipV="false" rot="0">
            <a:off x="1083809" y="7072730"/>
            <a:ext cx="1083809" cy="1083809"/>
          </a:xfrm>
          <a:custGeom>
            <a:avLst/>
            <a:gdLst/>
            <a:ahLst/>
            <a:cxnLst/>
            <a:rect r="r" b="b" t="t" l="l"/>
            <a:pathLst>
              <a:path h="1083809" w="1083809">
                <a:moveTo>
                  <a:pt x="0" y="0"/>
                </a:moveTo>
                <a:lnTo>
                  <a:pt x="1083809" y="0"/>
                </a:lnTo>
                <a:lnTo>
                  <a:pt x="1083809" y="1083809"/>
                </a:lnTo>
                <a:lnTo>
                  <a:pt x="0" y="1083809"/>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15" id="15"/>
          <p:cNvSpPr/>
          <p:nvPr/>
        </p:nvSpPr>
        <p:spPr>
          <a:xfrm flipH="false" flipV="false" rot="0">
            <a:off x="0" y="8156539"/>
            <a:ext cx="1083809" cy="1083809"/>
          </a:xfrm>
          <a:custGeom>
            <a:avLst/>
            <a:gdLst/>
            <a:ahLst/>
            <a:cxnLst/>
            <a:rect r="r" b="b" t="t" l="l"/>
            <a:pathLst>
              <a:path h="1083809" w="1083809">
                <a:moveTo>
                  <a:pt x="0" y="0"/>
                </a:moveTo>
                <a:lnTo>
                  <a:pt x="1083809" y="0"/>
                </a:lnTo>
                <a:lnTo>
                  <a:pt x="1083809" y="1083809"/>
                </a:lnTo>
                <a:lnTo>
                  <a:pt x="0" y="1083809"/>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16" id="16"/>
          <p:cNvSpPr/>
          <p:nvPr/>
        </p:nvSpPr>
        <p:spPr>
          <a:xfrm flipH="false" flipV="false" rot="-10800000">
            <a:off x="0" y="9240348"/>
            <a:ext cx="1083809" cy="1083809"/>
          </a:xfrm>
          <a:custGeom>
            <a:avLst/>
            <a:gdLst/>
            <a:ahLst/>
            <a:cxnLst/>
            <a:rect r="r" b="b" t="t" l="l"/>
            <a:pathLst>
              <a:path h="1083809" w="1083809">
                <a:moveTo>
                  <a:pt x="0" y="0"/>
                </a:moveTo>
                <a:lnTo>
                  <a:pt x="1083809" y="0"/>
                </a:lnTo>
                <a:lnTo>
                  <a:pt x="1083809" y="1083809"/>
                </a:lnTo>
                <a:lnTo>
                  <a:pt x="0" y="1083809"/>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17" id="17"/>
          <p:cNvSpPr/>
          <p:nvPr/>
        </p:nvSpPr>
        <p:spPr>
          <a:xfrm flipH="false" flipV="false" rot="-5400000">
            <a:off x="1083809" y="9240348"/>
            <a:ext cx="1083809" cy="1083809"/>
          </a:xfrm>
          <a:custGeom>
            <a:avLst/>
            <a:gdLst/>
            <a:ahLst/>
            <a:cxnLst/>
            <a:rect r="r" b="b" t="t" l="l"/>
            <a:pathLst>
              <a:path h="1083809" w="1083809">
                <a:moveTo>
                  <a:pt x="0" y="0"/>
                </a:moveTo>
                <a:lnTo>
                  <a:pt x="1083809" y="0"/>
                </a:lnTo>
                <a:lnTo>
                  <a:pt x="1083809" y="1083809"/>
                </a:lnTo>
                <a:lnTo>
                  <a:pt x="0" y="1083809"/>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Freeform 18" id="18"/>
          <p:cNvSpPr/>
          <p:nvPr/>
        </p:nvSpPr>
        <p:spPr>
          <a:xfrm flipH="false" flipV="false" rot="-10800000">
            <a:off x="3321750" y="9268923"/>
            <a:ext cx="1083809" cy="1083809"/>
          </a:xfrm>
          <a:custGeom>
            <a:avLst/>
            <a:gdLst/>
            <a:ahLst/>
            <a:cxnLst/>
            <a:rect r="r" b="b" t="t" l="l"/>
            <a:pathLst>
              <a:path h="1083809" w="1083809">
                <a:moveTo>
                  <a:pt x="0" y="0"/>
                </a:moveTo>
                <a:lnTo>
                  <a:pt x="1083809" y="0"/>
                </a:lnTo>
                <a:lnTo>
                  <a:pt x="1083809" y="1083809"/>
                </a:lnTo>
                <a:lnTo>
                  <a:pt x="0" y="1083809"/>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Freeform 19" id="19"/>
          <p:cNvSpPr/>
          <p:nvPr/>
        </p:nvSpPr>
        <p:spPr>
          <a:xfrm flipH="false" flipV="false" rot="0">
            <a:off x="3321750" y="8185114"/>
            <a:ext cx="1083809" cy="1083809"/>
          </a:xfrm>
          <a:custGeom>
            <a:avLst/>
            <a:gdLst/>
            <a:ahLst/>
            <a:cxnLst/>
            <a:rect r="r" b="b" t="t" l="l"/>
            <a:pathLst>
              <a:path h="1083809" w="1083809">
                <a:moveTo>
                  <a:pt x="0" y="0"/>
                </a:moveTo>
                <a:lnTo>
                  <a:pt x="1083809" y="0"/>
                </a:lnTo>
                <a:lnTo>
                  <a:pt x="1083809" y="1083809"/>
                </a:lnTo>
                <a:lnTo>
                  <a:pt x="0" y="1083809"/>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20" id="20"/>
          <p:cNvSpPr/>
          <p:nvPr/>
        </p:nvSpPr>
        <p:spPr>
          <a:xfrm flipH="false" flipV="false" rot="5400000">
            <a:off x="4405559" y="9268923"/>
            <a:ext cx="1083809" cy="1083809"/>
          </a:xfrm>
          <a:custGeom>
            <a:avLst/>
            <a:gdLst/>
            <a:ahLst/>
            <a:cxnLst/>
            <a:rect r="r" b="b" t="t" l="l"/>
            <a:pathLst>
              <a:path h="1083809" w="1083809">
                <a:moveTo>
                  <a:pt x="0" y="0"/>
                </a:moveTo>
                <a:lnTo>
                  <a:pt x="1083809" y="0"/>
                </a:lnTo>
                <a:lnTo>
                  <a:pt x="1083809" y="1083809"/>
                </a:lnTo>
                <a:lnTo>
                  <a:pt x="0" y="1083809"/>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grpSp>
        <p:nvGrpSpPr>
          <p:cNvPr name="Group 21" id="21"/>
          <p:cNvGrpSpPr/>
          <p:nvPr/>
        </p:nvGrpSpPr>
        <p:grpSpPr>
          <a:xfrm rot="0">
            <a:off x="13123603" y="5475036"/>
            <a:ext cx="8847511" cy="8855676"/>
            <a:chOff x="0" y="0"/>
            <a:chExt cx="11796681" cy="11807568"/>
          </a:xfrm>
        </p:grpSpPr>
        <p:grpSp>
          <p:nvGrpSpPr>
            <p:cNvPr name="Group 22" id="22"/>
            <p:cNvGrpSpPr/>
            <p:nvPr/>
          </p:nvGrpSpPr>
          <p:grpSpPr>
            <a:xfrm rot="2700000">
              <a:off x="1676828" y="2799524"/>
              <a:ext cx="9887197" cy="4753460"/>
              <a:chOff x="0" y="0"/>
              <a:chExt cx="660400" cy="317500"/>
            </a:xfrm>
          </p:grpSpPr>
          <p:sp>
            <p:nvSpPr>
              <p:cNvPr name="Freeform 23" id="23"/>
              <p:cNvSpPr/>
              <p:nvPr/>
            </p:nvSpPr>
            <p:spPr>
              <a:xfrm flipH="false" flipV="false" rot="0">
                <a:off x="0" y="0"/>
                <a:ext cx="660400" cy="317500"/>
              </a:xfrm>
              <a:custGeom>
                <a:avLst/>
                <a:gdLst/>
                <a:ahLst/>
                <a:cxnLst/>
                <a:rect r="r" b="b" t="t" l="l"/>
                <a:pathLst>
                  <a:path h="317500" w="660400">
                    <a:moveTo>
                      <a:pt x="220252" y="19070"/>
                    </a:moveTo>
                    <a:cubicBezTo>
                      <a:pt x="254000" y="7556"/>
                      <a:pt x="292600" y="0"/>
                      <a:pt x="330378" y="0"/>
                    </a:cubicBezTo>
                    <a:cubicBezTo>
                      <a:pt x="368157" y="0"/>
                      <a:pt x="404509" y="6476"/>
                      <a:pt x="438009" y="17990"/>
                    </a:cubicBezTo>
                    <a:cubicBezTo>
                      <a:pt x="438723" y="18350"/>
                      <a:pt x="439435" y="18350"/>
                      <a:pt x="440148" y="18710"/>
                    </a:cubicBezTo>
                    <a:cubicBezTo>
                      <a:pt x="565955" y="64765"/>
                      <a:pt x="658618" y="186379"/>
                      <a:pt x="660400" y="317500"/>
                    </a:cubicBezTo>
                    <a:lnTo>
                      <a:pt x="660400" y="317500"/>
                    </a:lnTo>
                    <a:lnTo>
                      <a:pt x="0" y="317500"/>
                    </a:lnTo>
                    <a:lnTo>
                      <a:pt x="0" y="317500"/>
                    </a:lnTo>
                    <a:cubicBezTo>
                      <a:pt x="1782" y="185660"/>
                      <a:pt x="93019" y="64045"/>
                      <a:pt x="220252" y="19070"/>
                    </a:cubicBezTo>
                    <a:close/>
                  </a:path>
                </a:pathLst>
              </a:custGeom>
              <a:solidFill>
                <a:srgbClr val="000000">
                  <a:alpha val="0"/>
                </a:srgbClr>
              </a:solidFill>
              <a:ln w="28575" cap="sq">
                <a:solidFill>
                  <a:srgbClr val="8CA9AD"/>
                </a:solidFill>
                <a:prstDash val="solid"/>
                <a:miter/>
              </a:ln>
            </p:spPr>
          </p:sp>
          <p:sp>
            <p:nvSpPr>
              <p:cNvPr name="TextBox 24" id="24"/>
              <p:cNvSpPr txBox="true"/>
              <p:nvPr/>
            </p:nvSpPr>
            <p:spPr>
              <a:xfrm>
                <a:off x="0" y="146050"/>
                <a:ext cx="660400" cy="171450"/>
              </a:xfrm>
              <a:prstGeom prst="rect">
                <a:avLst/>
              </a:prstGeom>
            </p:spPr>
            <p:txBody>
              <a:bodyPr anchor="ctr" rtlCol="false" tIns="50800" lIns="50800" bIns="50800" rIns="50800"/>
              <a:lstStyle/>
              <a:p>
                <a:pPr algn="ctr">
                  <a:lnSpc>
                    <a:spcPts val="2553"/>
                  </a:lnSpc>
                </a:pPr>
              </a:p>
            </p:txBody>
          </p:sp>
        </p:grpSp>
        <p:sp>
          <p:nvSpPr>
            <p:cNvPr name="AutoShape 25" id="25"/>
            <p:cNvSpPr/>
            <p:nvPr/>
          </p:nvSpPr>
          <p:spPr>
            <a:xfrm>
              <a:off x="1060010" y="3892256"/>
              <a:ext cx="6913622" cy="6843603"/>
            </a:xfrm>
            <a:prstGeom prst="line">
              <a:avLst/>
            </a:prstGeom>
            <a:ln cap="flat" w="38100">
              <a:solidFill>
                <a:srgbClr val="0C2344"/>
              </a:solidFill>
              <a:prstDash val="solid"/>
              <a:headEnd type="none" len="sm" w="sm"/>
              <a:tailEnd type="none" len="sm" w="sm"/>
            </a:ln>
          </p:spPr>
        </p:sp>
        <p:sp>
          <p:nvSpPr>
            <p:cNvPr name="AutoShape 26" id="26"/>
            <p:cNvSpPr/>
            <p:nvPr/>
          </p:nvSpPr>
          <p:spPr>
            <a:xfrm>
              <a:off x="774748" y="4309159"/>
              <a:ext cx="6718471" cy="6718471"/>
            </a:xfrm>
            <a:prstGeom prst="line">
              <a:avLst/>
            </a:prstGeom>
            <a:ln cap="flat" w="38100">
              <a:solidFill>
                <a:srgbClr val="0C2344"/>
              </a:solidFill>
              <a:prstDash val="solid"/>
              <a:headEnd type="none" len="sm" w="sm"/>
              <a:tailEnd type="none" len="sm" w="sm"/>
            </a:ln>
          </p:spPr>
        </p:sp>
        <p:sp>
          <p:nvSpPr>
            <p:cNvPr name="AutoShape 27" id="27"/>
            <p:cNvSpPr/>
            <p:nvPr/>
          </p:nvSpPr>
          <p:spPr>
            <a:xfrm>
              <a:off x="535279" y="4787119"/>
              <a:ext cx="6489522" cy="6489522"/>
            </a:xfrm>
            <a:prstGeom prst="line">
              <a:avLst/>
            </a:prstGeom>
            <a:ln cap="flat" w="38100">
              <a:solidFill>
                <a:srgbClr val="0C2344"/>
              </a:solidFill>
              <a:prstDash val="solid"/>
              <a:headEnd type="none" len="sm" w="sm"/>
              <a:tailEnd type="none" len="sm" w="sm"/>
            </a:ln>
          </p:spPr>
        </p:sp>
        <p:sp>
          <p:nvSpPr>
            <p:cNvPr name="AutoShape 28" id="28"/>
            <p:cNvSpPr/>
            <p:nvPr/>
          </p:nvSpPr>
          <p:spPr>
            <a:xfrm>
              <a:off x="366406" y="5302142"/>
              <a:ext cx="6254021" cy="6254021"/>
            </a:xfrm>
            <a:prstGeom prst="line">
              <a:avLst/>
            </a:prstGeom>
            <a:ln cap="flat" w="38100">
              <a:solidFill>
                <a:srgbClr val="0C2344"/>
              </a:solidFill>
              <a:prstDash val="solid"/>
              <a:headEnd type="none" len="sm" w="sm"/>
              <a:tailEnd type="none" len="sm" w="sm"/>
            </a:ln>
          </p:spPr>
        </p:sp>
        <p:sp>
          <p:nvSpPr>
            <p:cNvPr name="AutoShape 29" id="29"/>
            <p:cNvSpPr/>
            <p:nvPr/>
          </p:nvSpPr>
          <p:spPr>
            <a:xfrm>
              <a:off x="174601" y="5888378"/>
              <a:ext cx="5796899" cy="5796899"/>
            </a:xfrm>
            <a:prstGeom prst="line">
              <a:avLst/>
            </a:prstGeom>
            <a:ln cap="flat" w="38100">
              <a:solidFill>
                <a:srgbClr val="0C2344"/>
              </a:solidFill>
              <a:prstDash val="solid"/>
              <a:headEnd type="none" len="sm" w="sm"/>
              <a:tailEnd type="none" len="sm" w="sm"/>
            </a:ln>
          </p:spPr>
        </p:sp>
        <p:sp>
          <p:nvSpPr>
            <p:cNvPr name="AutoShape 30" id="30"/>
            <p:cNvSpPr/>
            <p:nvPr/>
          </p:nvSpPr>
          <p:spPr>
            <a:xfrm>
              <a:off x="13508" y="6480010"/>
              <a:ext cx="5284799" cy="5314125"/>
            </a:xfrm>
            <a:prstGeom prst="line">
              <a:avLst/>
            </a:prstGeom>
            <a:ln cap="flat" w="38100">
              <a:solidFill>
                <a:srgbClr val="0C2344"/>
              </a:solidFill>
              <a:prstDash val="solid"/>
              <a:headEnd type="none" len="sm" w="sm"/>
              <a:tailEnd type="none" len="sm" w="sm"/>
            </a:ln>
          </p:spPr>
        </p:sp>
        <p:sp>
          <p:nvSpPr>
            <p:cNvPr name="AutoShape 31" id="31"/>
            <p:cNvSpPr/>
            <p:nvPr/>
          </p:nvSpPr>
          <p:spPr>
            <a:xfrm>
              <a:off x="47865" y="7228854"/>
              <a:ext cx="4503313" cy="4480077"/>
            </a:xfrm>
            <a:prstGeom prst="line">
              <a:avLst/>
            </a:prstGeom>
            <a:ln cap="flat" w="38100">
              <a:solidFill>
                <a:srgbClr val="0C2344"/>
              </a:solidFill>
              <a:prstDash val="solid"/>
              <a:headEnd type="none" len="sm" w="sm"/>
              <a:tailEnd type="none" len="sm" w="sm"/>
            </a:ln>
          </p:spPr>
        </p:sp>
        <p:sp>
          <p:nvSpPr>
            <p:cNvPr name="AutoShape 32" id="32"/>
            <p:cNvSpPr/>
            <p:nvPr/>
          </p:nvSpPr>
          <p:spPr>
            <a:xfrm>
              <a:off x="165620" y="8131631"/>
              <a:ext cx="3504797" cy="3562626"/>
            </a:xfrm>
            <a:prstGeom prst="line">
              <a:avLst/>
            </a:prstGeom>
            <a:ln cap="flat" w="38100">
              <a:solidFill>
                <a:srgbClr val="0C2344"/>
              </a:solidFill>
              <a:prstDash val="solid"/>
              <a:headEnd type="none" len="sm" w="sm"/>
              <a:tailEnd type="none" len="sm" w="sm"/>
            </a:ln>
          </p:spPr>
        </p:sp>
        <p:sp>
          <p:nvSpPr>
            <p:cNvPr name="AutoShape 33" id="33"/>
            <p:cNvSpPr/>
            <p:nvPr/>
          </p:nvSpPr>
          <p:spPr>
            <a:xfrm>
              <a:off x="676661" y="9346264"/>
              <a:ext cx="1790115" cy="1790115"/>
            </a:xfrm>
            <a:prstGeom prst="line">
              <a:avLst/>
            </a:prstGeom>
            <a:ln cap="flat" w="38100">
              <a:solidFill>
                <a:srgbClr val="0C2344"/>
              </a:solidFill>
              <a:prstDash val="solid"/>
              <a:headEnd type="none" len="sm" w="sm"/>
              <a:tailEnd type="none" len="sm" w="sm"/>
            </a:ln>
          </p:spPr>
        </p:sp>
      </p:grpSp>
      <p:grpSp>
        <p:nvGrpSpPr>
          <p:cNvPr name="Group 34" id="34"/>
          <p:cNvGrpSpPr/>
          <p:nvPr/>
        </p:nvGrpSpPr>
        <p:grpSpPr>
          <a:xfrm rot="0">
            <a:off x="-2634012" y="-5192964"/>
            <a:ext cx="8847511" cy="8855676"/>
            <a:chOff x="0" y="0"/>
            <a:chExt cx="11796681" cy="11807568"/>
          </a:xfrm>
        </p:grpSpPr>
        <p:grpSp>
          <p:nvGrpSpPr>
            <p:cNvPr name="Group 35" id="35"/>
            <p:cNvGrpSpPr/>
            <p:nvPr/>
          </p:nvGrpSpPr>
          <p:grpSpPr>
            <a:xfrm rot="2700000">
              <a:off x="1676828" y="2799524"/>
              <a:ext cx="9887197" cy="4753460"/>
              <a:chOff x="0" y="0"/>
              <a:chExt cx="660400" cy="317500"/>
            </a:xfrm>
          </p:grpSpPr>
          <p:sp>
            <p:nvSpPr>
              <p:cNvPr name="Freeform 36" id="36"/>
              <p:cNvSpPr/>
              <p:nvPr/>
            </p:nvSpPr>
            <p:spPr>
              <a:xfrm flipH="false" flipV="false" rot="0">
                <a:off x="0" y="0"/>
                <a:ext cx="660400" cy="317500"/>
              </a:xfrm>
              <a:custGeom>
                <a:avLst/>
                <a:gdLst/>
                <a:ahLst/>
                <a:cxnLst/>
                <a:rect r="r" b="b" t="t" l="l"/>
                <a:pathLst>
                  <a:path h="317500" w="660400">
                    <a:moveTo>
                      <a:pt x="220252" y="19070"/>
                    </a:moveTo>
                    <a:cubicBezTo>
                      <a:pt x="254000" y="7556"/>
                      <a:pt x="292600" y="0"/>
                      <a:pt x="330378" y="0"/>
                    </a:cubicBezTo>
                    <a:cubicBezTo>
                      <a:pt x="368157" y="0"/>
                      <a:pt x="404509" y="6476"/>
                      <a:pt x="438009" y="17990"/>
                    </a:cubicBezTo>
                    <a:cubicBezTo>
                      <a:pt x="438723" y="18350"/>
                      <a:pt x="439435" y="18350"/>
                      <a:pt x="440148" y="18710"/>
                    </a:cubicBezTo>
                    <a:cubicBezTo>
                      <a:pt x="565955" y="64765"/>
                      <a:pt x="658618" y="186379"/>
                      <a:pt x="660400" y="317500"/>
                    </a:cubicBezTo>
                    <a:lnTo>
                      <a:pt x="660400" y="317500"/>
                    </a:lnTo>
                    <a:lnTo>
                      <a:pt x="0" y="317500"/>
                    </a:lnTo>
                    <a:lnTo>
                      <a:pt x="0" y="317500"/>
                    </a:lnTo>
                    <a:cubicBezTo>
                      <a:pt x="1782" y="185660"/>
                      <a:pt x="93019" y="64045"/>
                      <a:pt x="220252" y="19070"/>
                    </a:cubicBezTo>
                    <a:close/>
                  </a:path>
                </a:pathLst>
              </a:custGeom>
              <a:solidFill>
                <a:srgbClr val="000000">
                  <a:alpha val="0"/>
                </a:srgbClr>
              </a:solidFill>
              <a:ln w="28575" cap="sq">
                <a:solidFill>
                  <a:srgbClr val="8CA9AD"/>
                </a:solidFill>
                <a:prstDash val="solid"/>
                <a:miter/>
              </a:ln>
            </p:spPr>
          </p:sp>
          <p:sp>
            <p:nvSpPr>
              <p:cNvPr name="TextBox 37" id="37"/>
              <p:cNvSpPr txBox="true"/>
              <p:nvPr/>
            </p:nvSpPr>
            <p:spPr>
              <a:xfrm>
                <a:off x="0" y="146050"/>
                <a:ext cx="660400" cy="171450"/>
              </a:xfrm>
              <a:prstGeom prst="rect">
                <a:avLst/>
              </a:prstGeom>
            </p:spPr>
            <p:txBody>
              <a:bodyPr anchor="ctr" rtlCol="false" tIns="50800" lIns="50800" bIns="50800" rIns="50800"/>
              <a:lstStyle/>
              <a:p>
                <a:pPr algn="ctr">
                  <a:lnSpc>
                    <a:spcPts val="2553"/>
                  </a:lnSpc>
                </a:pPr>
              </a:p>
            </p:txBody>
          </p:sp>
        </p:grpSp>
        <p:sp>
          <p:nvSpPr>
            <p:cNvPr name="AutoShape 38" id="38"/>
            <p:cNvSpPr/>
            <p:nvPr/>
          </p:nvSpPr>
          <p:spPr>
            <a:xfrm>
              <a:off x="1060010" y="3892256"/>
              <a:ext cx="6913622" cy="6843603"/>
            </a:xfrm>
            <a:prstGeom prst="line">
              <a:avLst/>
            </a:prstGeom>
            <a:ln cap="flat" w="38100">
              <a:solidFill>
                <a:srgbClr val="0C2344"/>
              </a:solidFill>
              <a:prstDash val="solid"/>
              <a:headEnd type="none" len="sm" w="sm"/>
              <a:tailEnd type="none" len="sm" w="sm"/>
            </a:ln>
          </p:spPr>
        </p:sp>
        <p:sp>
          <p:nvSpPr>
            <p:cNvPr name="AutoShape 39" id="39"/>
            <p:cNvSpPr/>
            <p:nvPr/>
          </p:nvSpPr>
          <p:spPr>
            <a:xfrm>
              <a:off x="774748" y="4309159"/>
              <a:ext cx="6718471" cy="6718471"/>
            </a:xfrm>
            <a:prstGeom prst="line">
              <a:avLst/>
            </a:prstGeom>
            <a:ln cap="flat" w="38100">
              <a:solidFill>
                <a:srgbClr val="0C2344"/>
              </a:solidFill>
              <a:prstDash val="solid"/>
              <a:headEnd type="none" len="sm" w="sm"/>
              <a:tailEnd type="none" len="sm" w="sm"/>
            </a:ln>
          </p:spPr>
        </p:sp>
        <p:sp>
          <p:nvSpPr>
            <p:cNvPr name="AutoShape 40" id="40"/>
            <p:cNvSpPr/>
            <p:nvPr/>
          </p:nvSpPr>
          <p:spPr>
            <a:xfrm>
              <a:off x="535279" y="4787119"/>
              <a:ext cx="6489522" cy="6489522"/>
            </a:xfrm>
            <a:prstGeom prst="line">
              <a:avLst/>
            </a:prstGeom>
            <a:ln cap="flat" w="38100">
              <a:solidFill>
                <a:srgbClr val="0C2344"/>
              </a:solidFill>
              <a:prstDash val="solid"/>
              <a:headEnd type="none" len="sm" w="sm"/>
              <a:tailEnd type="none" len="sm" w="sm"/>
            </a:ln>
          </p:spPr>
        </p:sp>
        <p:sp>
          <p:nvSpPr>
            <p:cNvPr name="AutoShape 41" id="41"/>
            <p:cNvSpPr/>
            <p:nvPr/>
          </p:nvSpPr>
          <p:spPr>
            <a:xfrm>
              <a:off x="366406" y="5302142"/>
              <a:ext cx="6254021" cy="6254021"/>
            </a:xfrm>
            <a:prstGeom prst="line">
              <a:avLst/>
            </a:prstGeom>
            <a:ln cap="flat" w="38100">
              <a:solidFill>
                <a:srgbClr val="0C2344"/>
              </a:solidFill>
              <a:prstDash val="solid"/>
              <a:headEnd type="none" len="sm" w="sm"/>
              <a:tailEnd type="none" len="sm" w="sm"/>
            </a:ln>
          </p:spPr>
        </p:sp>
        <p:sp>
          <p:nvSpPr>
            <p:cNvPr name="AutoShape 42" id="42"/>
            <p:cNvSpPr/>
            <p:nvPr/>
          </p:nvSpPr>
          <p:spPr>
            <a:xfrm>
              <a:off x="174601" y="5888378"/>
              <a:ext cx="5796899" cy="5796899"/>
            </a:xfrm>
            <a:prstGeom prst="line">
              <a:avLst/>
            </a:prstGeom>
            <a:ln cap="flat" w="38100">
              <a:solidFill>
                <a:srgbClr val="0C2344"/>
              </a:solidFill>
              <a:prstDash val="solid"/>
              <a:headEnd type="none" len="sm" w="sm"/>
              <a:tailEnd type="none" len="sm" w="sm"/>
            </a:ln>
          </p:spPr>
        </p:sp>
        <p:sp>
          <p:nvSpPr>
            <p:cNvPr name="AutoShape 43" id="43"/>
            <p:cNvSpPr/>
            <p:nvPr/>
          </p:nvSpPr>
          <p:spPr>
            <a:xfrm>
              <a:off x="13508" y="6480010"/>
              <a:ext cx="5284799" cy="5314125"/>
            </a:xfrm>
            <a:prstGeom prst="line">
              <a:avLst/>
            </a:prstGeom>
            <a:ln cap="flat" w="38100">
              <a:solidFill>
                <a:srgbClr val="0C2344"/>
              </a:solidFill>
              <a:prstDash val="solid"/>
              <a:headEnd type="none" len="sm" w="sm"/>
              <a:tailEnd type="none" len="sm" w="sm"/>
            </a:ln>
          </p:spPr>
        </p:sp>
        <p:sp>
          <p:nvSpPr>
            <p:cNvPr name="AutoShape 44" id="44"/>
            <p:cNvSpPr/>
            <p:nvPr/>
          </p:nvSpPr>
          <p:spPr>
            <a:xfrm>
              <a:off x="47865" y="7228854"/>
              <a:ext cx="4503313" cy="4480077"/>
            </a:xfrm>
            <a:prstGeom prst="line">
              <a:avLst/>
            </a:prstGeom>
            <a:ln cap="flat" w="38100">
              <a:solidFill>
                <a:srgbClr val="0C2344"/>
              </a:solidFill>
              <a:prstDash val="solid"/>
              <a:headEnd type="none" len="sm" w="sm"/>
              <a:tailEnd type="none" len="sm" w="sm"/>
            </a:ln>
          </p:spPr>
        </p:sp>
        <p:sp>
          <p:nvSpPr>
            <p:cNvPr name="AutoShape 45" id="45"/>
            <p:cNvSpPr/>
            <p:nvPr/>
          </p:nvSpPr>
          <p:spPr>
            <a:xfrm>
              <a:off x="165620" y="8131631"/>
              <a:ext cx="3504797" cy="3562626"/>
            </a:xfrm>
            <a:prstGeom prst="line">
              <a:avLst/>
            </a:prstGeom>
            <a:ln cap="flat" w="38100">
              <a:solidFill>
                <a:srgbClr val="0C2344"/>
              </a:solidFill>
              <a:prstDash val="solid"/>
              <a:headEnd type="none" len="sm" w="sm"/>
              <a:tailEnd type="none" len="sm" w="sm"/>
            </a:ln>
          </p:spPr>
        </p:sp>
        <p:sp>
          <p:nvSpPr>
            <p:cNvPr name="AutoShape 46" id="46"/>
            <p:cNvSpPr/>
            <p:nvPr/>
          </p:nvSpPr>
          <p:spPr>
            <a:xfrm>
              <a:off x="676661" y="9346264"/>
              <a:ext cx="1790115" cy="1790115"/>
            </a:xfrm>
            <a:prstGeom prst="line">
              <a:avLst/>
            </a:prstGeom>
            <a:ln cap="flat" w="38100">
              <a:solidFill>
                <a:srgbClr val="0C2344"/>
              </a:solidFill>
              <a:prstDash val="solid"/>
              <a:headEnd type="none" len="sm" w="sm"/>
              <a:tailEnd type="none" len="sm" w="sm"/>
            </a:ln>
          </p:spPr>
        </p:sp>
      </p:grpSp>
    </p:spTree>
  </p:cSld>
  <p:clrMapOvr>
    <a:masterClrMapping/>
  </p:clrMapOvr>
</p:sld>
</file>

<file path=ppt/slides/slide2.xml><?xml version="1.0" encoding="utf-8"?>
<p:sld xmlns:p="http://schemas.openxmlformats.org/presentationml/2006/main" xmlns:a="http://schemas.openxmlformats.org/drawingml/2006/main" xmlns:r="http://schemas.openxmlformats.org/officeDocument/2006/relationships">
  <p:cSld>
    <p:bg>
      <p:bgPr>
        <a:solidFill>
          <a:srgbClr val="E8E7E7"/>
        </a:solidFill>
      </p:bgPr>
    </p:bg>
    <p:spTree>
      <p:nvGrpSpPr>
        <p:cNvPr id="1" name=""/>
        <p:cNvGrpSpPr/>
        <p:nvPr/>
      </p:nvGrpSpPr>
      <p:grpSpPr>
        <a:xfrm>
          <a:off x="0" y="0"/>
          <a:ext cx="0" cy="0"/>
          <a:chOff x="0" y="0"/>
          <a:chExt cx="0" cy="0"/>
        </a:xfrm>
      </p:grpSpPr>
      <p:grpSp>
        <p:nvGrpSpPr>
          <p:cNvPr name="Group 2" id="2"/>
          <p:cNvGrpSpPr/>
          <p:nvPr/>
        </p:nvGrpSpPr>
        <p:grpSpPr>
          <a:xfrm rot="2700000">
            <a:off x="14381224" y="7574679"/>
            <a:ext cx="7415398" cy="3565095"/>
            <a:chOff x="0" y="0"/>
            <a:chExt cx="660400" cy="317500"/>
          </a:xfrm>
        </p:grpSpPr>
        <p:sp>
          <p:nvSpPr>
            <p:cNvPr name="Freeform 3" id="3"/>
            <p:cNvSpPr/>
            <p:nvPr/>
          </p:nvSpPr>
          <p:spPr>
            <a:xfrm flipH="false" flipV="false" rot="0">
              <a:off x="0" y="0"/>
              <a:ext cx="660400" cy="317500"/>
            </a:xfrm>
            <a:custGeom>
              <a:avLst/>
              <a:gdLst/>
              <a:ahLst/>
              <a:cxnLst/>
              <a:rect r="r" b="b" t="t" l="l"/>
              <a:pathLst>
                <a:path h="317500" w="660400">
                  <a:moveTo>
                    <a:pt x="220252" y="19070"/>
                  </a:moveTo>
                  <a:cubicBezTo>
                    <a:pt x="254000" y="7556"/>
                    <a:pt x="292600" y="0"/>
                    <a:pt x="330378" y="0"/>
                  </a:cubicBezTo>
                  <a:cubicBezTo>
                    <a:pt x="368157" y="0"/>
                    <a:pt x="404509" y="6476"/>
                    <a:pt x="438009" y="17990"/>
                  </a:cubicBezTo>
                  <a:cubicBezTo>
                    <a:pt x="438723" y="18350"/>
                    <a:pt x="439435" y="18350"/>
                    <a:pt x="440148" y="18710"/>
                  </a:cubicBezTo>
                  <a:cubicBezTo>
                    <a:pt x="565955" y="64765"/>
                    <a:pt x="658618" y="186379"/>
                    <a:pt x="660400" y="317500"/>
                  </a:cubicBezTo>
                  <a:lnTo>
                    <a:pt x="660400" y="317500"/>
                  </a:lnTo>
                  <a:lnTo>
                    <a:pt x="0" y="317500"/>
                  </a:lnTo>
                  <a:lnTo>
                    <a:pt x="0" y="317500"/>
                  </a:lnTo>
                  <a:cubicBezTo>
                    <a:pt x="1782" y="185660"/>
                    <a:pt x="93019" y="64045"/>
                    <a:pt x="220252" y="19070"/>
                  </a:cubicBezTo>
                  <a:close/>
                </a:path>
              </a:pathLst>
            </a:custGeom>
            <a:solidFill>
              <a:srgbClr val="000000">
                <a:alpha val="0"/>
              </a:srgbClr>
            </a:solidFill>
            <a:ln w="28575" cap="sq">
              <a:solidFill>
                <a:srgbClr val="8CA9AD"/>
              </a:solidFill>
              <a:prstDash val="solid"/>
              <a:miter/>
            </a:ln>
          </p:spPr>
        </p:sp>
        <p:sp>
          <p:nvSpPr>
            <p:cNvPr name="TextBox 4" id="4"/>
            <p:cNvSpPr txBox="true"/>
            <p:nvPr/>
          </p:nvSpPr>
          <p:spPr>
            <a:xfrm>
              <a:off x="0" y="146050"/>
              <a:ext cx="660400" cy="171450"/>
            </a:xfrm>
            <a:prstGeom prst="rect">
              <a:avLst/>
            </a:prstGeom>
          </p:spPr>
          <p:txBody>
            <a:bodyPr anchor="ctr" rtlCol="false" tIns="50800" lIns="50800" bIns="50800" rIns="50800"/>
            <a:lstStyle/>
            <a:p>
              <a:pPr algn="ctr">
                <a:lnSpc>
                  <a:spcPts val="2553"/>
                </a:lnSpc>
              </a:pPr>
            </a:p>
          </p:txBody>
        </p:sp>
      </p:grpSp>
      <p:sp>
        <p:nvSpPr>
          <p:cNvPr name="AutoShape 5" id="5"/>
          <p:cNvSpPr/>
          <p:nvPr/>
        </p:nvSpPr>
        <p:spPr>
          <a:xfrm>
            <a:off x="13918610" y="8394229"/>
            <a:ext cx="5185216" cy="5132702"/>
          </a:xfrm>
          <a:prstGeom prst="line">
            <a:avLst/>
          </a:prstGeom>
          <a:ln cap="flat" w="28575">
            <a:solidFill>
              <a:srgbClr val="0C2344"/>
            </a:solidFill>
            <a:prstDash val="solid"/>
            <a:headEnd type="none" len="sm" w="sm"/>
            <a:tailEnd type="none" len="sm" w="sm"/>
          </a:ln>
        </p:spPr>
      </p:sp>
      <p:sp>
        <p:nvSpPr>
          <p:cNvPr name="AutoShape 6" id="6"/>
          <p:cNvSpPr/>
          <p:nvPr/>
        </p:nvSpPr>
        <p:spPr>
          <a:xfrm>
            <a:off x="13704664" y="8706905"/>
            <a:ext cx="5038853" cy="5038853"/>
          </a:xfrm>
          <a:prstGeom prst="line">
            <a:avLst/>
          </a:prstGeom>
          <a:ln cap="flat" w="28575">
            <a:solidFill>
              <a:srgbClr val="0C2344"/>
            </a:solidFill>
            <a:prstDash val="solid"/>
            <a:headEnd type="none" len="sm" w="sm"/>
            <a:tailEnd type="none" len="sm" w="sm"/>
          </a:ln>
        </p:spPr>
      </p:sp>
      <p:sp>
        <p:nvSpPr>
          <p:cNvPr name="AutoShape 7" id="7"/>
          <p:cNvSpPr/>
          <p:nvPr/>
        </p:nvSpPr>
        <p:spPr>
          <a:xfrm>
            <a:off x="13525062" y="9065375"/>
            <a:ext cx="4867141" cy="4867141"/>
          </a:xfrm>
          <a:prstGeom prst="line">
            <a:avLst/>
          </a:prstGeom>
          <a:ln cap="flat" w="28575">
            <a:solidFill>
              <a:srgbClr val="0C2344"/>
            </a:solidFill>
            <a:prstDash val="solid"/>
            <a:headEnd type="none" len="sm" w="sm"/>
            <a:tailEnd type="none" len="sm" w="sm"/>
          </a:ln>
        </p:spPr>
      </p:sp>
      <p:sp>
        <p:nvSpPr>
          <p:cNvPr name="AutoShape 8" id="8"/>
          <p:cNvSpPr/>
          <p:nvPr/>
        </p:nvSpPr>
        <p:spPr>
          <a:xfrm>
            <a:off x="13398407" y="9451643"/>
            <a:ext cx="4690515" cy="4690515"/>
          </a:xfrm>
          <a:prstGeom prst="line">
            <a:avLst/>
          </a:prstGeom>
          <a:ln cap="flat" w="28575">
            <a:solidFill>
              <a:srgbClr val="0C2344"/>
            </a:solidFill>
            <a:prstDash val="solid"/>
            <a:headEnd type="none" len="sm" w="sm"/>
            <a:tailEnd type="none" len="sm" w="sm"/>
          </a:ln>
        </p:spPr>
      </p:sp>
      <p:sp>
        <p:nvSpPr>
          <p:cNvPr name="AutoShape 9" id="9"/>
          <p:cNvSpPr/>
          <p:nvPr/>
        </p:nvSpPr>
        <p:spPr>
          <a:xfrm>
            <a:off x="13254553" y="9891320"/>
            <a:ext cx="4347674" cy="4347674"/>
          </a:xfrm>
          <a:prstGeom prst="line">
            <a:avLst/>
          </a:prstGeom>
          <a:ln cap="flat" w="28575">
            <a:solidFill>
              <a:srgbClr val="0C2344"/>
            </a:solidFill>
            <a:prstDash val="solid"/>
            <a:headEnd type="none" len="sm" w="sm"/>
            <a:tailEnd type="none" len="sm" w="sm"/>
          </a:ln>
        </p:spPr>
      </p:sp>
      <p:sp>
        <p:nvSpPr>
          <p:cNvPr name="TextBox 10" id="10"/>
          <p:cNvSpPr txBox="true"/>
          <p:nvPr/>
        </p:nvSpPr>
        <p:spPr>
          <a:xfrm rot="0">
            <a:off x="3459007" y="447960"/>
            <a:ext cx="10459969" cy="2123457"/>
          </a:xfrm>
          <a:prstGeom prst="rect">
            <a:avLst/>
          </a:prstGeom>
        </p:spPr>
        <p:txBody>
          <a:bodyPr anchor="t" rtlCol="false" tIns="0" lIns="0" bIns="0" rIns="0">
            <a:spAutoFit/>
          </a:bodyPr>
          <a:lstStyle/>
          <a:p>
            <a:pPr algn="ctr">
              <a:lnSpc>
                <a:spcPts val="8129"/>
              </a:lnSpc>
            </a:pPr>
            <a:r>
              <a:rPr lang="en-US" b="true" sz="8129">
                <a:solidFill>
                  <a:srgbClr val="0C2344"/>
                </a:solidFill>
                <a:latin typeface="Kollektif Bold"/>
                <a:ea typeface="Kollektif Bold"/>
                <a:cs typeface="Kollektif Bold"/>
                <a:sym typeface="Kollektif Bold"/>
              </a:rPr>
              <a:t>CULTURE OF COMPLIANCE</a:t>
            </a:r>
          </a:p>
        </p:txBody>
      </p:sp>
      <p:sp>
        <p:nvSpPr>
          <p:cNvPr name="TextBox 11" id="11"/>
          <p:cNvSpPr txBox="true"/>
          <p:nvPr/>
        </p:nvSpPr>
        <p:spPr>
          <a:xfrm rot="0">
            <a:off x="3730706" y="2658890"/>
            <a:ext cx="10826588" cy="5029200"/>
          </a:xfrm>
          <a:prstGeom prst="rect">
            <a:avLst/>
          </a:prstGeom>
        </p:spPr>
        <p:txBody>
          <a:bodyPr anchor="t" rtlCol="false" tIns="0" lIns="0" bIns="0" rIns="0">
            <a:spAutoFit/>
          </a:bodyPr>
          <a:lstStyle/>
          <a:p>
            <a:pPr algn="just">
              <a:lnSpc>
                <a:spcPts val="3360"/>
              </a:lnSpc>
            </a:pPr>
            <a:r>
              <a:rPr lang="en-US" sz="2800">
                <a:solidFill>
                  <a:srgbClr val="0C2344"/>
                </a:solidFill>
                <a:latin typeface="DM Sans"/>
                <a:ea typeface="DM Sans"/>
                <a:cs typeface="DM Sans"/>
                <a:sym typeface="DM Sans"/>
              </a:rPr>
              <a:t>“We think that every good culture of compliance has at least five elements. First, it has a strategic vision. Compliance activities have to relate to some larger strategic goal. Second, it identifies the specific risks that could arise within each strategic area. The devil, as they say, is in the details. Third, it establishes control points for each of these risks. Fourth, it is well documented. Documentation provides transparency, both internal, to senior management, and external, to auditors and regulators. Fifth and finally, specific people are accountable for managing each specific element of the compliance system. You can have the best policies and procedures in the world, but if no one is making them work, they will be useless.”</a:t>
            </a:r>
          </a:p>
        </p:txBody>
      </p:sp>
      <p:grpSp>
        <p:nvGrpSpPr>
          <p:cNvPr name="Group 12" id="12"/>
          <p:cNvGrpSpPr/>
          <p:nvPr/>
        </p:nvGrpSpPr>
        <p:grpSpPr>
          <a:xfrm rot="2700000">
            <a:off x="-1376391" y="-3093321"/>
            <a:ext cx="7415398" cy="3565095"/>
            <a:chOff x="0" y="0"/>
            <a:chExt cx="660400" cy="317500"/>
          </a:xfrm>
        </p:grpSpPr>
        <p:sp>
          <p:nvSpPr>
            <p:cNvPr name="Freeform 13" id="13"/>
            <p:cNvSpPr/>
            <p:nvPr/>
          </p:nvSpPr>
          <p:spPr>
            <a:xfrm flipH="false" flipV="false" rot="0">
              <a:off x="0" y="0"/>
              <a:ext cx="660400" cy="317500"/>
            </a:xfrm>
            <a:custGeom>
              <a:avLst/>
              <a:gdLst/>
              <a:ahLst/>
              <a:cxnLst/>
              <a:rect r="r" b="b" t="t" l="l"/>
              <a:pathLst>
                <a:path h="317500" w="660400">
                  <a:moveTo>
                    <a:pt x="220252" y="19070"/>
                  </a:moveTo>
                  <a:cubicBezTo>
                    <a:pt x="254000" y="7556"/>
                    <a:pt x="292600" y="0"/>
                    <a:pt x="330378" y="0"/>
                  </a:cubicBezTo>
                  <a:cubicBezTo>
                    <a:pt x="368157" y="0"/>
                    <a:pt x="404509" y="6476"/>
                    <a:pt x="438009" y="17990"/>
                  </a:cubicBezTo>
                  <a:cubicBezTo>
                    <a:pt x="438723" y="18350"/>
                    <a:pt x="439435" y="18350"/>
                    <a:pt x="440148" y="18710"/>
                  </a:cubicBezTo>
                  <a:cubicBezTo>
                    <a:pt x="565955" y="64765"/>
                    <a:pt x="658618" y="186379"/>
                    <a:pt x="660400" y="317500"/>
                  </a:cubicBezTo>
                  <a:lnTo>
                    <a:pt x="660400" y="317500"/>
                  </a:lnTo>
                  <a:lnTo>
                    <a:pt x="0" y="317500"/>
                  </a:lnTo>
                  <a:lnTo>
                    <a:pt x="0" y="317500"/>
                  </a:lnTo>
                  <a:cubicBezTo>
                    <a:pt x="1782" y="185660"/>
                    <a:pt x="93019" y="64045"/>
                    <a:pt x="220252" y="19070"/>
                  </a:cubicBezTo>
                  <a:close/>
                </a:path>
              </a:pathLst>
            </a:custGeom>
            <a:solidFill>
              <a:srgbClr val="000000">
                <a:alpha val="0"/>
              </a:srgbClr>
            </a:solidFill>
            <a:ln w="28575" cap="sq">
              <a:solidFill>
                <a:srgbClr val="8CA9AD"/>
              </a:solidFill>
              <a:prstDash val="solid"/>
              <a:miter/>
            </a:ln>
          </p:spPr>
        </p:sp>
        <p:sp>
          <p:nvSpPr>
            <p:cNvPr name="TextBox 14" id="14"/>
            <p:cNvSpPr txBox="true"/>
            <p:nvPr/>
          </p:nvSpPr>
          <p:spPr>
            <a:xfrm>
              <a:off x="0" y="146050"/>
              <a:ext cx="660400" cy="171450"/>
            </a:xfrm>
            <a:prstGeom prst="rect">
              <a:avLst/>
            </a:prstGeom>
          </p:spPr>
          <p:txBody>
            <a:bodyPr anchor="ctr" rtlCol="false" tIns="50800" lIns="50800" bIns="50800" rIns="50800"/>
            <a:lstStyle/>
            <a:p>
              <a:pPr algn="ctr">
                <a:lnSpc>
                  <a:spcPts val="2553"/>
                </a:lnSpc>
              </a:pPr>
            </a:p>
          </p:txBody>
        </p:sp>
      </p:grpSp>
      <p:sp>
        <p:nvSpPr>
          <p:cNvPr name="AutoShape 15" id="15"/>
          <p:cNvSpPr/>
          <p:nvPr/>
        </p:nvSpPr>
        <p:spPr>
          <a:xfrm>
            <a:off x="-1839005" y="-2273771"/>
            <a:ext cx="5185216" cy="5132702"/>
          </a:xfrm>
          <a:prstGeom prst="line">
            <a:avLst/>
          </a:prstGeom>
          <a:ln cap="flat" w="28575">
            <a:solidFill>
              <a:srgbClr val="0C2344"/>
            </a:solidFill>
            <a:prstDash val="solid"/>
            <a:headEnd type="none" len="sm" w="sm"/>
            <a:tailEnd type="none" len="sm" w="sm"/>
          </a:ln>
        </p:spPr>
      </p:sp>
      <p:sp>
        <p:nvSpPr>
          <p:cNvPr name="AutoShape 16" id="16"/>
          <p:cNvSpPr/>
          <p:nvPr/>
        </p:nvSpPr>
        <p:spPr>
          <a:xfrm>
            <a:off x="-2052951" y="-1961095"/>
            <a:ext cx="5038853" cy="5038853"/>
          </a:xfrm>
          <a:prstGeom prst="line">
            <a:avLst/>
          </a:prstGeom>
          <a:ln cap="flat" w="28575">
            <a:solidFill>
              <a:srgbClr val="0C2344"/>
            </a:solidFill>
            <a:prstDash val="solid"/>
            <a:headEnd type="none" len="sm" w="sm"/>
            <a:tailEnd type="none" len="sm" w="sm"/>
          </a:ln>
        </p:spPr>
      </p:sp>
      <p:sp>
        <p:nvSpPr>
          <p:cNvPr name="AutoShape 17" id="17"/>
          <p:cNvSpPr/>
          <p:nvPr/>
        </p:nvSpPr>
        <p:spPr>
          <a:xfrm>
            <a:off x="-2232553" y="-1602625"/>
            <a:ext cx="4867141" cy="4867141"/>
          </a:xfrm>
          <a:prstGeom prst="line">
            <a:avLst/>
          </a:prstGeom>
          <a:ln cap="flat" w="28575">
            <a:solidFill>
              <a:srgbClr val="0C2344"/>
            </a:solidFill>
            <a:prstDash val="solid"/>
            <a:headEnd type="none" len="sm" w="sm"/>
            <a:tailEnd type="none" len="sm" w="sm"/>
          </a:ln>
        </p:spPr>
      </p:sp>
      <p:sp>
        <p:nvSpPr>
          <p:cNvPr name="AutoShape 18" id="18"/>
          <p:cNvSpPr/>
          <p:nvPr/>
        </p:nvSpPr>
        <p:spPr>
          <a:xfrm>
            <a:off x="-2359208" y="-1216357"/>
            <a:ext cx="4690515" cy="4690515"/>
          </a:xfrm>
          <a:prstGeom prst="line">
            <a:avLst/>
          </a:prstGeom>
          <a:ln cap="flat" w="28575">
            <a:solidFill>
              <a:srgbClr val="0C2344"/>
            </a:solidFill>
            <a:prstDash val="solid"/>
            <a:headEnd type="none" len="sm" w="sm"/>
            <a:tailEnd type="none" len="sm" w="sm"/>
          </a:ln>
        </p:spPr>
      </p:sp>
      <p:sp>
        <p:nvSpPr>
          <p:cNvPr name="AutoShape 19" id="19"/>
          <p:cNvSpPr/>
          <p:nvPr/>
        </p:nvSpPr>
        <p:spPr>
          <a:xfrm>
            <a:off x="-2503062" y="-776680"/>
            <a:ext cx="4347674" cy="4347674"/>
          </a:xfrm>
          <a:prstGeom prst="line">
            <a:avLst/>
          </a:prstGeom>
          <a:ln cap="flat" w="28575">
            <a:solidFill>
              <a:srgbClr val="0C2344"/>
            </a:solidFill>
            <a:prstDash val="solid"/>
            <a:headEnd type="none" len="sm" w="sm"/>
            <a:tailEnd type="none" len="sm" w="sm"/>
          </a:ln>
        </p:spPr>
      </p:sp>
      <p:sp>
        <p:nvSpPr>
          <p:cNvPr name="AutoShape 20" id="20"/>
          <p:cNvSpPr/>
          <p:nvPr/>
        </p:nvSpPr>
        <p:spPr>
          <a:xfrm>
            <a:off x="-2623881" y="-332957"/>
            <a:ext cx="3963599" cy="3985594"/>
          </a:xfrm>
          <a:prstGeom prst="line">
            <a:avLst/>
          </a:prstGeom>
          <a:ln cap="flat" w="28575">
            <a:solidFill>
              <a:srgbClr val="0C2344"/>
            </a:solidFill>
            <a:prstDash val="solid"/>
            <a:headEnd type="none" len="sm" w="sm"/>
            <a:tailEnd type="none" len="sm" w="sm"/>
          </a:ln>
        </p:spPr>
      </p:sp>
      <p:sp>
        <p:nvSpPr>
          <p:cNvPr name="AutoShape 21" id="21"/>
          <p:cNvSpPr/>
          <p:nvPr/>
        </p:nvSpPr>
        <p:spPr>
          <a:xfrm>
            <a:off x="-2598114" y="228677"/>
            <a:ext cx="3377485" cy="3360058"/>
          </a:xfrm>
          <a:prstGeom prst="line">
            <a:avLst/>
          </a:prstGeom>
          <a:ln cap="flat" w="28575">
            <a:solidFill>
              <a:srgbClr val="0C2344"/>
            </a:solidFill>
            <a:prstDash val="solid"/>
            <a:headEnd type="none" len="sm" w="sm"/>
            <a:tailEnd type="none" len="sm" w="sm"/>
          </a:ln>
        </p:spPr>
      </p:sp>
      <p:sp>
        <p:nvSpPr>
          <p:cNvPr name="AutoShape 22" id="22"/>
          <p:cNvSpPr/>
          <p:nvPr/>
        </p:nvSpPr>
        <p:spPr>
          <a:xfrm>
            <a:off x="-2509797" y="905760"/>
            <a:ext cx="2628598" cy="2671969"/>
          </a:xfrm>
          <a:prstGeom prst="line">
            <a:avLst/>
          </a:prstGeom>
          <a:ln cap="flat" w="28575">
            <a:solidFill>
              <a:srgbClr val="0C2344"/>
            </a:solidFill>
            <a:prstDash val="solid"/>
            <a:headEnd type="none" len="sm" w="sm"/>
            <a:tailEnd type="none" len="sm" w="sm"/>
          </a:ln>
        </p:spPr>
      </p:sp>
      <p:sp>
        <p:nvSpPr>
          <p:cNvPr name="Freeform 23" id="23"/>
          <p:cNvSpPr/>
          <p:nvPr/>
        </p:nvSpPr>
        <p:spPr>
          <a:xfrm flipH="false" flipV="false" rot="0">
            <a:off x="17204191" y="-55109"/>
            <a:ext cx="1083809" cy="1083809"/>
          </a:xfrm>
          <a:custGeom>
            <a:avLst/>
            <a:gdLst/>
            <a:ahLst/>
            <a:cxnLst/>
            <a:rect r="r" b="b" t="t" l="l"/>
            <a:pathLst>
              <a:path h="1083809" w="1083809">
                <a:moveTo>
                  <a:pt x="0" y="0"/>
                </a:moveTo>
                <a:lnTo>
                  <a:pt x="1083809" y="0"/>
                </a:lnTo>
                <a:lnTo>
                  <a:pt x="1083809" y="1083809"/>
                </a:lnTo>
                <a:lnTo>
                  <a:pt x="0" y="1083809"/>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24" id="24"/>
          <p:cNvSpPr/>
          <p:nvPr/>
        </p:nvSpPr>
        <p:spPr>
          <a:xfrm flipH="false" flipV="false" rot="0">
            <a:off x="17204191" y="1028700"/>
            <a:ext cx="1083809" cy="1083809"/>
          </a:xfrm>
          <a:custGeom>
            <a:avLst/>
            <a:gdLst/>
            <a:ahLst/>
            <a:cxnLst/>
            <a:rect r="r" b="b" t="t" l="l"/>
            <a:pathLst>
              <a:path h="1083809" w="1083809">
                <a:moveTo>
                  <a:pt x="0" y="0"/>
                </a:moveTo>
                <a:lnTo>
                  <a:pt x="1083809" y="0"/>
                </a:lnTo>
                <a:lnTo>
                  <a:pt x="1083809" y="1083809"/>
                </a:lnTo>
                <a:lnTo>
                  <a:pt x="0" y="1083809"/>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25" id="25"/>
          <p:cNvSpPr/>
          <p:nvPr/>
        </p:nvSpPr>
        <p:spPr>
          <a:xfrm flipH="true" flipV="true" rot="5400000">
            <a:off x="17204191" y="2112509"/>
            <a:ext cx="1083809" cy="1083809"/>
          </a:xfrm>
          <a:custGeom>
            <a:avLst/>
            <a:gdLst/>
            <a:ahLst/>
            <a:cxnLst/>
            <a:rect r="r" b="b" t="t" l="l"/>
            <a:pathLst>
              <a:path h="1083809" w="1083809">
                <a:moveTo>
                  <a:pt x="1083809" y="1083809"/>
                </a:moveTo>
                <a:lnTo>
                  <a:pt x="0" y="1083809"/>
                </a:lnTo>
                <a:lnTo>
                  <a:pt x="0" y="0"/>
                </a:lnTo>
                <a:lnTo>
                  <a:pt x="1083809" y="0"/>
                </a:lnTo>
                <a:lnTo>
                  <a:pt x="1083809" y="1083809"/>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Freeform 26" id="26"/>
          <p:cNvSpPr/>
          <p:nvPr/>
        </p:nvSpPr>
        <p:spPr>
          <a:xfrm flipH="false" flipV="false" rot="0">
            <a:off x="16120382" y="-55109"/>
            <a:ext cx="1083809" cy="1083809"/>
          </a:xfrm>
          <a:custGeom>
            <a:avLst/>
            <a:gdLst/>
            <a:ahLst/>
            <a:cxnLst/>
            <a:rect r="r" b="b" t="t" l="l"/>
            <a:pathLst>
              <a:path h="1083809" w="1083809">
                <a:moveTo>
                  <a:pt x="0" y="0"/>
                </a:moveTo>
                <a:lnTo>
                  <a:pt x="1083809" y="0"/>
                </a:lnTo>
                <a:lnTo>
                  <a:pt x="1083809" y="1083809"/>
                </a:lnTo>
                <a:lnTo>
                  <a:pt x="0" y="1083809"/>
                </a:lnTo>
                <a:lnTo>
                  <a:pt x="0" y="0"/>
                </a:lnTo>
                <a:close/>
              </a:path>
            </a:pathLst>
          </a:custGeom>
          <a:blipFill>
            <a:blip r:embed="rId8">
              <a:extLst>
                <a:ext uri="{96DAC541-7B7A-43D3-8B79-37D633B846F1}">
                  <asvg:svgBlip xmlns:asvg="http://schemas.microsoft.com/office/drawing/2016/SVG/main" r:embed="rId9"/>
                </a:ext>
              </a:extLst>
            </a:blip>
            <a:stretch>
              <a:fillRect l="0" t="0" r="0" b="0"/>
            </a:stretch>
          </a:blipFill>
        </p:spPr>
      </p:sp>
      <p:sp>
        <p:nvSpPr>
          <p:cNvPr name="Freeform 27" id="27"/>
          <p:cNvSpPr/>
          <p:nvPr/>
        </p:nvSpPr>
        <p:spPr>
          <a:xfrm flipH="false" flipV="false" rot="5400000">
            <a:off x="15036573" y="1028700"/>
            <a:ext cx="1083809" cy="1083809"/>
          </a:xfrm>
          <a:custGeom>
            <a:avLst/>
            <a:gdLst/>
            <a:ahLst/>
            <a:cxnLst/>
            <a:rect r="r" b="b" t="t" l="l"/>
            <a:pathLst>
              <a:path h="1083809" w="1083809">
                <a:moveTo>
                  <a:pt x="0" y="0"/>
                </a:moveTo>
                <a:lnTo>
                  <a:pt x="1083809" y="0"/>
                </a:lnTo>
                <a:lnTo>
                  <a:pt x="1083809" y="1083809"/>
                </a:lnTo>
                <a:lnTo>
                  <a:pt x="0" y="1083809"/>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Freeform 28" id="28"/>
          <p:cNvSpPr/>
          <p:nvPr/>
        </p:nvSpPr>
        <p:spPr>
          <a:xfrm flipH="false" flipV="false" rot="-10800000">
            <a:off x="16120382" y="2112509"/>
            <a:ext cx="1083809" cy="1083809"/>
          </a:xfrm>
          <a:custGeom>
            <a:avLst/>
            <a:gdLst/>
            <a:ahLst/>
            <a:cxnLst/>
            <a:rect r="r" b="b" t="t" l="l"/>
            <a:pathLst>
              <a:path h="1083809" w="1083809">
                <a:moveTo>
                  <a:pt x="0" y="0"/>
                </a:moveTo>
                <a:lnTo>
                  <a:pt x="1083809" y="0"/>
                </a:lnTo>
                <a:lnTo>
                  <a:pt x="1083809" y="1083809"/>
                </a:lnTo>
                <a:lnTo>
                  <a:pt x="0" y="1083809"/>
                </a:lnTo>
                <a:lnTo>
                  <a:pt x="0" y="0"/>
                </a:lnTo>
                <a:close/>
              </a:path>
            </a:pathLst>
          </a:custGeom>
          <a:blipFill>
            <a:blip r:embed="rId8">
              <a:extLst>
                <a:ext uri="{96DAC541-7B7A-43D3-8B79-37D633B846F1}">
                  <asvg:svgBlip xmlns:asvg="http://schemas.microsoft.com/office/drawing/2016/SVG/main" r:embed="rId9"/>
                </a:ext>
              </a:extLst>
            </a:blip>
            <a:stretch>
              <a:fillRect l="0" t="0" r="0" b="0"/>
            </a:stretch>
          </a:blipFill>
        </p:spPr>
      </p:sp>
      <p:sp>
        <p:nvSpPr>
          <p:cNvPr name="Freeform 29" id="29"/>
          <p:cNvSpPr/>
          <p:nvPr/>
        </p:nvSpPr>
        <p:spPr>
          <a:xfrm flipH="true" flipV="true" rot="-10800000">
            <a:off x="15036573" y="2112509"/>
            <a:ext cx="1083809" cy="1083809"/>
          </a:xfrm>
          <a:custGeom>
            <a:avLst/>
            <a:gdLst/>
            <a:ahLst/>
            <a:cxnLst/>
            <a:rect r="r" b="b" t="t" l="l"/>
            <a:pathLst>
              <a:path h="1083809" w="1083809">
                <a:moveTo>
                  <a:pt x="1083809" y="1083809"/>
                </a:moveTo>
                <a:lnTo>
                  <a:pt x="0" y="1083809"/>
                </a:lnTo>
                <a:lnTo>
                  <a:pt x="0" y="0"/>
                </a:lnTo>
                <a:lnTo>
                  <a:pt x="1083809" y="0"/>
                </a:lnTo>
                <a:lnTo>
                  <a:pt x="1083809" y="1083809"/>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30" id="30"/>
          <p:cNvSpPr/>
          <p:nvPr/>
        </p:nvSpPr>
        <p:spPr>
          <a:xfrm flipH="true" flipV="true" rot="5400000">
            <a:off x="12770705" y="-55109"/>
            <a:ext cx="1083809" cy="1083809"/>
          </a:xfrm>
          <a:custGeom>
            <a:avLst/>
            <a:gdLst/>
            <a:ahLst/>
            <a:cxnLst/>
            <a:rect r="r" b="b" t="t" l="l"/>
            <a:pathLst>
              <a:path h="1083809" w="1083809">
                <a:moveTo>
                  <a:pt x="1083809" y="1083809"/>
                </a:moveTo>
                <a:lnTo>
                  <a:pt x="0" y="1083809"/>
                </a:lnTo>
                <a:lnTo>
                  <a:pt x="0" y="0"/>
                </a:lnTo>
                <a:lnTo>
                  <a:pt x="1083809" y="0"/>
                </a:lnTo>
                <a:lnTo>
                  <a:pt x="1083809" y="1083809"/>
                </a:lnTo>
                <a:close/>
              </a:path>
            </a:pathLst>
          </a:custGeom>
          <a:blipFill>
            <a:blip r:embed="rId8">
              <a:extLst>
                <a:ext uri="{96DAC541-7B7A-43D3-8B79-37D633B846F1}">
                  <asvg:svgBlip xmlns:asvg="http://schemas.microsoft.com/office/drawing/2016/SVG/main" r:embed="rId9"/>
                </a:ext>
              </a:extLst>
            </a:blip>
            <a:stretch>
              <a:fillRect l="0" t="0" r="0" b="0"/>
            </a:stretch>
          </a:blipFill>
        </p:spPr>
      </p:sp>
      <p:sp>
        <p:nvSpPr>
          <p:cNvPr name="Freeform 31" id="31"/>
          <p:cNvSpPr/>
          <p:nvPr/>
        </p:nvSpPr>
        <p:spPr>
          <a:xfrm flipH="true" flipV="true" rot="-10800000">
            <a:off x="12770705" y="1028700"/>
            <a:ext cx="1083809" cy="1083809"/>
          </a:xfrm>
          <a:custGeom>
            <a:avLst/>
            <a:gdLst/>
            <a:ahLst/>
            <a:cxnLst/>
            <a:rect r="r" b="b" t="t" l="l"/>
            <a:pathLst>
              <a:path h="1083809" w="1083809">
                <a:moveTo>
                  <a:pt x="1083809" y="1083809"/>
                </a:moveTo>
                <a:lnTo>
                  <a:pt x="0" y="1083809"/>
                </a:lnTo>
                <a:lnTo>
                  <a:pt x="0" y="0"/>
                </a:lnTo>
                <a:lnTo>
                  <a:pt x="1083809" y="0"/>
                </a:lnTo>
                <a:lnTo>
                  <a:pt x="1083809" y="1083809"/>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Freeform 32" id="32"/>
          <p:cNvSpPr/>
          <p:nvPr/>
        </p:nvSpPr>
        <p:spPr>
          <a:xfrm flipH="false" flipV="false" rot="-10800000">
            <a:off x="9525" y="7044155"/>
            <a:ext cx="1083809" cy="1083809"/>
          </a:xfrm>
          <a:custGeom>
            <a:avLst/>
            <a:gdLst/>
            <a:ahLst/>
            <a:cxnLst/>
            <a:rect r="r" b="b" t="t" l="l"/>
            <a:pathLst>
              <a:path h="1083809" w="1083809">
                <a:moveTo>
                  <a:pt x="0" y="0"/>
                </a:moveTo>
                <a:lnTo>
                  <a:pt x="1083809" y="0"/>
                </a:lnTo>
                <a:lnTo>
                  <a:pt x="1083809" y="1083809"/>
                </a:lnTo>
                <a:lnTo>
                  <a:pt x="0" y="1083809"/>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33" id="33"/>
          <p:cNvSpPr/>
          <p:nvPr/>
        </p:nvSpPr>
        <p:spPr>
          <a:xfrm flipH="false" flipV="false" rot="0">
            <a:off x="1083809" y="7072730"/>
            <a:ext cx="1083809" cy="1083809"/>
          </a:xfrm>
          <a:custGeom>
            <a:avLst/>
            <a:gdLst/>
            <a:ahLst/>
            <a:cxnLst/>
            <a:rect r="r" b="b" t="t" l="l"/>
            <a:pathLst>
              <a:path h="1083809" w="1083809">
                <a:moveTo>
                  <a:pt x="0" y="0"/>
                </a:moveTo>
                <a:lnTo>
                  <a:pt x="1083809" y="0"/>
                </a:lnTo>
                <a:lnTo>
                  <a:pt x="1083809" y="1083809"/>
                </a:lnTo>
                <a:lnTo>
                  <a:pt x="0" y="1083809"/>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34" id="34"/>
          <p:cNvSpPr/>
          <p:nvPr/>
        </p:nvSpPr>
        <p:spPr>
          <a:xfrm flipH="false" flipV="false" rot="0">
            <a:off x="0" y="8156539"/>
            <a:ext cx="1083809" cy="1083809"/>
          </a:xfrm>
          <a:custGeom>
            <a:avLst/>
            <a:gdLst/>
            <a:ahLst/>
            <a:cxnLst/>
            <a:rect r="r" b="b" t="t" l="l"/>
            <a:pathLst>
              <a:path h="1083809" w="1083809">
                <a:moveTo>
                  <a:pt x="0" y="0"/>
                </a:moveTo>
                <a:lnTo>
                  <a:pt x="1083809" y="0"/>
                </a:lnTo>
                <a:lnTo>
                  <a:pt x="1083809" y="1083809"/>
                </a:lnTo>
                <a:lnTo>
                  <a:pt x="0" y="1083809"/>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35" id="35"/>
          <p:cNvSpPr/>
          <p:nvPr/>
        </p:nvSpPr>
        <p:spPr>
          <a:xfrm flipH="false" flipV="false" rot="-10800000">
            <a:off x="0" y="9240348"/>
            <a:ext cx="1083809" cy="1083809"/>
          </a:xfrm>
          <a:custGeom>
            <a:avLst/>
            <a:gdLst/>
            <a:ahLst/>
            <a:cxnLst/>
            <a:rect r="r" b="b" t="t" l="l"/>
            <a:pathLst>
              <a:path h="1083809" w="1083809">
                <a:moveTo>
                  <a:pt x="0" y="0"/>
                </a:moveTo>
                <a:lnTo>
                  <a:pt x="1083809" y="0"/>
                </a:lnTo>
                <a:lnTo>
                  <a:pt x="1083809" y="1083809"/>
                </a:lnTo>
                <a:lnTo>
                  <a:pt x="0" y="1083809"/>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36" id="36"/>
          <p:cNvSpPr/>
          <p:nvPr/>
        </p:nvSpPr>
        <p:spPr>
          <a:xfrm flipH="false" flipV="false" rot="-5400000">
            <a:off x="1083809" y="9240348"/>
            <a:ext cx="1083809" cy="1083809"/>
          </a:xfrm>
          <a:custGeom>
            <a:avLst/>
            <a:gdLst/>
            <a:ahLst/>
            <a:cxnLst/>
            <a:rect r="r" b="b" t="t" l="l"/>
            <a:pathLst>
              <a:path h="1083809" w="1083809">
                <a:moveTo>
                  <a:pt x="0" y="0"/>
                </a:moveTo>
                <a:lnTo>
                  <a:pt x="1083809" y="0"/>
                </a:lnTo>
                <a:lnTo>
                  <a:pt x="1083809" y="1083809"/>
                </a:lnTo>
                <a:lnTo>
                  <a:pt x="0" y="1083809"/>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Freeform 37" id="37"/>
          <p:cNvSpPr/>
          <p:nvPr/>
        </p:nvSpPr>
        <p:spPr>
          <a:xfrm flipH="false" flipV="false" rot="-10800000">
            <a:off x="3321750" y="9268923"/>
            <a:ext cx="1083809" cy="1083809"/>
          </a:xfrm>
          <a:custGeom>
            <a:avLst/>
            <a:gdLst/>
            <a:ahLst/>
            <a:cxnLst/>
            <a:rect r="r" b="b" t="t" l="l"/>
            <a:pathLst>
              <a:path h="1083809" w="1083809">
                <a:moveTo>
                  <a:pt x="0" y="0"/>
                </a:moveTo>
                <a:lnTo>
                  <a:pt x="1083809" y="0"/>
                </a:lnTo>
                <a:lnTo>
                  <a:pt x="1083809" y="1083809"/>
                </a:lnTo>
                <a:lnTo>
                  <a:pt x="0" y="1083809"/>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Freeform 38" id="38"/>
          <p:cNvSpPr/>
          <p:nvPr/>
        </p:nvSpPr>
        <p:spPr>
          <a:xfrm flipH="false" flipV="false" rot="0">
            <a:off x="3321750" y="8185114"/>
            <a:ext cx="1083809" cy="1083809"/>
          </a:xfrm>
          <a:custGeom>
            <a:avLst/>
            <a:gdLst/>
            <a:ahLst/>
            <a:cxnLst/>
            <a:rect r="r" b="b" t="t" l="l"/>
            <a:pathLst>
              <a:path h="1083809" w="1083809">
                <a:moveTo>
                  <a:pt x="0" y="0"/>
                </a:moveTo>
                <a:lnTo>
                  <a:pt x="1083809" y="0"/>
                </a:lnTo>
                <a:lnTo>
                  <a:pt x="1083809" y="1083809"/>
                </a:lnTo>
                <a:lnTo>
                  <a:pt x="0" y="1083809"/>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39" id="39"/>
          <p:cNvSpPr/>
          <p:nvPr/>
        </p:nvSpPr>
        <p:spPr>
          <a:xfrm flipH="false" flipV="false" rot="5400000">
            <a:off x="4405559" y="9268923"/>
            <a:ext cx="1083809" cy="1083809"/>
          </a:xfrm>
          <a:custGeom>
            <a:avLst/>
            <a:gdLst/>
            <a:ahLst/>
            <a:cxnLst/>
            <a:rect r="r" b="b" t="t" l="l"/>
            <a:pathLst>
              <a:path h="1083809" w="1083809">
                <a:moveTo>
                  <a:pt x="0" y="0"/>
                </a:moveTo>
                <a:lnTo>
                  <a:pt x="1083809" y="0"/>
                </a:lnTo>
                <a:lnTo>
                  <a:pt x="1083809" y="1083809"/>
                </a:lnTo>
                <a:lnTo>
                  <a:pt x="0" y="1083809"/>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TextBox 40" id="40"/>
          <p:cNvSpPr txBox="true"/>
          <p:nvPr/>
        </p:nvSpPr>
        <p:spPr>
          <a:xfrm rot="0">
            <a:off x="9176946" y="7847170"/>
            <a:ext cx="4788843" cy="339725"/>
          </a:xfrm>
          <a:prstGeom prst="rect">
            <a:avLst/>
          </a:prstGeom>
        </p:spPr>
        <p:txBody>
          <a:bodyPr anchor="t" rtlCol="false" tIns="0" lIns="0" bIns="0" rIns="0">
            <a:spAutoFit/>
          </a:bodyPr>
          <a:lstStyle/>
          <a:p>
            <a:pPr algn="ctr">
              <a:lnSpc>
                <a:spcPts val="2799"/>
              </a:lnSpc>
            </a:pPr>
            <a:r>
              <a:rPr lang="en-US" sz="1999">
                <a:solidFill>
                  <a:srgbClr val="0C2344"/>
                </a:solidFill>
                <a:latin typeface="Lato"/>
                <a:ea typeface="Lato"/>
                <a:cs typeface="Lato"/>
                <a:sym typeface="Lato"/>
              </a:rPr>
              <a:t>-Lori A. Richards, Former Director of OCIE </a:t>
            </a:r>
          </a:p>
        </p:txBody>
      </p:sp>
    </p:spTree>
  </p:cSld>
  <p:clrMapOvr>
    <a:masterClrMapping/>
  </p:clrMapOvr>
</p:sld>
</file>

<file path=ppt/slides/slide3.xml><?xml version="1.0" encoding="utf-8"?>
<p:sld xmlns:p="http://schemas.openxmlformats.org/presentationml/2006/main" xmlns:a="http://schemas.openxmlformats.org/drawingml/2006/main" xmlns:r="http://schemas.openxmlformats.org/officeDocument/2006/relationships">
  <p:cSld>
    <p:bg>
      <p:bgPr>
        <a:solidFill>
          <a:srgbClr val="E8E7E7"/>
        </a:solidFill>
      </p:bgPr>
    </p:bg>
    <p:spTree>
      <p:nvGrpSpPr>
        <p:cNvPr id="1" name=""/>
        <p:cNvGrpSpPr/>
        <p:nvPr/>
      </p:nvGrpSpPr>
      <p:grpSpPr>
        <a:xfrm>
          <a:off x="0" y="0"/>
          <a:ext cx="0" cy="0"/>
          <a:chOff x="0" y="0"/>
          <a:chExt cx="0" cy="0"/>
        </a:xfrm>
      </p:grpSpPr>
      <p:grpSp>
        <p:nvGrpSpPr>
          <p:cNvPr name="Group 2" id="2"/>
          <p:cNvGrpSpPr/>
          <p:nvPr/>
        </p:nvGrpSpPr>
        <p:grpSpPr>
          <a:xfrm rot="0">
            <a:off x="2481521" y="4552184"/>
            <a:ext cx="6046286" cy="1027869"/>
            <a:chOff x="0" y="0"/>
            <a:chExt cx="1592438" cy="270714"/>
          </a:xfrm>
        </p:grpSpPr>
        <p:sp>
          <p:nvSpPr>
            <p:cNvPr name="Freeform 3" id="3"/>
            <p:cNvSpPr/>
            <p:nvPr/>
          </p:nvSpPr>
          <p:spPr>
            <a:xfrm flipH="false" flipV="false" rot="0">
              <a:off x="0" y="0"/>
              <a:ext cx="1592438" cy="270714"/>
            </a:xfrm>
            <a:custGeom>
              <a:avLst/>
              <a:gdLst/>
              <a:ahLst/>
              <a:cxnLst/>
              <a:rect r="r" b="b" t="t" l="l"/>
              <a:pathLst>
                <a:path h="270714" w="1592438">
                  <a:moveTo>
                    <a:pt x="65303" y="0"/>
                  </a:moveTo>
                  <a:lnTo>
                    <a:pt x="1527135" y="0"/>
                  </a:lnTo>
                  <a:cubicBezTo>
                    <a:pt x="1544454" y="0"/>
                    <a:pt x="1561064" y="6880"/>
                    <a:pt x="1573311" y="19127"/>
                  </a:cubicBezTo>
                  <a:cubicBezTo>
                    <a:pt x="1585557" y="31373"/>
                    <a:pt x="1592438" y="47983"/>
                    <a:pt x="1592438" y="65303"/>
                  </a:cubicBezTo>
                  <a:lnTo>
                    <a:pt x="1592438" y="205412"/>
                  </a:lnTo>
                  <a:cubicBezTo>
                    <a:pt x="1592438" y="241477"/>
                    <a:pt x="1563201" y="270714"/>
                    <a:pt x="1527135" y="270714"/>
                  </a:cubicBezTo>
                  <a:lnTo>
                    <a:pt x="65303" y="270714"/>
                  </a:lnTo>
                  <a:cubicBezTo>
                    <a:pt x="47983" y="270714"/>
                    <a:pt x="31373" y="263834"/>
                    <a:pt x="19127" y="251588"/>
                  </a:cubicBezTo>
                  <a:cubicBezTo>
                    <a:pt x="6880" y="239341"/>
                    <a:pt x="0" y="222731"/>
                    <a:pt x="0" y="205412"/>
                  </a:cubicBezTo>
                  <a:lnTo>
                    <a:pt x="0" y="65303"/>
                  </a:lnTo>
                  <a:cubicBezTo>
                    <a:pt x="0" y="47983"/>
                    <a:pt x="6880" y="31373"/>
                    <a:pt x="19127" y="19127"/>
                  </a:cubicBezTo>
                  <a:cubicBezTo>
                    <a:pt x="31373" y="6880"/>
                    <a:pt x="47983" y="0"/>
                    <a:pt x="65303" y="0"/>
                  </a:cubicBezTo>
                  <a:close/>
                </a:path>
              </a:pathLst>
            </a:custGeom>
            <a:solidFill>
              <a:srgbClr val="0C2344"/>
            </a:solidFill>
          </p:spPr>
        </p:sp>
        <p:sp>
          <p:nvSpPr>
            <p:cNvPr name="TextBox 4" id="4"/>
            <p:cNvSpPr txBox="true"/>
            <p:nvPr/>
          </p:nvSpPr>
          <p:spPr>
            <a:xfrm>
              <a:off x="0" y="19050"/>
              <a:ext cx="1592438" cy="251664"/>
            </a:xfrm>
            <a:prstGeom prst="rect">
              <a:avLst/>
            </a:prstGeom>
          </p:spPr>
          <p:txBody>
            <a:bodyPr anchor="ctr" rtlCol="false" tIns="50800" lIns="50800" bIns="50800" rIns="50800"/>
            <a:lstStyle/>
            <a:p>
              <a:pPr algn="ctr">
                <a:lnSpc>
                  <a:spcPts val="2553"/>
                </a:lnSpc>
              </a:pPr>
            </a:p>
          </p:txBody>
        </p:sp>
      </p:grpSp>
      <p:grpSp>
        <p:nvGrpSpPr>
          <p:cNvPr name="Group 5" id="5"/>
          <p:cNvGrpSpPr/>
          <p:nvPr/>
        </p:nvGrpSpPr>
        <p:grpSpPr>
          <a:xfrm rot="0">
            <a:off x="2481521" y="6113452"/>
            <a:ext cx="6046286" cy="1447800"/>
            <a:chOff x="0" y="0"/>
            <a:chExt cx="1592438" cy="381314"/>
          </a:xfrm>
        </p:grpSpPr>
        <p:sp>
          <p:nvSpPr>
            <p:cNvPr name="Freeform 6" id="6"/>
            <p:cNvSpPr/>
            <p:nvPr/>
          </p:nvSpPr>
          <p:spPr>
            <a:xfrm flipH="false" flipV="false" rot="0">
              <a:off x="0" y="0"/>
              <a:ext cx="1592438" cy="381314"/>
            </a:xfrm>
            <a:custGeom>
              <a:avLst/>
              <a:gdLst/>
              <a:ahLst/>
              <a:cxnLst/>
              <a:rect r="r" b="b" t="t" l="l"/>
              <a:pathLst>
                <a:path h="381314" w="1592438">
                  <a:moveTo>
                    <a:pt x="65303" y="0"/>
                  </a:moveTo>
                  <a:lnTo>
                    <a:pt x="1527135" y="0"/>
                  </a:lnTo>
                  <a:cubicBezTo>
                    <a:pt x="1544454" y="0"/>
                    <a:pt x="1561064" y="6880"/>
                    <a:pt x="1573311" y="19127"/>
                  </a:cubicBezTo>
                  <a:cubicBezTo>
                    <a:pt x="1585557" y="31373"/>
                    <a:pt x="1592438" y="47983"/>
                    <a:pt x="1592438" y="65303"/>
                  </a:cubicBezTo>
                  <a:lnTo>
                    <a:pt x="1592438" y="316011"/>
                  </a:lnTo>
                  <a:cubicBezTo>
                    <a:pt x="1592438" y="352077"/>
                    <a:pt x="1563201" y="381314"/>
                    <a:pt x="1527135" y="381314"/>
                  </a:cubicBezTo>
                  <a:lnTo>
                    <a:pt x="65303" y="381314"/>
                  </a:lnTo>
                  <a:cubicBezTo>
                    <a:pt x="29237" y="381314"/>
                    <a:pt x="0" y="352077"/>
                    <a:pt x="0" y="316011"/>
                  </a:cubicBezTo>
                  <a:lnTo>
                    <a:pt x="0" y="65303"/>
                  </a:lnTo>
                  <a:cubicBezTo>
                    <a:pt x="0" y="47983"/>
                    <a:pt x="6880" y="31373"/>
                    <a:pt x="19127" y="19127"/>
                  </a:cubicBezTo>
                  <a:cubicBezTo>
                    <a:pt x="31373" y="6880"/>
                    <a:pt x="47983" y="0"/>
                    <a:pt x="65303" y="0"/>
                  </a:cubicBezTo>
                  <a:close/>
                </a:path>
              </a:pathLst>
            </a:custGeom>
            <a:solidFill>
              <a:srgbClr val="0C2344"/>
            </a:solidFill>
          </p:spPr>
        </p:sp>
        <p:sp>
          <p:nvSpPr>
            <p:cNvPr name="TextBox 7" id="7"/>
            <p:cNvSpPr txBox="true"/>
            <p:nvPr/>
          </p:nvSpPr>
          <p:spPr>
            <a:xfrm>
              <a:off x="0" y="19050"/>
              <a:ext cx="1592438" cy="362264"/>
            </a:xfrm>
            <a:prstGeom prst="rect">
              <a:avLst/>
            </a:prstGeom>
          </p:spPr>
          <p:txBody>
            <a:bodyPr anchor="ctr" rtlCol="false" tIns="50800" lIns="50800" bIns="50800" rIns="50800"/>
            <a:lstStyle/>
            <a:p>
              <a:pPr algn="ctr">
                <a:lnSpc>
                  <a:spcPts val="2553"/>
                </a:lnSpc>
              </a:pPr>
            </a:p>
          </p:txBody>
        </p:sp>
      </p:grpSp>
      <p:sp>
        <p:nvSpPr>
          <p:cNvPr name="Freeform 8" id="8"/>
          <p:cNvSpPr/>
          <p:nvPr/>
        </p:nvSpPr>
        <p:spPr>
          <a:xfrm flipH="false" flipV="false" rot="-10800000">
            <a:off x="9525" y="8243164"/>
            <a:ext cx="1083809" cy="1083809"/>
          </a:xfrm>
          <a:custGeom>
            <a:avLst/>
            <a:gdLst/>
            <a:ahLst/>
            <a:cxnLst/>
            <a:rect r="r" b="b" t="t" l="l"/>
            <a:pathLst>
              <a:path h="1083809" w="1083809">
                <a:moveTo>
                  <a:pt x="0" y="0"/>
                </a:moveTo>
                <a:lnTo>
                  <a:pt x="1083809" y="0"/>
                </a:lnTo>
                <a:lnTo>
                  <a:pt x="1083809" y="1083809"/>
                </a:lnTo>
                <a:lnTo>
                  <a:pt x="0" y="1083809"/>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Freeform 9" id="9"/>
          <p:cNvSpPr/>
          <p:nvPr/>
        </p:nvSpPr>
        <p:spPr>
          <a:xfrm flipH="false" flipV="false" rot="0">
            <a:off x="1083809" y="8271739"/>
            <a:ext cx="1083809" cy="1083809"/>
          </a:xfrm>
          <a:custGeom>
            <a:avLst/>
            <a:gdLst/>
            <a:ahLst/>
            <a:cxnLst/>
            <a:rect r="r" b="b" t="t" l="l"/>
            <a:pathLst>
              <a:path h="1083809" w="1083809">
                <a:moveTo>
                  <a:pt x="0" y="0"/>
                </a:moveTo>
                <a:lnTo>
                  <a:pt x="1083809" y="0"/>
                </a:lnTo>
                <a:lnTo>
                  <a:pt x="1083809" y="1083809"/>
                </a:lnTo>
                <a:lnTo>
                  <a:pt x="0" y="1083809"/>
                </a:lnTo>
                <a:lnTo>
                  <a:pt x="0" y="0"/>
                </a:lnTo>
                <a:close/>
              </a:path>
            </a:pathLst>
          </a:custGeom>
          <a:blipFill>
            <a:blip r:embed="rId5">
              <a:extLst>
                <a:ext uri="{96DAC541-7B7A-43D3-8B79-37D633B846F1}">
                  <asvg:svgBlip xmlns:asvg="http://schemas.microsoft.com/office/drawing/2016/SVG/main" r:embed="rId6"/>
                </a:ext>
              </a:extLst>
            </a:blip>
            <a:stretch>
              <a:fillRect l="0" t="0" r="0" b="0"/>
            </a:stretch>
          </a:blipFill>
        </p:spPr>
      </p:sp>
      <p:sp>
        <p:nvSpPr>
          <p:cNvPr name="Freeform 10" id="10"/>
          <p:cNvSpPr/>
          <p:nvPr/>
        </p:nvSpPr>
        <p:spPr>
          <a:xfrm flipH="false" flipV="false" rot="0">
            <a:off x="0" y="9355548"/>
            <a:ext cx="1083809" cy="1083809"/>
          </a:xfrm>
          <a:custGeom>
            <a:avLst/>
            <a:gdLst/>
            <a:ahLst/>
            <a:cxnLst/>
            <a:rect r="r" b="b" t="t" l="l"/>
            <a:pathLst>
              <a:path h="1083809" w="1083809">
                <a:moveTo>
                  <a:pt x="0" y="0"/>
                </a:moveTo>
                <a:lnTo>
                  <a:pt x="1083809" y="0"/>
                </a:lnTo>
                <a:lnTo>
                  <a:pt x="1083809" y="1083809"/>
                </a:lnTo>
                <a:lnTo>
                  <a:pt x="0" y="1083809"/>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Freeform 11" id="11"/>
          <p:cNvSpPr/>
          <p:nvPr/>
        </p:nvSpPr>
        <p:spPr>
          <a:xfrm flipH="false" flipV="false" rot="0">
            <a:off x="3321750" y="9384123"/>
            <a:ext cx="1083809" cy="1083809"/>
          </a:xfrm>
          <a:custGeom>
            <a:avLst/>
            <a:gdLst/>
            <a:ahLst/>
            <a:cxnLst/>
            <a:rect r="r" b="b" t="t" l="l"/>
            <a:pathLst>
              <a:path h="1083809" w="1083809">
                <a:moveTo>
                  <a:pt x="0" y="0"/>
                </a:moveTo>
                <a:lnTo>
                  <a:pt x="1083809" y="0"/>
                </a:lnTo>
                <a:lnTo>
                  <a:pt x="1083809" y="1083809"/>
                </a:lnTo>
                <a:lnTo>
                  <a:pt x="0" y="1083809"/>
                </a:lnTo>
                <a:lnTo>
                  <a:pt x="0" y="0"/>
                </a:lnTo>
                <a:close/>
              </a:path>
            </a:pathLst>
          </a:custGeom>
          <a:blipFill>
            <a:blip r:embed="rId5">
              <a:extLst>
                <a:ext uri="{96DAC541-7B7A-43D3-8B79-37D633B846F1}">
                  <asvg:svgBlip xmlns:asvg="http://schemas.microsoft.com/office/drawing/2016/SVG/main" r:embed="rId6"/>
                </a:ext>
              </a:extLst>
            </a:blip>
            <a:stretch>
              <a:fillRect l="0" t="0" r="0" b="0"/>
            </a:stretch>
          </a:blipFill>
        </p:spPr>
      </p:sp>
      <p:sp>
        <p:nvSpPr>
          <p:cNvPr name="Freeform 12" id="12"/>
          <p:cNvSpPr/>
          <p:nvPr/>
        </p:nvSpPr>
        <p:spPr>
          <a:xfrm flipH="false" flipV="false" rot="0">
            <a:off x="17204191" y="8137489"/>
            <a:ext cx="1083809" cy="1083809"/>
          </a:xfrm>
          <a:custGeom>
            <a:avLst/>
            <a:gdLst/>
            <a:ahLst/>
            <a:cxnLst/>
            <a:rect r="r" b="b" t="t" l="l"/>
            <a:pathLst>
              <a:path h="1083809" w="1083809">
                <a:moveTo>
                  <a:pt x="0" y="0"/>
                </a:moveTo>
                <a:lnTo>
                  <a:pt x="1083809" y="0"/>
                </a:lnTo>
                <a:lnTo>
                  <a:pt x="1083809" y="1083809"/>
                </a:lnTo>
                <a:lnTo>
                  <a:pt x="0" y="1083809"/>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Freeform 13" id="13"/>
          <p:cNvSpPr/>
          <p:nvPr/>
        </p:nvSpPr>
        <p:spPr>
          <a:xfrm flipH="false" flipV="false" rot="0">
            <a:off x="17204191" y="9221298"/>
            <a:ext cx="1083809" cy="1083809"/>
          </a:xfrm>
          <a:custGeom>
            <a:avLst/>
            <a:gdLst/>
            <a:ahLst/>
            <a:cxnLst/>
            <a:rect r="r" b="b" t="t" l="l"/>
            <a:pathLst>
              <a:path h="1083809" w="1083809">
                <a:moveTo>
                  <a:pt x="0" y="0"/>
                </a:moveTo>
                <a:lnTo>
                  <a:pt x="1083809" y="0"/>
                </a:lnTo>
                <a:lnTo>
                  <a:pt x="1083809" y="1083809"/>
                </a:lnTo>
                <a:lnTo>
                  <a:pt x="0" y="1083809"/>
                </a:lnTo>
                <a:lnTo>
                  <a:pt x="0" y="0"/>
                </a:lnTo>
                <a:close/>
              </a:path>
            </a:pathLst>
          </a:custGeom>
          <a:blipFill>
            <a:blip r:embed="rId5">
              <a:extLst>
                <a:ext uri="{96DAC541-7B7A-43D3-8B79-37D633B846F1}">
                  <asvg:svgBlip xmlns:asvg="http://schemas.microsoft.com/office/drawing/2016/SVG/main" r:embed="rId6"/>
                </a:ext>
              </a:extLst>
            </a:blip>
            <a:stretch>
              <a:fillRect l="0" t="0" r="0" b="0"/>
            </a:stretch>
          </a:blipFill>
        </p:spPr>
      </p:sp>
      <p:sp>
        <p:nvSpPr>
          <p:cNvPr name="Freeform 14" id="14"/>
          <p:cNvSpPr/>
          <p:nvPr/>
        </p:nvSpPr>
        <p:spPr>
          <a:xfrm flipH="false" flipV="false" rot="0">
            <a:off x="16120382" y="7053680"/>
            <a:ext cx="1083809" cy="1083809"/>
          </a:xfrm>
          <a:custGeom>
            <a:avLst/>
            <a:gdLst/>
            <a:ahLst/>
            <a:cxnLst/>
            <a:rect r="r" b="b" t="t" l="l"/>
            <a:pathLst>
              <a:path h="1083809" w="1083809">
                <a:moveTo>
                  <a:pt x="0" y="0"/>
                </a:moveTo>
                <a:lnTo>
                  <a:pt x="1083809" y="0"/>
                </a:lnTo>
                <a:lnTo>
                  <a:pt x="1083809" y="1083809"/>
                </a:lnTo>
                <a:lnTo>
                  <a:pt x="0" y="1083809"/>
                </a:lnTo>
                <a:lnTo>
                  <a:pt x="0" y="0"/>
                </a:lnTo>
                <a:close/>
              </a:path>
            </a:pathLst>
          </a:custGeom>
          <a:blipFill>
            <a:blip r:embed="rId5">
              <a:extLst>
                <a:ext uri="{96DAC541-7B7A-43D3-8B79-37D633B846F1}">
                  <asvg:svgBlip xmlns:asvg="http://schemas.microsoft.com/office/drawing/2016/SVG/main" r:embed="rId6"/>
                </a:ext>
              </a:extLst>
            </a:blip>
            <a:stretch>
              <a:fillRect l="0" t="0" r="0" b="0"/>
            </a:stretch>
          </a:blipFill>
        </p:spPr>
      </p:sp>
      <p:sp>
        <p:nvSpPr>
          <p:cNvPr name="Freeform 15" id="15"/>
          <p:cNvSpPr/>
          <p:nvPr/>
        </p:nvSpPr>
        <p:spPr>
          <a:xfrm flipH="false" flipV="false" rot="0">
            <a:off x="16120382" y="8137489"/>
            <a:ext cx="1083809" cy="1083809"/>
          </a:xfrm>
          <a:custGeom>
            <a:avLst/>
            <a:gdLst/>
            <a:ahLst/>
            <a:cxnLst/>
            <a:rect r="r" b="b" t="t" l="l"/>
            <a:pathLst>
              <a:path h="1083809" w="1083809">
                <a:moveTo>
                  <a:pt x="0" y="0"/>
                </a:moveTo>
                <a:lnTo>
                  <a:pt x="1083809" y="0"/>
                </a:lnTo>
                <a:lnTo>
                  <a:pt x="1083809" y="1083809"/>
                </a:lnTo>
                <a:lnTo>
                  <a:pt x="0" y="1083809"/>
                </a:lnTo>
                <a:lnTo>
                  <a:pt x="0" y="0"/>
                </a:lnTo>
                <a:close/>
              </a:path>
            </a:pathLst>
          </a:custGeom>
          <a:blipFill>
            <a:blip r:embed="rId7">
              <a:extLst>
                <a:ext uri="{96DAC541-7B7A-43D3-8B79-37D633B846F1}">
                  <asvg:svgBlip xmlns:asvg="http://schemas.microsoft.com/office/drawing/2016/SVG/main" r:embed="rId8"/>
                </a:ext>
              </a:extLst>
            </a:blip>
            <a:stretch>
              <a:fillRect l="0" t="0" r="0" b="0"/>
            </a:stretch>
          </a:blipFill>
        </p:spPr>
      </p:sp>
      <p:sp>
        <p:nvSpPr>
          <p:cNvPr name="Freeform 16" id="16"/>
          <p:cNvSpPr/>
          <p:nvPr/>
        </p:nvSpPr>
        <p:spPr>
          <a:xfrm flipH="false" flipV="false" rot="5400000">
            <a:off x="15036573" y="9221298"/>
            <a:ext cx="1083809" cy="1083809"/>
          </a:xfrm>
          <a:custGeom>
            <a:avLst/>
            <a:gdLst/>
            <a:ahLst/>
            <a:cxnLst/>
            <a:rect r="r" b="b" t="t" l="l"/>
            <a:pathLst>
              <a:path h="1083809" w="1083809">
                <a:moveTo>
                  <a:pt x="0" y="0"/>
                </a:moveTo>
                <a:lnTo>
                  <a:pt x="1083809" y="0"/>
                </a:lnTo>
                <a:lnTo>
                  <a:pt x="1083809" y="1083809"/>
                </a:lnTo>
                <a:lnTo>
                  <a:pt x="0" y="1083809"/>
                </a:lnTo>
                <a:lnTo>
                  <a:pt x="0" y="0"/>
                </a:lnTo>
                <a:close/>
              </a:path>
            </a:pathLst>
          </a:custGeom>
          <a:blipFill>
            <a:blip r:embed="rId5">
              <a:extLst>
                <a:ext uri="{96DAC541-7B7A-43D3-8B79-37D633B846F1}">
                  <asvg:svgBlip xmlns:asvg="http://schemas.microsoft.com/office/drawing/2016/SVG/main" r:embed="rId6"/>
                </a:ext>
              </a:extLst>
            </a:blip>
            <a:stretch>
              <a:fillRect l="0" t="0" r="0" b="0"/>
            </a:stretch>
          </a:blipFill>
        </p:spPr>
      </p:sp>
      <p:sp>
        <p:nvSpPr>
          <p:cNvPr name="Freeform 17" id="17"/>
          <p:cNvSpPr/>
          <p:nvPr/>
        </p:nvSpPr>
        <p:spPr>
          <a:xfrm flipH="true" flipV="true" rot="5400000">
            <a:off x="12770705" y="8137489"/>
            <a:ext cx="1083809" cy="1083809"/>
          </a:xfrm>
          <a:custGeom>
            <a:avLst/>
            <a:gdLst/>
            <a:ahLst/>
            <a:cxnLst/>
            <a:rect r="r" b="b" t="t" l="l"/>
            <a:pathLst>
              <a:path h="1083809" w="1083809">
                <a:moveTo>
                  <a:pt x="1083809" y="1083809"/>
                </a:moveTo>
                <a:lnTo>
                  <a:pt x="0" y="1083809"/>
                </a:lnTo>
                <a:lnTo>
                  <a:pt x="0" y="0"/>
                </a:lnTo>
                <a:lnTo>
                  <a:pt x="1083809" y="0"/>
                </a:lnTo>
                <a:lnTo>
                  <a:pt x="1083809" y="1083809"/>
                </a:lnTo>
                <a:close/>
              </a:path>
            </a:pathLst>
          </a:custGeom>
          <a:blipFill>
            <a:blip r:embed="rId7">
              <a:extLst>
                <a:ext uri="{96DAC541-7B7A-43D3-8B79-37D633B846F1}">
                  <asvg:svgBlip xmlns:asvg="http://schemas.microsoft.com/office/drawing/2016/SVG/main" r:embed="rId8"/>
                </a:ext>
              </a:extLst>
            </a:blip>
            <a:stretch>
              <a:fillRect l="0" t="0" r="0" b="0"/>
            </a:stretch>
          </a:blipFill>
        </p:spPr>
      </p:sp>
      <p:sp>
        <p:nvSpPr>
          <p:cNvPr name="Freeform 18" id="18"/>
          <p:cNvSpPr/>
          <p:nvPr/>
        </p:nvSpPr>
        <p:spPr>
          <a:xfrm flipH="true" flipV="true" rot="-10800000">
            <a:off x="12770705" y="9221298"/>
            <a:ext cx="1083809" cy="1083809"/>
          </a:xfrm>
          <a:custGeom>
            <a:avLst/>
            <a:gdLst/>
            <a:ahLst/>
            <a:cxnLst/>
            <a:rect r="r" b="b" t="t" l="l"/>
            <a:pathLst>
              <a:path h="1083809" w="1083809">
                <a:moveTo>
                  <a:pt x="1083809" y="1083809"/>
                </a:moveTo>
                <a:lnTo>
                  <a:pt x="0" y="1083809"/>
                </a:lnTo>
                <a:lnTo>
                  <a:pt x="0" y="0"/>
                </a:lnTo>
                <a:lnTo>
                  <a:pt x="1083809" y="0"/>
                </a:lnTo>
                <a:lnTo>
                  <a:pt x="1083809" y="1083809"/>
                </a:lnTo>
                <a:close/>
              </a:path>
            </a:pathLst>
          </a:custGeom>
          <a:blipFill>
            <a:blip r:embed="rId5">
              <a:extLst>
                <a:ext uri="{96DAC541-7B7A-43D3-8B79-37D633B846F1}">
                  <asvg:svgBlip xmlns:asvg="http://schemas.microsoft.com/office/drawing/2016/SVG/main" r:embed="rId6"/>
                </a:ext>
              </a:extLst>
            </a:blip>
            <a:stretch>
              <a:fillRect l="0" t="0" r="0" b="0"/>
            </a:stretch>
          </a:blipFill>
        </p:spPr>
      </p:sp>
      <p:grpSp>
        <p:nvGrpSpPr>
          <p:cNvPr name="Group 19" id="19"/>
          <p:cNvGrpSpPr/>
          <p:nvPr/>
        </p:nvGrpSpPr>
        <p:grpSpPr>
          <a:xfrm rot="0">
            <a:off x="2481521" y="1977377"/>
            <a:ext cx="6205282" cy="1488957"/>
            <a:chOff x="0" y="0"/>
            <a:chExt cx="1634313" cy="392153"/>
          </a:xfrm>
        </p:grpSpPr>
        <p:sp>
          <p:nvSpPr>
            <p:cNvPr name="Freeform 20" id="20"/>
            <p:cNvSpPr/>
            <p:nvPr/>
          </p:nvSpPr>
          <p:spPr>
            <a:xfrm flipH="false" flipV="false" rot="0">
              <a:off x="0" y="0"/>
              <a:ext cx="1634313" cy="392153"/>
            </a:xfrm>
            <a:custGeom>
              <a:avLst/>
              <a:gdLst/>
              <a:ahLst/>
              <a:cxnLst/>
              <a:rect r="r" b="b" t="t" l="l"/>
              <a:pathLst>
                <a:path h="392153" w="1634313">
                  <a:moveTo>
                    <a:pt x="63629" y="0"/>
                  </a:moveTo>
                  <a:lnTo>
                    <a:pt x="1570684" y="0"/>
                  </a:lnTo>
                  <a:cubicBezTo>
                    <a:pt x="1605825" y="0"/>
                    <a:pt x="1634313" y="28488"/>
                    <a:pt x="1634313" y="63629"/>
                  </a:cubicBezTo>
                  <a:lnTo>
                    <a:pt x="1634313" y="328524"/>
                  </a:lnTo>
                  <a:cubicBezTo>
                    <a:pt x="1634313" y="363665"/>
                    <a:pt x="1605825" y="392153"/>
                    <a:pt x="1570684" y="392153"/>
                  </a:cubicBezTo>
                  <a:lnTo>
                    <a:pt x="63629" y="392153"/>
                  </a:lnTo>
                  <a:cubicBezTo>
                    <a:pt x="28488" y="392153"/>
                    <a:pt x="0" y="363665"/>
                    <a:pt x="0" y="328524"/>
                  </a:cubicBezTo>
                  <a:lnTo>
                    <a:pt x="0" y="63629"/>
                  </a:lnTo>
                  <a:cubicBezTo>
                    <a:pt x="0" y="28488"/>
                    <a:pt x="28488" y="0"/>
                    <a:pt x="63629" y="0"/>
                  </a:cubicBezTo>
                  <a:close/>
                </a:path>
              </a:pathLst>
            </a:custGeom>
            <a:solidFill>
              <a:srgbClr val="0C2344"/>
            </a:solidFill>
          </p:spPr>
        </p:sp>
        <p:sp>
          <p:nvSpPr>
            <p:cNvPr name="TextBox 21" id="21"/>
            <p:cNvSpPr txBox="true"/>
            <p:nvPr/>
          </p:nvSpPr>
          <p:spPr>
            <a:xfrm>
              <a:off x="0" y="19050"/>
              <a:ext cx="1634313" cy="373103"/>
            </a:xfrm>
            <a:prstGeom prst="rect">
              <a:avLst/>
            </a:prstGeom>
          </p:spPr>
          <p:txBody>
            <a:bodyPr anchor="ctr" rtlCol="false" tIns="50800" lIns="50800" bIns="50800" rIns="50800"/>
            <a:lstStyle/>
            <a:p>
              <a:pPr algn="ctr">
                <a:lnSpc>
                  <a:spcPts val="2553"/>
                </a:lnSpc>
              </a:pPr>
            </a:p>
          </p:txBody>
        </p:sp>
      </p:grpSp>
      <p:sp>
        <p:nvSpPr>
          <p:cNvPr name="TextBox 22" id="22"/>
          <p:cNvSpPr txBox="true"/>
          <p:nvPr/>
        </p:nvSpPr>
        <p:spPr>
          <a:xfrm rot="0">
            <a:off x="2825091" y="2254774"/>
            <a:ext cx="5702716" cy="1044575"/>
          </a:xfrm>
          <a:prstGeom prst="rect">
            <a:avLst/>
          </a:prstGeom>
        </p:spPr>
        <p:txBody>
          <a:bodyPr anchor="t" rtlCol="false" tIns="0" lIns="0" bIns="0" rIns="0">
            <a:spAutoFit/>
          </a:bodyPr>
          <a:lstStyle/>
          <a:p>
            <a:pPr algn="l">
              <a:lnSpc>
                <a:spcPts val="4000"/>
              </a:lnSpc>
            </a:pPr>
            <a:r>
              <a:rPr lang="en-US" b="true" sz="4000">
                <a:solidFill>
                  <a:srgbClr val="E8E7E7"/>
                </a:solidFill>
                <a:latin typeface="Kollektif Bold"/>
                <a:ea typeface="Kollektif Bold"/>
                <a:cs typeface="Kollektif Bold"/>
                <a:sym typeface="Kollektif Bold"/>
              </a:rPr>
              <a:t>01 - UPDATE COMPLIANCE MANUAL</a:t>
            </a:r>
          </a:p>
        </p:txBody>
      </p:sp>
      <p:sp>
        <p:nvSpPr>
          <p:cNvPr name="TextBox 23" id="23"/>
          <p:cNvSpPr txBox="true"/>
          <p:nvPr/>
        </p:nvSpPr>
        <p:spPr>
          <a:xfrm rot="0">
            <a:off x="2825091" y="4829580"/>
            <a:ext cx="5702716" cy="539750"/>
          </a:xfrm>
          <a:prstGeom prst="rect">
            <a:avLst/>
          </a:prstGeom>
        </p:spPr>
        <p:txBody>
          <a:bodyPr anchor="t" rtlCol="false" tIns="0" lIns="0" bIns="0" rIns="0">
            <a:spAutoFit/>
          </a:bodyPr>
          <a:lstStyle/>
          <a:p>
            <a:pPr algn="l">
              <a:lnSpc>
                <a:spcPts val="4000"/>
              </a:lnSpc>
            </a:pPr>
            <a:r>
              <a:rPr lang="en-US" b="true" sz="4000">
                <a:solidFill>
                  <a:srgbClr val="E8E7E7"/>
                </a:solidFill>
                <a:latin typeface="Kollektif Bold"/>
                <a:ea typeface="Kollektif Bold"/>
                <a:cs typeface="Kollektif Bold"/>
                <a:sym typeface="Kollektif Bold"/>
              </a:rPr>
              <a:t>02 - BEST PRACTICES</a:t>
            </a:r>
          </a:p>
        </p:txBody>
      </p:sp>
      <p:sp>
        <p:nvSpPr>
          <p:cNvPr name="TextBox 24" id="24"/>
          <p:cNvSpPr txBox="true"/>
          <p:nvPr/>
        </p:nvSpPr>
        <p:spPr>
          <a:xfrm rot="0">
            <a:off x="2825091" y="6390849"/>
            <a:ext cx="5702716" cy="1044575"/>
          </a:xfrm>
          <a:prstGeom prst="rect">
            <a:avLst/>
          </a:prstGeom>
        </p:spPr>
        <p:txBody>
          <a:bodyPr anchor="t" rtlCol="false" tIns="0" lIns="0" bIns="0" rIns="0">
            <a:spAutoFit/>
          </a:bodyPr>
          <a:lstStyle/>
          <a:p>
            <a:pPr algn="l">
              <a:lnSpc>
                <a:spcPts val="4000"/>
              </a:lnSpc>
            </a:pPr>
            <a:r>
              <a:rPr lang="en-US" b="true" sz="4000">
                <a:solidFill>
                  <a:srgbClr val="E8E7E7"/>
                </a:solidFill>
                <a:latin typeface="Kollektif Bold"/>
                <a:ea typeface="Kollektif Bold"/>
                <a:cs typeface="Kollektif Bold"/>
                <a:sym typeface="Kollektif Bold"/>
              </a:rPr>
              <a:t>03 - NETWORK AND SHARE INSIGHTS</a:t>
            </a:r>
          </a:p>
        </p:txBody>
      </p:sp>
      <p:sp>
        <p:nvSpPr>
          <p:cNvPr name="TextBox 25" id="25"/>
          <p:cNvSpPr txBox="true"/>
          <p:nvPr/>
        </p:nvSpPr>
        <p:spPr>
          <a:xfrm rot="0">
            <a:off x="9092537" y="1977377"/>
            <a:ext cx="6713943" cy="2533650"/>
          </a:xfrm>
          <a:prstGeom prst="rect">
            <a:avLst/>
          </a:prstGeom>
        </p:spPr>
        <p:txBody>
          <a:bodyPr anchor="t" rtlCol="false" tIns="0" lIns="0" bIns="0" rIns="0">
            <a:spAutoFit/>
          </a:bodyPr>
          <a:lstStyle/>
          <a:p>
            <a:pPr algn="l">
              <a:lnSpc>
                <a:spcPts val="2879"/>
              </a:lnSpc>
            </a:pPr>
            <a:r>
              <a:rPr lang="en-US" sz="2400">
                <a:solidFill>
                  <a:srgbClr val="0C2344"/>
                </a:solidFill>
                <a:latin typeface="DM Sans"/>
                <a:ea typeface="DM Sans"/>
                <a:cs typeface="DM Sans"/>
                <a:sym typeface="DM Sans"/>
              </a:rPr>
              <a:t>We will be determining what is missing, what needs to be improved and where additional training is needed.</a:t>
            </a:r>
          </a:p>
          <a:p>
            <a:pPr algn="l">
              <a:lnSpc>
                <a:spcPts val="2879"/>
              </a:lnSpc>
            </a:pPr>
          </a:p>
          <a:p>
            <a:pPr algn="l">
              <a:lnSpc>
                <a:spcPts val="2879"/>
              </a:lnSpc>
            </a:pPr>
            <a:r>
              <a:rPr lang="en-US" sz="2400">
                <a:solidFill>
                  <a:srgbClr val="FF5031"/>
                </a:solidFill>
                <a:latin typeface="DM Sans"/>
                <a:ea typeface="DM Sans"/>
                <a:cs typeface="DM Sans"/>
                <a:sym typeface="DM Sans"/>
              </a:rPr>
              <a:t>GO TO www.myrialawyer.com/cpa-alliance</a:t>
            </a:r>
          </a:p>
          <a:p>
            <a:pPr algn="l">
              <a:lnSpc>
                <a:spcPts val="2879"/>
              </a:lnSpc>
            </a:pPr>
          </a:p>
          <a:p>
            <a:pPr algn="l">
              <a:lnSpc>
                <a:spcPts val="2879"/>
              </a:lnSpc>
            </a:pPr>
          </a:p>
        </p:txBody>
      </p:sp>
      <p:sp>
        <p:nvSpPr>
          <p:cNvPr name="TextBox 26" id="26"/>
          <p:cNvSpPr txBox="true"/>
          <p:nvPr/>
        </p:nvSpPr>
        <p:spPr>
          <a:xfrm rot="0">
            <a:off x="9092537" y="4371209"/>
            <a:ext cx="6713943" cy="1447800"/>
          </a:xfrm>
          <a:prstGeom prst="rect">
            <a:avLst/>
          </a:prstGeom>
        </p:spPr>
        <p:txBody>
          <a:bodyPr anchor="t" rtlCol="false" tIns="0" lIns="0" bIns="0" rIns="0">
            <a:spAutoFit/>
          </a:bodyPr>
          <a:lstStyle/>
          <a:p>
            <a:pPr algn="l">
              <a:lnSpc>
                <a:spcPts val="2879"/>
              </a:lnSpc>
            </a:pPr>
            <a:r>
              <a:rPr lang="en-US" sz="2400">
                <a:solidFill>
                  <a:srgbClr val="0C2344"/>
                </a:solidFill>
                <a:latin typeface="DM Sans"/>
                <a:ea typeface="DM Sans"/>
                <a:cs typeface="DM Sans"/>
                <a:sym typeface="DM Sans"/>
              </a:rPr>
              <a:t>We will discuss best practices, recent Enforcement cases and risk alerts and guidance issued by state and federal regulators.</a:t>
            </a:r>
          </a:p>
        </p:txBody>
      </p:sp>
      <p:sp>
        <p:nvSpPr>
          <p:cNvPr name="TextBox 27" id="27"/>
          <p:cNvSpPr txBox="true"/>
          <p:nvPr/>
        </p:nvSpPr>
        <p:spPr>
          <a:xfrm rot="0">
            <a:off x="9092537" y="6294427"/>
            <a:ext cx="6713943" cy="1085850"/>
          </a:xfrm>
          <a:prstGeom prst="rect">
            <a:avLst/>
          </a:prstGeom>
        </p:spPr>
        <p:txBody>
          <a:bodyPr anchor="t" rtlCol="false" tIns="0" lIns="0" bIns="0" rIns="0">
            <a:spAutoFit/>
          </a:bodyPr>
          <a:lstStyle/>
          <a:p>
            <a:pPr algn="l">
              <a:lnSpc>
                <a:spcPts val="2879"/>
              </a:lnSpc>
            </a:pPr>
            <a:r>
              <a:rPr lang="en-US" sz="2400">
                <a:solidFill>
                  <a:srgbClr val="0C2344"/>
                </a:solidFill>
                <a:latin typeface="DM Sans"/>
                <a:ea typeface="DM Sans"/>
                <a:cs typeface="DM Sans"/>
                <a:sym typeface="DM Sans"/>
              </a:rPr>
              <a:t>You will have an opportunity to share with one another and receive feedback from me and each other.</a:t>
            </a:r>
          </a:p>
        </p:txBody>
      </p:sp>
      <p:sp>
        <p:nvSpPr>
          <p:cNvPr name="TextBox 28" id="28"/>
          <p:cNvSpPr txBox="true"/>
          <p:nvPr/>
        </p:nvSpPr>
        <p:spPr>
          <a:xfrm rot="0">
            <a:off x="5572947" y="350507"/>
            <a:ext cx="6227713" cy="721995"/>
          </a:xfrm>
          <a:prstGeom prst="rect">
            <a:avLst/>
          </a:prstGeom>
        </p:spPr>
        <p:txBody>
          <a:bodyPr anchor="t" rtlCol="false" tIns="0" lIns="0" bIns="0" rIns="0">
            <a:spAutoFit/>
          </a:bodyPr>
          <a:lstStyle/>
          <a:p>
            <a:pPr algn="ctr">
              <a:lnSpc>
                <a:spcPts val="5880"/>
              </a:lnSpc>
            </a:pPr>
            <a:r>
              <a:rPr lang="en-US" sz="4200">
                <a:solidFill>
                  <a:srgbClr val="000000"/>
                </a:solidFill>
                <a:latin typeface="Lato"/>
                <a:ea typeface="Lato"/>
                <a:cs typeface="Lato"/>
                <a:sym typeface="Lato"/>
              </a:rPr>
              <a:t>Welcome to the workshop</a:t>
            </a:r>
          </a:p>
        </p:txBody>
      </p:sp>
    </p:spTree>
  </p:cSld>
  <p:clrMapOvr>
    <a:masterClrMapping/>
  </p:clrMapOvr>
</p:sld>
</file>

<file path=ppt/slides/slide4.xml><?xml version="1.0" encoding="utf-8"?>
<p:sld xmlns:p="http://schemas.openxmlformats.org/presentationml/2006/main" xmlns:a="http://schemas.openxmlformats.org/drawingml/2006/main" xmlns:r="http://schemas.openxmlformats.org/officeDocument/2006/relationships">
  <p:cSld>
    <p:bg>
      <p:bgPr>
        <a:solidFill>
          <a:srgbClr val="E8E7E7"/>
        </a:solidFill>
      </p:bgPr>
    </p:bg>
    <p:spTree>
      <p:nvGrpSpPr>
        <p:cNvPr id="1" name=""/>
        <p:cNvGrpSpPr/>
        <p:nvPr/>
      </p:nvGrpSpPr>
      <p:grpSpPr>
        <a:xfrm>
          <a:off x="0" y="0"/>
          <a:ext cx="0" cy="0"/>
          <a:chOff x="0" y="0"/>
          <a:chExt cx="0" cy="0"/>
        </a:xfrm>
      </p:grpSpPr>
      <p:grpSp>
        <p:nvGrpSpPr>
          <p:cNvPr name="Group 2" id="2"/>
          <p:cNvGrpSpPr/>
          <p:nvPr/>
        </p:nvGrpSpPr>
        <p:grpSpPr>
          <a:xfrm rot="2700000">
            <a:off x="14381224" y="7574679"/>
            <a:ext cx="7415398" cy="3565095"/>
            <a:chOff x="0" y="0"/>
            <a:chExt cx="660400" cy="317500"/>
          </a:xfrm>
        </p:grpSpPr>
        <p:sp>
          <p:nvSpPr>
            <p:cNvPr name="Freeform 3" id="3"/>
            <p:cNvSpPr/>
            <p:nvPr/>
          </p:nvSpPr>
          <p:spPr>
            <a:xfrm flipH="false" flipV="false" rot="0">
              <a:off x="0" y="0"/>
              <a:ext cx="660400" cy="317500"/>
            </a:xfrm>
            <a:custGeom>
              <a:avLst/>
              <a:gdLst/>
              <a:ahLst/>
              <a:cxnLst/>
              <a:rect r="r" b="b" t="t" l="l"/>
              <a:pathLst>
                <a:path h="317500" w="660400">
                  <a:moveTo>
                    <a:pt x="220252" y="19070"/>
                  </a:moveTo>
                  <a:cubicBezTo>
                    <a:pt x="254000" y="7556"/>
                    <a:pt x="292600" y="0"/>
                    <a:pt x="330378" y="0"/>
                  </a:cubicBezTo>
                  <a:cubicBezTo>
                    <a:pt x="368157" y="0"/>
                    <a:pt x="404509" y="6476"/>
                    <a:pt x="438009" y="17990"/>
                  </a:cubicBezTo>
                  <a:cubicBezTo>
                    <a:pt x="438723" y="18350"/>
                    <a:pt x="439435" y="18350"/>
                    <a:pt x="440148" y="18710"/>
                  </a:cubicBezTo>
                  <a:cubicBezTo>
                    <a:pt x="565955" y="64765"/>
                    <a:pt x="658618" y="186379"/>
                    <a:pt x="660400" y="317500"/>
                  </a:cubicBezTo>
                  <a:lnTo>
                    <a:pt x="660400" y="317500"/>
                  </a:lnTo>
                  <a:lnTo>
                    <a:pt x="0" y="317500"/>
                  </a:lnTo>
                  <a:lnTo>
                    <a:pt x="0" y="317500"/>
                  </a:lnTo>
                  <a:cubicBezTo>
                    <a:pt x="1782" y="185660"/>
                    <a:pt x="93019" y="64045"/>
                    <a:pt x="220252" y="19070"/>
                  </a:cubicBezTo>
                  <a:close/>
                </a:path>
              </a:pathLst>
            </a:custGeom>
            <a:solidFill>
              <a:srgbClr val="000000">
                <a:alpha val="0"/>
              </a:srgbClr>
            </a:solidFill>
            <a:ln w="28575" cap="sq">
              <a:solidFill>
                <a:srgbClr val="8CA9AD"/>
              </a:solidFill>
              <a:prstDash val="solid"/>
              <a:miter/>
            </a:ln>
          </p:spPr>
        </p:sp>
        <p:sp>
          <p:nvSpPr>
            <p:cNvPr name="TextBox 4" id="4"/>
            <p:cNvSpPr txBox="true"/>
            <p:nvPr/>
          </p:nvSpPr>
          <p:spPr>
            <a:xfrm>
              <a:off x="0" y="146050"/>
              <a:ext cx="660400" cy="171450"/>
            </a:xfrm>
            <a:prstGeom prst="rect">
              <a:avLst/>
            </a:prstGeom>
          </p:spPr>
          <p:txBody>
            <a:bodyPr anchor="ctr" rtlCol="false" tIns="50800" lIns="50800" bIns="50800" rIns="50800"/>
            <a:lstStyle/>
            <a:p>
              <a:pPr algn="ctr">
                <a:lnSpc>
                  <a:spcPts val="2553"/>
                </a:lnSpc>
              </a:pPr>
            </a:p>
          </p:txBody>
        </p:sp>
      </p:grpSp>
      <p:sp>
        <p:nvSpPr>
          <p:cNvPr name="AutoShape 5" id="5"/>
          <p:cNvSpPr/>
          <p:nvPr/>
        </p:nvSpPr>
        <p:spPr>
          <a:xfrm>
            <a:off x="13918610" y="8394229"/>
            <a:ext cx="5185216" cy="5132702"/>
          </a:xfrm>
          <a:prstGeom prst="line">
            <a:avLst/>
          </a:prstGeom>
          <a:ln cap="flat" w="28575">
            <a:solidFill>
              <a:srgbClr val="0C2344"/>
            </a:solidFill>
            <a:prstDash val="solid"/>
            <a:headEnd type="none" len="sm" w="sm"/>
            <a:tailEnd type="none" len="sm" w="sm"/>
          </a:ln>
        </p:spPr>
      </p:sp>
      <p:sp>
        <p:nvSpPr>
          <p:cNvPr name="AutoShape 6" id="6"/>
          <p:cNvSpPr/>
          <p:nvPr/>
        </p:nvSpPr>
        <p:spPr>
          <a:xfrm>
            <a:off x="13704664" y="8706905"/>
            <a:ext cx="5038853" cy="5038853"/>
          </a:xfrm>
          <a:prstGeom prst="line">
            <a:avLst/>
          </a:prstGeom>
          <a:ln cap="flat" w="28575">
            <a:solidFill>
              <a:srgbClr val="0C2344"/>
            </a:solidFill>
            <a:prstDash val="solid"/>
            <a:headEnd type="none" len="sm" w="sm"/>
            <a:tailEnd type="none" len="sm" w="sm"/>
          </a:ln>
        </p:spPr>
      </p:sp>
      <p:sp>
        <p:nvSpPr>
          <p:cNvPr name="AutoShape 7" id="7"/>
          <p:cNvSpPr/>
          <p:nvPr/>
        </p:nvSpPr>
        <p:spPr>
          <a:xfrm>
            <a:off x="13525062" y="9065375"/>
            <a:ext cx="4867141" cy="4867141"/>
          </a:xfrm>
          <a:prstGeom prst="line">
            <a:avLst/>
          </a:prstGeom>
          <a:ln cap="flat" w="28575">
            <a:solidFill>
              <a:srgbClr val="0C2344"/>
            </a:solidFill>
            <a:prstDash val="solid"/>
            <a:headEnd type="none" len="sm" w="sm"/>
            <a:tailEnd type="none" len="sm" w="sm"/>
          </a:ln>
        </p:spPr>
      </p:sp>
      <p:sp>
        <p:nvSpPr>
          <p:cNvPr name="AutoShape 8" id="8"/>
          <p:cNvSpPr/>
          <p:nvPr/>
        </p:nvSpPr>
        <p:spPr>
          <a:xfrm>
            <a:off x="13398407" y="9451643"/>
            <a:ext cx="4690515" cy="4690515"/>
          </a:xfrm>
          <a:prstGeom prst="line">
            <a:avLst/>
          </a:prstGeom>
          <a:ln cap="flat" w="28575">
            <a:solidFill>
              <a:srgbClr val="0C2344"/>
            </a:solidFill>
            <a:prstDash val="solid"/>
            <a:headEnd type="none" len="sm" w="sm"/>
            <a:tailEnd type="none" len="sm" w="sm"/>
          </a:ln>
        </p:spPr>
      </p:sp>
      <p:sp>
        <p:nvSpPr>
          <p:cNvPr name="AutoShape 9" id="9"/>
          <p:cNvSpPr/>
          <p:nvPr/>
        </p:nvSpPr>
        <p:spPr>
          <a:xfrm>
            <a:off x="13254553" y="9891320"/>
            <a:ext cx="4347674" cy="4347674"/>
          </a:xfrm>
          <a:prstGeom prst="line">
            <a:avLst/>
          </a:prstGeom>
          <a:ln cap="flat" w="28575">
            <a:solidFill>
              <a:srgbClr val="0C2344"/>
            </a:solidFill>
            <a:prstDash val="solid"/>
            <a:headEnd type="none" len="sm" w="sm"/>
            <a:tailEnd type="none" len="sm" w="sm"/>
          </a:ln>
        </p:spPr>
      </p:sp>
      <p:sp>
        <p:nvSpPr>
          <p:cNvPr name="TextBox 10" id="10"/>
          <p:cNvSpPr txBox="true"/>
          <p:nvPr/>
        </p:nvSpPr>
        <p:spPr>
          <a:xfrm rot="0">
            <a:off x="3459007" y="447960"/>
            <a:ext cx="10459969" cy="2123457"/>
          </a:xfrm>
          <a:prstGeom prst="rect">
            <a:avLst/>
          </a:prstGeom>
        </p:spPr>
        <p:txBody>
          <a:bodyPr anchor="t" rtlCol="false" tIns="0" lIns="0" bIns="0" rIns="0">
            <a:spAutoFit/>
          </a:bodyPr>
          <a:lstStyle/>
          <a:p>
            <a:pPr algn="ctr">
              <a:lnSpc>
                <a:spcPts val="8129"/>
              </a:lnSpc>
            </a:pPr>
            <a:r>
              <a:rPr lang="en-US" b="true" sz="8129">
                <a:solidFill>
                  <a:srgbClr val="0C2344"/>
                </a:solidFill>
                <a:latin typeface="Kollektif Bold"/>
                <a:ea typeface="Kollektif Bold"/>
                <a:cs typeface="Kollektif Bold"/>
                <a:sym typeface="Kollektif Bold"/>
              </a:rPr>
              <a:t>AGENDA FOR </a:t>
            </a:r>
          </a:p>
          <a:p>
            <a:pPr algn="ctr">
              <a:lnSpc>
                <a:spcPts val="8129"/>
              </a:lnSpc>
            </a:pPr>
            <a:r>
              <a:rPr lang="en-US" b="true" sz="8129">
                <a:solidFill>
                  <a:srgbClr val="0C2344"/>
                </a:solidFill>
                <a:latin typeface="Kollektif Bold"/>
                <a:ea typeface="Kollektif Bold"/>
                <a:cs typeface="Kollektif Bold"/>
                <a:sym typeface="Kollektif Bold"/>
              </a:rPr>
              <a:t>TODAY</a:t>
            </a:r>
          </a:p>
        </p:txBody>
      </p:sp>
      <p:sp>
        <p:nvSpPr>
          <p:cNvPr name="TextBox 11" id="11"/>
          <p:cNvSpPr txBox="true"/>
          <p:nvPr/>
        </p:nvSpPr>
        <p:spPr>
          <a:xfrm rot="0">
            <a:off x="3730706" y="3282766"/>
            <a:ext cx="10826588" cy="4191000"/>
          </a:xfrm>
          <a:prstGeom prst="rect">
            <a:avLst/>
          </a:prstGeom>
        </p:spPr>
        <p:txBody>
          <a:bodyPr anchor="t" rtlCol="false" tIns="0" lIns="0" bIns="0" rIns="0">
            <a:spAutoFit/>
          </a:bodyPr>
          <a:lstStyle/>
          <a:p>
            <a:pPr algn="just">
              <a:lnSpc>
                <a:spcPts val="3360"/>
              </a:lnSpc>
            </a:pPr>
            <a:r>
              <a:rPr lang="en-US" sz="2800">
                <a:solidFill>
                  <a:srgbClr val="0C2344"/>
                </a:solidFill>
                <a:latin typeface="DM Sans"/>
                <a:ea typeface="DM Sans"/>
                <a:cs typeface="DM Sans"/>
                <a:sym typeface="DM Sans"/>
              </a:rPr>
              <a:t>8:00 AM - 8:30 AM: Registration &amp; Welcome</a:t>
            </a:r>
          </a:p>
          <a:p>
            <a:pPr algn="just">
              <a:lnSpc>
                <a:spcPts val="3360"/>
              </a:lnSpc>
            </a:pPr>
            <a:r>
              <a:rPr lang="en-US" sz="2800">
                <a:solidFill>
                  <a:srgbClr val="0C2344"/>
                </a:solidFill>
                <a:latin typeface="DM Sans"/>
                <a:ea typeface="DM Sans"/>
                <a:cs typeface="DM Sans"/>
                <a:sym typeface="DM Sans"/>
              </a:rPr>
              <a:t>8</a:t>
            </a:r>
            <a:r>
              <a:rPr lang="en-US" sz="2800">
                <a:solidFill>
                  <a:srgbClr val="0C2344"/>
                </a:solidFill>
                <a:latin typeface="DM Sans"/>
                <a:ea typeface="DM Sans"/>
                <a:cs typeface="DM Sans"/>
                <a:sym typeface="DM Sans"/>
              </a:rPr>
              <a:t>:30 AM - 10:15 AM: Core Requirements for Compliance Manuals</a:t>
            </a:r>
          </a:p>
          <a:p>
            <a:pPr algn="just">
              <a:lnSpc>
                <a:spcPts val="3360"/>
              </a:lnSpc>
            </a:pPr>
            <a:r>
              <a:rPr lang="en-US" sz="2800">
                <a:solidFill>
                  <a:srgbClr val="0C2344"/>
                </a:solidFill>
                <a:latin typeface="DM Sans"/>
                <a:ea typeface="DM Sans"/>
                <a:cs typeface="DM Sans"/>
                <a:sym typeface="DM Sans"/>
              </a:rPr>
              <a:t>10:15 AM - 10:30 AM: Break</a:t>
            </a:r>
          </a:p>
          <a:p>
            <a:pPr algn="just">
              <a:lnSpc>
                <a:spcPts val="3360"/>
              </a:lnSpc>
            </a:pPr>
            <a:r>
              <a:rPr lang="en-US" sz="2800">
                <a:solidFill>
                  <a:srgbClr val="0C2344"/>
                </a:solidFill>
                <a:latin typeface="DM Sans"/>
                <a:ea typeface="DM Sans"/>
                <a:cs typeface="DM Sans"/>
                <a:sym typeface="DM Sans"/>
              </a:rPr>
              <a:t>10:30 AM - 12:00 PM: Policies &amp; Procedures: What You Must Have</a:t>
            </a:r>
          </a:p>
          <a:p>
            <a:pPr algn="just">
              <a:lnSpc>
                <a:spcPts val="3360"/>
              </a:lnSpc>
            </a:pPr>
            <a:r>
              <a:rPr lang="en-US" sz="2800">
                <a:solidFill>
                  <a:srgbClr val="0C2344"/>
                </a:solidFill>
                <a:latin typeface="DM Sans"/>
                <a:ea typeface="DM Sans"/>
                <a:cs typeface="DM Sans"/>
                <a:sym typeface="DM Sans"/>
              </a:rPr>
              <a:t>1:00 PM - 2:30 PM: Recent Regulatory Updates</a:t>
            </a:r>
          </a:p>
          <a:p>
            <a:pPr algn="just">
              <a:lnSpc>
                <a:spcPts val="3360"/>
              </a:lnSpc>
            </a:pPr>
            <a:r>
              <a:rPr lang="en-US" sz="2800">
                <a:solidFill>
                  <a:srgbClr val="0C2344"/>
                </a:solidFill>
                <a:latin typeface="DM Sans"/>
                <a:ea typeface="DM Sans"/>
                <a:cs typeface="DM Sans"/>
                <a:sym typeface="DM Sans"/>
              </a:rPr>
              <a:t>2:30 PM - 2:45 PM: Break</a:t>
            </a:r>
          </a:p>
          <a:p>
            <a:pPr algn="just">
              <a:lnSpc>
                <a:spcPts val="3360"/>
              </a:lnSpc>
            </a:pPr>
            <a:r>
              <a:rPr lang="en-US" sz="2800">
                <a:solidFill>
                  <a:srgbClr val="0C2344"/>
                </a:solidFill>
                <a:latin typeface="DM Sans"/>
                <a:ea typeface="DM Sans"/>
                <a:cs typeface="DM Sans"/>
                <a:sym typeface="DM Sans"/>
              </a:rPr>
              <a:t>2:45 PM - 4:15 PM: Testing and Monitoring Your Program</a:t>
            </a:r>
          </a:p>
          <a:p>
            <a:pPr algn="just">
              <a:lnSpc>
                <a:spcPts val="3360"/>
              </a:lnSpc>
            </a:pPr>
            <a:r>
              <a:rPr lang="en-US" sz="2800">
                <a:solidFill>
                  <a:srgbClr val="0C2344"/>
                </a:solidFill>
                <a:latin typeface="DM Sans"/>
                <a:ea typeface="DM Sans"/>
                <a:cs typeface="DM Sans"/>
                <a:sym typeface="DM Sans"/>
              </a:rPr>
              <a:t>4:00 PM - 4:45 PM: Specialized Topics</a:t>
            </a:r>
          </a:p>
          <a:p>
            <a:pPr algn="just">
              <a:lnSpc>
                <a:spcPts val="3360"/>
              </a:lnSpc>
            </a:pPr>
            <a:r>
              <a:rPr lang="en-US" sz="2800">
                <a:solidFill>
                  <a:srgbClr val="0C2344"/>
                </a:solidFill>
                <a:latin typeface="DM Sans"/>
                <a:ea typeface="DM Sans"/>
                <a:cs typeface="DM Sans"/>
                <a:sym typeface="DM Sans"/>
              </a:rPr>
              <a:t>4:45 PM - 5:00 PM: Wrap-Up and Next Steps</a:t>
            </a:r>
          </a:p>
          <a:p>
            <a:pPr algn="just">
              <a:lnSpc>
                <a:spcPts val="3360"/>
              </a:lnSpc>
            </a:pPr>
          </a:p>
        </p:txBody>
      </p:sp>
      <p:grpSp>
        <p:nvGrpSpPr>
          <p:cNvPr name="Group 12" id="12"/>
          <p:cNvGrpSpPr/>
          <p:nvPr/>
        </p:nvGrpSpPr>
        <p:grpSpPr>
          <a:xfrm rot="2700000">
            <a:off x="-1376391" y="-3093321"/>
            <a:ext cx="7415398" cy="3565095"/>
            <a:chOff x="0" y="0"/>
            <a:chExt cx="660400" cy="317500"/>
          </a:xfrm>
        </p:grpSpPr>
        <p:sp>
          <p:nvSpPr>
            <p:cNvPr name="Freeform 13" id="13"/>
            <p:cNvSpPr/>
            <p:nvPr/>
          </p:nvSpPr>
          <p:spPr>
            <a:xfrm flipH="false" flipV="false" rot="0">
              <a:off x="0" y="0"/>
              <a:ext cx="660400" cy="317500"/>
            </a:xfrm>
            <a:custGeom>
              <a:avLst/>
              <a:gdLst/>
              <a:ahLst/>
              <a:cxnLst/>
              <a:rect r="r" b="b" t="t" l="l"/>
              <a:pathLst>
                <a:path h="317500" w="660400">
                  <a:moveTo>
                    <a:pt x="220252" y="19070"/>
                  </a:moveTo>
                  <a:cubicBezTo>
                    <a:pt x="254000" y="7556"/>
                    <a:pt x="292600" y="0"/>
                    <a:pt x="330378" y="0"/>
                  </a:cubicBezTo>
                  <a:cubicBezTo>
                    <a:pt x="368157" y="0"/>
                    <a:pt x="404509" y="6476"/>
                    <a:pt x="438009" y="17990"/>
                  </a:cubicBezTo>
                  <a:cubicBezTo>
                    <a:pt x="438723" y="18350"/>
                    <a:pt x="439435" y="18350"/>
                    <a:pt x="440148" y="18710"/>
                  </a:cubicBezTo>
                  <a:cubicBezTo>
                    <a:pt x="565955" y="64765"/>
                    <a:pt x="658618" y="186379"/>
                    <a:pt x="660400" y="317500"/>
                  </a:cubicBezTo>
                  <a:lnTo>
                    <a:pt x="660400" y="317500"/>
                  </a:lnTo>
                  <a:lnTo>
                    <a:pt x="0" y="317500"/>
                  </a:lnTo>
                  <a:lnTo>
                    <a:pt x="0" y="317500"/>
                  </a:lnTo>
                  <a:cubicBezTo>
                    <a:pt x="1782" y="185660"/>
                    <a:pt x="93019" y="64045"/>
                    <a:pt x="220252" y="19070"/>
                  </a:cubicBezTo>
                  <a:close/>
                </a:path>
              </a:pathLst>
            </a:custGeom>
            <a:solidFill>
              <a:srgbClr val="000000">
                <a:alpha val="0"/>
              </a:srgbClr>
            </a:solidFill>
            <a:ln w="28575" cap="sq">
              <a:solidFill>
                <a:srgbClr val="8CA9AD"/>
              </a:solidFill>
              <a:prstDash val="solid"/>
              <a:miter/>
            </a:ln>
          </p:spPr>
        </p:sp>
        <p:sp>
          <p:nvSpPr>
            <p:cNvPr name="TextBox 14" id="14"/>
            <p:cNvSpPr txBox="true"/>
            <p:nvPr/>
          </p:nvSpPr>
          <p:spPr>
            <a:xfrm>
              <a:off x="0" y="146050"/>
              <a:ext cx="660400" cy="171450"/>
            </a:xfrm>
            <a:prstGeom prst="rect">
              <a:avLst/>
            </a:prstGeom>
          </p:spPr>
          <p:txBody>
            <a:bodyPr anchor="ctr" rtlCol="false" tIns="50800" lIns="50800" bIns="50800" rIns="50800"/>
            <a:lstStyle/>
            <a:p>
              <a:pPr algn="ctr">
                <a:lnSpc>
                  <a:spcPts val="2553"/>
                </a:lnSpc>
              </a:pPr>
            </a:p>
          </p:txBody>
        </p:sp>
      </p:grpSp>
      <p:sp>
        <p:nvSpPr>
          <p:cNvPr name="AutoShape 15" id="15"/>
          <p:cNvSpPr/>
          <p:nvPr/>
        </p:nvSpPr>
        <p:spPr>
          <a:xfrm>
            <a:off x="-1839005" y="-2273771"/>
            <a:ext cx="5185216" cy="5132702"/>
          </a:xfrm>
          <a:prstGeom prst="line">
            <a:avLst/>
          </a:prstGeom>
          <a:ln cap="flat" w="28575">
            <a:solidFill>
              <a:srgbClr val="0C2344"/>
            </a:solidFill>
            <a:prstDash val="solid"/>
            <a:headEnd type="none" len="sm" w="sm"/>
            <a:tailEnd type="none" len="sm" w="sm"/>
          </a:ln>
        </p:spPr>
      </p:sp>
      <p:sp>
        <p:nvSpPr>
          <p:cNvPr name="AutoShape 16" id="16"/>
          <p:cNvSpPr/>
          <p:nvPr/>
        </p:nvSpPr>
        <p:spPr>
          <a:xfrm>
            <a:off x="-2052951" y="-1961095"/>
            <a:ext cx="5038853" cy="5038853"/>
          </a:xfrm>
          <a:prstGeom prst="line">
            <a:avLst/>
          </a:prstGeom>
          <a:ln cap="flat" w="28575">
            <a:solidFill>
              <a:srgbClr val="0C2344"/>
            </a:solidFill>
            <a:prstDash val="solid"/>
            <a:headEnd type="none" len="sm" w="sm"/>
            <a:tailEnd type="none" len="sm" w="sm"/>
          </a:ln>
        </p:spPr>
      </p:sp>
      <p:sp>
        <p:nvSpPr>
          <p:cNvPr name="AutoShape 17" id="17"/>
          <p:cNvSpPr/>
          <p:nvPr/>
        </p:nvSpPr>
        <p:spPr>
          <a:xfrm>
            <a:off x="-2232553" y="-1602625"/>
            <a:ext cx="4867141" cy="4867141"/>
          </a:xfrm>
          <a:prstGeom prst="line">
            <a:avLst/>
          </a:prstGeom>
          <a:ln cap="flat" w="28575">
            <a:solidFill>
              <a:srgbClr val="0C2344"/>
            </a:solidFill>
            <a:prstDash val="solid"/>
            <a:headEnd type="none" len="sm" w="sm"/>
            <a:tailEnd type="none" len="sm" w="sm"/>
          </a:ln>
        </p:spPr>
      </p:sp>
      <p:sp>
        <p:nvSpPr>
          <p:cNvPr name="AutoShape 18" id="18"/>
          <p:cNvSpPr/>
          <p:nvPr/>
        </p:nvSpPr>
        <p:spPr>
          <a:xfrm>
            <a:off x="-2359208" y="-1216357"/>
            <a:ext cx="4690515" cy="4690515"/>
          </a:xfrm>
          <a:prstGeom prst="line">
            <a:avLst/>
          </a:prstGeom>
          <a:ln cap="flat" w="28575">
            <a:solidFill>
              <a:srgbClr val="0C2344"/>
            </a:solidFill>
            <a:prstDash val="solid"/>
            <a:headEnd type="none" len="sm" w="sm"/>
            <a:tailEnd type="none" len="sm" w="sm"/>
          </a:ln>
        </p:spPr>
      </p:sp>
      <p:sp>
        <p:nvSpPr>
          <p:cNvPr name="AutoShape 19" id="19"/>
          <p:cNvSpPr/>
          <p:nvPr/>
        </p:nvSpPr>
        <p:spPr>
          <a:xfrm>
            <a:off x="-2503062" y="-776680"/>
            <a:ext cx="4347674" cy="4347674"/>
          </a:xfrm>
          <a:prstGeom prst="line">
            <a:avLst/>
          </a:prstGeom>
          <a:ln cap="flat" w="28575">
            <a:solidFill>
              <a:srgbClr val="0C2344"/>
            </a:solidFill>
            <a:prstDash val="solid"/>
            <a:headEnd type="none" len="sm" w="sm"/>
            <a:tailEnd type="none" len="sm" w="sm"/>
          </a:ln>
        </p:spPr>
      </p:sp>
      <p:sp>
        <p:nvSpPr>
          <p:cNvPr name="AutoShape 20" id="20"/>
          <p:cNvSpPr/>
          <p:nvPr/>
        </p:nvSpPr>
        <p:spPr>
          <a:xfrm>
            <a:off x="-2623881" y="-332957"/>
            <a:ext cx="3963599" cy="3985594"/>
          </a:xfrm>
          <a:prstGeom prst="line">
            <a:avLst/>
          </a:prstGeom>
          <a:ln cap="flat" w="28575">
            <a:solidFill>
              <a:srgbClr val="0C2344"/>
            </a:solidFill>
            <a:prstDash val="solid"/>
            <a:headEnd type="none" len="sm" w="sm"/>
            <a:tailEnd type="none" len="sm" w="sm"/>
          </a:ln>
        </p:spPr>
      </p:sp>
      <p:sp>
        <p:nvSpPr>
          <p:cNvPr name="AutoShape 21" id="21"/>
          <p:cNvSpPr/>
          <p:nvPr/>
        </p:nvSpPr>
        <p:spPr>
          <a:xfrm>
            <a:off x="-2598114" y="228677"/>
            <a:ext cx="3377485" cy="3360058"/>
          </a:xfrm>
          <a:prstGeom prst="line">
            <a:avLst/>
          </a:prstGeom>
          <a:ln cap="flat" w="28575">
            <a:solidFill>
              <a:srgbClr val="0C2344"/>
            </a:solidFill>
            <a:prstDash val="solid"/>
            <a:headEnd type="none" len="sm" w="sm"/>
            <a:tailEnd type="none" len="sm" w="sm"/>
          </a:ln>
        </p:spPr>
      </p:sp>
      <p:sp>
        <p:nvSpPr>
          <p:cNvPr name="AutoShape 22" id="22"/>
          <p:cNvSpPr/>
          <p:nvPr/>
        </p:nvSpPr>
        <p:spPr>
          <a:xfrm>
            <a:off x="-2509797" y="905760"/>
            <a:ext cx="2628598" cy="2671969"/>
          </a:xfrm>
          <a:prstGeom prst="line">
            <a:avLst/>
          </a:prstGeom>
          <a:ln cap="flat" w="28575">
            <a:solidFill>
              <a:srgbClr val="0C2344"/>
            </a:solidFill>
            <a:prstDash val="solid"/>
            <a:headEnd type="none" len="sm" w="sm"/>
            <a:tailEnd type="none" len="sm" w="sm"/>
          </a:ln>
        </p:spPr>
      </p:sp>
      <p:sp>
        <p:nvSpPr>
          <p:cNvPr name="Freeform 23" id="23"/>
          <p:cNvSpPr/>
          <p:nvPr/>
        </p:nvSpPr>
        <p:spPr>
          <a:xfrm flipH="false" flipV="false" rot="0">
            <a:off x="17204191" y="-55109"/>
            <a:ext cx="1083809" cy="1083809"/>
          </a:xfrm>
          <a:custGeom>
            <a:avLst/>
            <a:gdLst/>
            <a:ahLst/>
            <a:cxnLst/>
            <a:rect r="r" b="b" t="t" l="l"/>
            <a:pathLst>
              <a:path h="1083809" w="1083809">
                <a:moveTo>
                  <a:pt x="0" y="0"/>
                </a:moveTo>
                <a:lnTo>
                  <a:pt x="1083809" y="0"/>
                </a:lnTo>
                <a:lnTo>
                  <a:pt x="1083809" y="1083809"/>
                </a:lnTo>
                <a:lnTo>
                  <a:pt x="0" y="1083809"/>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24" id="24"/>
          <p:cNvSpPr/>
          <p:nvPr/>
        </p:nvSpPr>
        <p:spPr>
          <a:xfrm flipH="false" flipV="false" rot="0">
            <a:off x="17204191" y="1028700"/>
            <a:ext cx="1083809" cy="1083809"/>
          </a:xfrm>
          <a:custGeom>
            <a:avLst/>
            <a:gdLst/>
            <a:ahLst/>
            <a:cxnLst/>
            <a:rect r="r" b="b" t="t" l="l"/>
            <a:pathLst>
              <a:path h="1083809" w="1083809">
                <a:moveTo>
                  <a:pt x="0" y="0"/>
                </a:moveTo>
                <a:lnTo>
                  <a:pt x="1083809" y="0"/>
                </a:lnTo>
                <a:lnTo>
                  <a:pt x="1083809" y="1083809"/>
                </a:lnTo>
                <a:lnTo>
                  <a:pt x="0" y="1083809"/>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25" id="25"/>
          <p:cNvSpPr/>
          <p:nvPr/>
        </p:nvSpPr>
        <p:spPr>
          <a:xfrm flipH="true" flipV="true" rot="5400000">
            <a:off x="17204191" y="2112509"/>
            <a:ext cx="1083809" cy="1083809"/>
          </a:xfrm>
          <a:custGeom>
            <a:avLst/>
            <a:gdLst/>
            <a:ahLst/>
            <a:cxnLst/>
            <a:rect r="r" b="b" t="t" l="l"/>
            <a:pathLst>
              <a:path h="1083809" w="1083809">
                <a:moveTo>
                  <a:pt x="1083809" y="1083809"/>
                </a:moveTo>
                <a:lnTo>
                  <a:pt x="0" y="1083809"/>
                </a:lnTo>
                <a:lnTo>
                  <a:pt x="0" y="0"/>
                </a:lnTo>
                <a:lnTo>
                  <a:pt x="1083809" y="0"/>
                </a:lnTo>
                <a:lnTo>
                  <a:pt x="1083809" y="1083809"/>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Freeform 26" id="26"/>
          <p:cNvSpPr/>
          <p:nvPr/>
        </p:nvSpPr>
        <p:spPr>
          <a:xfrm flipH="false" flipV="false" rot="0">
            <a:off x="16120382" y="-55109"/>
            <a:ext cx="1083809" cy="1083809"/>
          </a:xfrm>
          <a:custGeom>
            <a:avLst/>
            <a:gdLst/>
            <a:ahLst/>
            <a:cxnLst/>
            <a:rect r="r" b="b" t="t" l="l"/>
            <a:pathLst>
              <a:path h="1083809" w="1083809">
                <a:moveTo>
                  <a:pt x="0" y="0"/>
                </a:moveTo>
                <a:lnTo>
                  <a:pt x="1083809" y="0"/>
                </a:lnTo>
                <a:lnTo>
                  <a:pt x="1083809" y="1083809"/>
                </a:lnTo>
                <a:lnTo>
                  <a:pt x="0" y="1083809"/>
                </a:lnTo>
                <a:lnTo>
                  <a:pt x="0" y="0"/>
                </a:lnTo>
                <a:close/>
              </a:path>
            </a:pathLst>
          </a:custGeom>
          <a:blipFill>
            <a:blip r:embed="rId8">
              <a:extLst>
                <a:ext uri="{96DAC541-7B7A-43D3-8B79-37D633B846F1}">
                  <asvg:svgBlip xmlns:asvg="http://schemas.microsoft.com/office/drawing/2016/SVG/main" r:embed="rId9"/>
                </a:ext>
              </a:extLst>
            </a:blip>
            <a:stretch>
              <a:fillRect l="0" t="0" r="0" b="0"/>
            </a:stretch>
          </a:blipFill>
        </p:spPr>
      </p:sp>
      <p:sp>
        <p:nvSpPr>
          <p:cNvPr name="Freeform 27" id="27"/>
          <p:cNvSpPr/>
          <p:nvPr/>
        </p:nvSpPr>
        <p:spPr>
          <a:xfrm flipH="false" flipV="false" rot="5400000">
            <a:off x="15036573" y="1028700"/>
            <a:ext cx="1083809" cy="1083809"/>
          </a:xfrm>
          <a:custGeom>
            <a:avLst/>
            <a:gdLst/>
            <a:ahLst/>
            <a:cxnLst/>
            <a:rect r="r" b="b" t="t" l="l"/>
            <a:pathLst>
              <a:path h="1083809" w="1083809">
                <a:moveTo>
                  <a:pt x="0" y="0"/>
                </a:moveTo>
                <a:lnTo>
                  <a:pt x="1083809" y="0"/>
                </a:lnTo>
                <a:lnTo>
                  <a:pt x="1083809" y="1083809"/>
                </a:lnTo>
                <a:lnTo>
                  <a:pt x="0" y="1083809"/>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Freeform 28" id="28"/>
          <p:cNvSpPr/>
          <p:nvPr/>
        </p:nvSpPr>
        <p:spPr>
          <a:xfrm flipH="false" flipV="false" rot="-10800000">
            <a:off x="16120382" y="2112509"/>
            <a:ext cx="1083809" cy="1083809"/>
          </a:xfrm>
          <a:custGeom>
            <a:avLst/>
            <a:gdLst/>
            <a:ahLst/>
            <a:cxnLst/>
            <a:rect r="r" b="b" t="t" l="l"/>
            <a:pathLst>
              <a:path h="1083809" w="1083809">
                <a:moveTo>
                  <a:pt x="0" y="0"/>
                </a:moveTo>
                <a:lnTo>
                  <a:pt x="1083809" y="0"/>
                </a:lnTo>
                <a:lnTo>
                  <a:pt x="1083809" y="1083809"/>
                </a:lnTo>
                <a:lnTo>
                  <a:pt x="0" y="1083809"/>
                </a:lnTo>
                <a:lnTo>
                  <a:pt x="0" y="0"/>
                </a:lnTo>
                <a:close/>
              </a:path>
            </a:pathLst>
          </a:custGeom>
          <a:blipFill>
            <a:blip r:embed="rId8">
              <a:extLst>
                <a:ext uri="{96DAC541-7B7A-43D3-8B79-37D633B846F1}">
                  <asvg:svgBlip xmlns:asvg="http://schemas.microsoft.com/office/drawing/2016/SVG/main" r:embed="rId9"/>
                </a:ext>
              </a:extLst>
            </a:blip>
            <a:stretch>
              <a:fillRect l="0" t="0" r="0" b="0"/>
            </a:stretch>
          </a:blipFill>
        </p:spPr>
      </p:sp>
      <p:sp>
        <p:nvSpPr>
          <p:cNvPr name="Freeform 29" id="29"/>
          <p:cNvSpPr/>
          <p:nvPr/>
        </p:nvSpPr>
        <p:spPr>
          <a:xfrm flipH="true" flipV="true" rot="-10800000">
            <a:off x="15036573" y="2112509"/>
            <a:ext cx="1083809" cy="1083809"/>
          </a:xfrm>
          <a:custGeom>
            <a:avLst/>
            <a:gdLst/>
            <a:ahLst/>
            <a:cxnLst/>
            <a:rect r="r" b="b" t="t" l="l"/>
            <a:pathLst>
              <a:path h="1083809" w="1083809">
                <a:moveTo>
                  <a:pt x="1083809" y="1083809"/>
                </a:moveTo>
                <a:lnTo>
                  <a:pt x="0" y="1083809"/>
                </a:lnTo>
                <a:lnTo>
                  <a:pt x="0" y="0"/>
                </a:lnTo>
                <a:lnTo>
                  <a:pt x="1083809" y="0"/>
                </a:lnTo>
                <a:lnTo>
                  <a:pt x="1083809" y="1083809"/>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30" id="30"/>
          <p:cNvSpPr/>
          <p:nvPr/>
        </p:nvSpPr>
        <p:spPr>
          <a:xfrm flipH="true" flipV="true" rot="5400000">
            <a:off x="12770705" y="-55109"/>
            <a:ext cx="1083809" cy="1083809"/>
          </a:xfrm>
          <a:custGeom>
            <a:avLst/>
            <a:gdLst/>
            <a:ahLst/>
            <a:cxnLst/>
            <a:rect r="r" b="b" t="t" l="l"/>
            <a:pathLst>
              <a:path h="1083809" w="1083809">
                <a:moveTo>
                  <a:pt x="1083809" y="1083809"/>
                </a:moveTo>
                <a:lnTo>
                  <a:pt x="0" y="1083809"/>
                </a:lnTo>
                <a:lnTo>
                  <a:pt x="0" y="0"/>
                </a:lnTo>
                <a:lnTo>
                  <a:pt x="1083809" y="0"/>
                </a:lnTo>
                <a:lnTo>
                  <a:pt x="1083809" y="1083809"/>
                </a:lnTo>
                <a:close/>
              </a:path>
            </a:pathLst>
          </a:custGeom>
          <a:blipFill>
            <a:blip r:embed="rId8">
              <a:extLst>
                <a:ext uri="{96DAC541-7B7A-43D3-8B79-37D633B846F1}">
                  <asvg:svgBlip xmlns:asvg="http://schemas.microsoft.com/office/drawing/2016/SVG/main" r:embed="rId9"/>
                </a:ext>
              </a:extLst>
            </a:blip>
            <a:stretch>
              <a:fillRect l="0" t="0" r="0" b="0"/>
            </a:stretch>
          </a:blipFill>
        </p:spPr>
      </p:sp>
      <p:sp>
        <p:nvSpPr>
          <p:cNvPr name="Freeform 31" id="31"/>
          <p:cNvSpPr/>
          <p:nvPr/>
        </p:nvSpPr>
        <p:spPr>
          <a:xfrm flipH="true" flipV="true" rot="-10800000">
            <a:off x="12770705" y="1028700"/>
            <a:ext cx="1083809" cy="1083809"/>
          </a:xfrm>
          <a:custGeom>
            <a:avLst/>
            <a:gdLst/>
            <a:ahLst/>
            <a:cxnLst/>
            <a:rect r="r" b="b" t="t" l="l"/>
            <a:pathLst>
              <a:path h="1083809" w="1083809">
                <a:moveTo>
                  <a:pt x="1083809" y="1083809"/>
                </a:moveTo>
                <a:lnTo>
                  <a:pt x="0" y="1083809"/>
                </a:lnTo>
                <a:lnTo>
                  <a:pt x="0" y="0"/>
                </a:lnTo>
                <a:lnTo>
                  <a:pt x="1083809" y="0"/>
                </a:lnTo>
                <a:lnTo>
                  <a:pt x="1083809" y="1083809"/>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Freeform 32" id="32"/>
          <p:cNvSpPr/>
          <p:nvPr/>
        </p:nvSpPr>
        <p:spPr>
          <a:xfrm flipH="false" flipV="false" rot="-10800000">
            <a:off x="9525" y="7044155"/>
            <a:ext cx="1083809" cy="1083809"/>
          </a:xfrm>
          <a:custGeom>
            <a:avLst/>
            <a:gdLst/>
            <a:ahLst/>
            <a:cxnLst/>
            <a:rect r="r" b="b" t="t" l="l"/>
            <a:pathLst>
              <a:path h="1083809" w="1083809">
                <a:moveTo>
                  <a:pt x="0" y="0"/>
                </a:moveTo>
                <a:lnTo>
                  <a:pt x="1083809" y="0"/>
                </a:lnTo>
                <a:lnTo>
                  <a:pt x="1083809" y="1083809"/>
                </a:lnTo>
                <a:lnTo>
                  <a:pt x="0" y="1083809"/>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33" id="33"/>
          <p:cNvSpPr/>
          <p:nvPr/>
        </p:nvSpPr>
        <p:spPr>
          <a:xfrm flipH="false" flipV="false" rot="0">
            <a:off x="1083809" y="7072730"/>
            <a:ext cx="1083809" cy="1083809"/>
          </a:xfrm>
          <a:custGeom>
            <a:avLst/>
            <a:gdLst/>
            <a:ahLst/>
            <a:cxnLst/>
            <a:rect r="r" b="b" t="t" l="l"/>
            <a:pathLst>
              <a:path h="1083809" w="1083809">
                <a:moveTo>
                  <a:pt x="0" y="0"/>
                </a:moveTo>
                <a:lnTo>
                  <a:pt x="1083809" y="0"/>
                </a:lnTo>
                <a:lnTo>
                  <a:pt x="1083809" y="1083809"/>
                </a:lnTo>
                <a:lnTo>
                  <a:pt x="0" y="1083809"/>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34" id="34"/>
          <p:cNvSpPr/>
          <p:nvPr/>
        </p:nvSpPr>
        <p:spPr>
          <a:xfrm flipH="false" flipV="false" rot="0">
            <a:off x="0" y="8156539"/>
            <a:ext cx="1083809" cy="1083809"/>
          </a:xfrm>
          <a:custGeom>
            <a:avLst/>
            <a:gdLst/>
            <a:ahLst/>
            <a:cxnLst/>
            <a:rect r="r" b="b" t="t" l="l"/>
            <a:pathLst>
              <a:path h="1083809" w="1083809">
                <a:moveTo>
                  <a:pt x="0" y="0"/>
                </a:moveTo>
                <a:lnTo>
                  <a:pt x="1083809" y="0"/>
                </a:lnTo>
                <a:lnTo>
                  <a:pt x="1083809" y="1083809"/>
                </a:lnTo>
                <a:lnTo>
                  <a:pt x="0" y="1083809"/>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35" id="35"/>
          <p:cNvSpPr/>
          <p:nvPr/>
        </p:nvSpPr>
        <p:spPr>
          <a:xfrm flipH="false" flipV="false" rot="-10800000">
            <a:off x="0" y="9240348"/>
            <a:ext cx="1083809" cy="1083809"/>
          </a:xfrm>
          <a:custGeom>
            <a:avLst/>
            <a:gdLst/>
            <a:ahLst/>
            <a:cxnLst/>
            <a:rect r="r" b="b" t="t" l="l"/>
            <a:pathLst>
              <a:path h="1083809" w="1083809">
                <a:moveTo>
                  <a:pt x="0" y="0"/>
                </a:moveTo>
                <a:lnTo>
                  <a:pt x="1083809" y="0"/>
                </a:lnTo>
                <a:lnTo>
                  <a:pt x="1083809" y="1083809"/>
                </a:lnTo>
                <a:lnTo>
                  <a:pt x="0" y="1083809"/>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36" id="36"/>
          <p:cNvSpPr/>
          <p:nvPr/>
        </p:nvSpPr>
        <p:spPr>
          <a:xfrm flipH="false" flipV="false" rot="-5400000">
            <a:off x="1083809" y="9240348"/>
            <a:ext cx="1083809" cy="1083809"/>
          </a:xfrm>
          <a:custGeom>
            <a:avLst/>
            <a:gdLst/>
            <a:ahLst/>
            <a:cxnLst/>
            <a:rect r="r" b="b" t="t" l="l"/>
            <a:pathLst>
              <a:path h="1083809" w="1083809">
                <a:moveTo>
                  <a:pt x="0" y="0"/>
                </a:moveTo>
                <a:lnTo>
                  <a:pt x="1083809" y="0"/>
                </a:lnTo>
                <a:lnTo>
                  <a:pt x="1083809" y="1083809"/>
                </a:lnTo>
                <a:lnTo>
                  <a:pt x="0" y="1083809"/>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Freeform 37" id="37"/>
          <p:cNvSpPr/>
          <p:nvPr/>
        </p:nvSpPr>
        <p:spPr>
          <a:xfrm flipH="false" flipV="false" rot="-10800000">
            <a:off x="3321750" y="9268923"/>
            <a:ext cx="1083809" cy="1083809"/>
          </a:xfrm>
          <a:custGeom>
            <a:avLst/>
            <a:gdLst/>
            <a:ahLst/>
            <a:cxnLst/>
            <a:rect r="r" b="b" t="t" l="l"/>
            <a:pathLst>
              <a:path h="1083809" w="1083809">
                <a:moveTo>
                  <a:pt x="0" y="0"/>
                </a:moveTo>
                <a:lnTo>
                  <a:pt x="1083809" y="0"/>
                </a:lnTo>
                <a:lnTo>
                  <a:pt x="1083809" y="1083809"/>
                </a:lnTo>
                <a:lnTo>
                  <a:pt x="0" y="1083809"/>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Freeform 38" id="38"/>
          <p:cNvSpPr/>
          <p:nvPr/>
        </p:nvSpPr>
        <p:spPr>
          <a:xfrm flipH="false" flipV="false" rot="0">
            <a:off x="3321750" y="8185114"/>
            <a:ext cx="1083809" cy="1083809"/>
          </a:xfrm>
          <a:custGeom>
            <a:avLst/>
            <a:gdLst/>
            <a:ahLst/>
            <a:cxnLst/>
            <a:rect r="r" b="b" t="t" l="l"/>
            <a:pathLst>
              <a:path h="1083809" w="1083809">
                <a:moveTo>
                  <a:pt x="0" y="0"/>
                </a:moveTo>
                <a:lnTo>
                  <a:pt x="1083809" y="0"/>
                </a:lnTo>
                <a:lnTo>
                  <a:pt x="1083809" y="1083809"/>
                </a:lnTo>
                <a:lnTo>
                  <a:pt x="0" y="1083809"/>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39" id="39"/>
          <p:cNvSpPr/>
          <p:nvPr/>
        </p:nvSpPr>
        <p:spPr>
          <a:xfrm flipH="false" flipV="false" rot="5400000">
            <a:off x="4405559" y="9268923"/>
            <a:ext cx="1083809" cy="1083809"/>
          </a:xfrm>
          <a:custGeom>
            <a:avLst/>
            <a:gdLst/>
            <a:ahLst/>
            <a:cxnLst/>
            <a:rect r="r" b="b" t="t" l="l"/>
            <a:pathLst>
              <a:path h="1083809" w="1083809">
                <a:moveTo>
                  <a:pt x="0" y="0"/>
                </a:moveTo>
                <a:lnTo>
                  <a:pt x="1083809" y="0"/>
                </a:lnTo>
                <a:lnTo>
                  <a:pt x="1083809" y="1083809"/>
                </a:lnTo>
                <a:lnTo>
                  <a:pt x="0" y="1083809"/>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Tree>
  </p:cSld>
  <p:clrMapOvr>
    <a:masterClrMapping/>
  </p:clrMapOvr>
</p:sld>
</file>

<file path=ppt/slides/slide5.xml><?xml version="1.0" encoding="utf-8"?>
<p:sld xmlns:p="http://schemas.openxmlformats.org/presentationml/2006/main" xmlns:a="http://schemas.openxmlformats.org/drawingml/2006/main" xmlns:r="http://schemas.openxmlformats.org/officeDocument/2006/relationships">
  <p:cSld>
    <p:bg>
      <p:bgPr>
        <a:solidFill>
          <a:srgbClr val="E8E7E7"/>
        </a:solidFill>
      </p:bgPr>
    </p:bg>
    <p:spTree>
      <p:nvGrpSpPr>
        <p:cNvPr id="1" name=""/>
        <p:cNvGrpSpPr/>
        <p:nvPr/>
      </p:nvGrpSpPr>
      <p:grpSpPr>
        <a:xfrm>
          <a:off x="0" y="0"/>
          <a:ext cx="0" cy="0"/>
          <a:chOff x="0" y="0"/>
          <a:chExt cx="0" cy="0"/>
        </a:xfrm>
      </p:grpSpPr>
      <p:sp>
        <p:nvSpPr>
          <p:cNvPr name="AutoShape 2" id="2"/>
          <p:cNvSpPr/>
          <p:nvPr/>
        </p:nvSpPr>
        <p:spPr>
          <a:xfrm flipV="true">
            <a:off x="1353025" y="5176939"/>
            <a:ext cx="1095456" cy="576605"/>
          </a:xfrm>
          <a:prstGeom prst="line">
            <a:avLst/>
          </a:prstGeom>
          <a:ln cap="flat" w="38100">
            <a:solidFill>
              <a:srgbClr val="0C2344"/>
            </a:solidFill>
            <a:prstDash val="solid"/>
            <a:headEnd type="none" len="sm" w="sm"/>
            <a:tailEnd type="none" len="sm" w="sm"/>
          </a:ln>
        </p:spPr>
      </p:sp>
      <p:sp>
        <p:nvSpPr>
          <p:cNvPr name="AutoShape 3" id="3"/>
          <p:cNvSpPr/>
          <p:nvPr/>
        </p:nvSpPr>
        <p:spPr>
          <a:xfrm flipV="true">
            <a:off x="6073289" y="5176939"/>
            <a:ext cx="1021042" cy="882487"/>
          </a:xfrm>
          <a:prstGeom prst="line">
            <a:avLst/>
          </a:prstGeom>
          <a:ln cap="flat" w="38100">
            <a:solidFill>
              <a:srgbClr val="0C2344"/>
            </a:solidFill>
            <a:prstDash val="solid"/>
            <a:headEnd type="none" len="sm" w="sm"/>
            <a:tailEnd type="none" len="sm" w="sm"/>
          </a:ln>
        </p:spPr>
      </p:sp>
      <p:sp>
        <p:nvSpPr>
          <p:cNvPr name="AutoShape 4" id="4"/>
          <p:cNvSpPr/>
          <p:nvPr/>
        </p:nvSpPr>
        <p:spPr>
          <a:xfrm flipV="true">
            <a:off x="10701723" y="5176939"/>
            <a:ext cx="1054650" cy="879927"/>
          </a:xfrm>
          <a:prstGeom prst="line">
            <a:avLst/>
          </a:prstGeom>
          <a:ln cap="flat" w="38100">
            <a:solidFill>
              <a:srgbClr val="0C2344"/>
            </a:solidFill>
            <a:prstDash val="solid"/>
            <a:headEnd type="none" len="sm" w="sm"/>
            <a:tailEnd type="none" len="sm" w="sm"/>
          </a:ln>
        </p:spPr>
      </p:sp>
      <p:sp>
        <p:nvSpPr>
          <p:cNvPr name="AutoShape 5" id="5"/>
          <p:cNvSpPr/>
          <p:nvPr/>
        </p:nvSpPr>
        <p:spPr>
          <a:xfrm flipH="true" flipV="true">
            <a:off x="3750651" y="5176939"/>
            <a:ext cx="1020468" cy="882487"/>
          </a:xfrm>
          <a:prstGeom prst="line">
            <a:avLst/>
          </a:prstGeom>
          <a:ln cap="flat" w="38100">
            <a:solidFill>
              <a:srgbClr val="0C2344"/>
            </a:solidFill>
            <a:prstDash val="solid"/>
            <a:headEnd type="none" len="sm" w="sm"/>
            <a:tailEnd type="none" len="sm" w="sm"/>
          </a:ln>
        </p:spPr>
      </p:sp>
      <p:sp>
        <p:nvSpPr>
          <p:cNvPr name="AutoShape 6" id="6"/>
          <p:cNvSpPr/>
          <p:nvPr/>
        </p:nvSpPr>
        <p:spPr>
          <a:xfrm flipH="true" flipV="true">
            <a:off x="8396501" y="5176939"/>
            <a:ext cx="1003053" cy="879927"/>
          </a:xfrm>
          <a:prstGeom prst="line">
            <a:avLst/>
          </a:prstGeom>
          <a:ln cap="flat" w="38100">
            <a:solidFill>
              <a:srgbClr val="0C2344"/>
            </a:solidFill>
            <a:prstDash val="solid"/>
            <a:headEnd type="none" len="sm" w="sm"/>
            <a:tailEnd type="none" len="sm" w="sm"/>
          </a:ln>
        </p:spPr>
      </p:sp>
      <p:grpSp>
        <p:nvGrpSpPr>
          <p:cNvPr name="Group 7" id="7"/>
          <p:cNvGrpSpPr/>
          <p:nvPr/>
        </p:nvGrpSpPr>
        <p:grpSpPr>
          <a:xfrm rot="0">
            <a:off x="125678" y="5405781"/>
            <a:ext cx="1302170" cy="1302170"/>
            <a:chOff x="0" y="0"/>
            <a:chExt cx="812800" cy="812800"/>
          </a:xfrm>
        </p:grpSpPr>
        <p:sp>
          <p:nvSpPr>
            <p:cNvPr name="Freeform 8" id="8"/>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FF5031"/>
            </a:solidFill>
          </p:spPr>
        </p:sp>
        <p:sp>
          <p:nvSpPr>
            <p:cNvPr name="TextBox 9" id="9"/>
            <p:cNvSpPr txBox="true"/>
            <p:nvPr/>
          </p:nvSpPr>
          <p:spPr>
            <a:xfrm>
              <a:off x="76200" y="95250"/>
              <a:ext cx="660400" cy="641350"/>
            </a:xfrm>
            <a:prstGeom prst="rect">
              <a:avLst/>
            </a:prstGeom>
          </p:spPr>
          <p:txBody>
            <a:bodyPr anchor="ctr" rtlCol="false" tIns="50800" lIns="50800" bIns="50800" rIns="50800"/>
            <a:lstStyle/>
            <a:p>
              <a:pPr algn="ctr">
                <a:lnSpc>
                  <a:spcPts val="2553"/>
                </a:lnSpc>
              </a:pPr>
            </a:p>
          </p:txBody>
        </p:sp>
      </p:grpSp>
      <p:grpSp>
        <p:nvGrpSpPr>
          <p:cNvPr name="Group 10" id="10"/>
          <p:cNvGrpSpPr/>
          <p:nvPr/>
        </p:nvGrpSpPr>
        <p:grpSpPr>
          <a:xfrm rot="0">
            <a:off x="2448482" y="4525854"/>
            <a:ext cx="1302170" cy="1302170"/>
            <a:chOff x="0" y="0"/>
            <a:chExt cx="812800" cy="812800"/>
          </a:xfrm>
        </p:grpSpPr>
        <p:sp>
          <p:nvSpPr>
            <p:cNvPr name="Freeform 11" id="11"/>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9AAAB3"/>
            </a:solidFill>
          </p:spPr>
        </p:sp>
        <p:sp>
          <p:nvSpPr>
            <p:cNvPr name="TextBox 12" id="12"/>
            <p:cNvSpPr txBox="true"/>
            <p:nvPr/>
          </p:nvSpPr>
          <p:spPr>
            <a:xfrm>
              <a:off x="76200" y="95250"/>
              <a:ext cx="660400" cy="641350"/>
            </a:xfrm>
            <a:prstGeom prst="rect">
              <a:avLst/>
            </a:prstGeom>
          </p:spPr>
          <p:txBody>
            <a:bodyPr anchor="ctr" rtlCol="false" tIns="50800" lIns="50800" bIns="50800" rIns="50800"/>
            <a:lstStyle/>
            <a:p>
              <a:pPr algn="ctr">
                <a:lnSpc>
                  <a:spcPts val="2553"/>
                </a:lnSpc>
              </a:pPr>
            </a:p>
          </p:txBody>
        </p:sp>
      </p:grpSp>
      <p:grpSp>
        <p:nvGrpSpPr>
          <p:cNvPr name="Group 13" id="13"/>
          <p:cNvGrpSpPr/>
          <p:nvPr/>
        </p:nvGrpSpPr>
        <p:grpSpPr>
          <a:xfrm rot="0">
            <a:off x="4771119" y="5408341"/>
            <a:ext cx="1302170" cy="1302170"/>
            <a:chOff x="0" y="0"/>
            <a:chExt cx="812800" cy="812800"/>
          </a:xfrm>
        </p:grpSpPr>
        <p:sp>
          <p:nvSpPr>
            <p:cNvPr name="Freeform 14" id="14"/>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FF5031"/>
            </a:solidFill>
          </p:spPr>
        </p:sp>
        <p:sp>
          <p:nvSpPr>
            <p:cNvPr name="TextBox 15" id="15"/>
            <p:cNvSpPr txBox="true"/>
            <p:nvPr/>
          </p:nvSpPr>
          <p:spPr>
            <a:xfrm>
              <a:off x="76200" y="95250"/>
              <a:ext cx="660400" cy="641350"/>
            </a:xfrm>
            <a:prstGeom prst="rect">
              <a:avLst/>
            </a:prstGeom>
          </p:spPr>
          <p:txBody>
            <a:bodyPr anchor="ctr" rtlCol="false" tIns="50800" lIns="50800" bIns="50800" rIns="50800"/>
            <a:lstStyle/>
            <a:p>
              <a:pPr algn="ctr">
                <a:lnSpc>
                  <a:spcPts val="2553"/>
                </a:lnSpc>
              </a:pPr>
            </a:p>
          </p:txBody>
        </p:sp>
      </p:grpSp>
      <p:grpSp>
        <p:nvGrpSpPr>
          <p:cNvPr name="Group 16" id="16"/>
          <p:cNvGrpSpPr/>
          <p:nvPr/>
        </p:nvGrpSpPr>
        <p:grpSpPr>
          <a:xfrm rot="0">
            <a:off x="7094331" y="4525854"/>
            <a:ext cx="1302170" cy="1302170"/>
            <a:chOff x="0" y="0"/>
            <a:chExt cx="812800" cy="812800"/>
          </a:xfrm>
        </p:grpSpPr>
        <p:sp>
          <p:nvSpPr>
            <p:cNvPr name="Freeform 17" id="17"/>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9AAAB3"/>
            </a:solidFill>
          </p:spPr>
        </p:sp>
        <p:sp>
          <p:nvSpPr>
            <p:cNvPr name="TextBox 18" id="18"/>
            <p:cNvSpPr txBox="true"/>
            <p:nvPr/>
          </p:nvSpPr>
          <p:spPr>
            <a:xfrm>
              <a:off x="76200" y="95250"/>
              <a:ext cx="660400" cy="641350"/>
            </a:xfrm>
            <a:prstGeom prst="rect">
              <a:avLst/>
            </a:prstGeom>
          </p:spPr>
          <p:txBody>
            <a:bodyPr anchor="ctr" rtlCol="false" tIns="50800" lIns="50800" bIns="50800" rIns="50800"/>
            <a:lstStyle/>
            <a:p>
              <a:pPr algn="ctr">
                <a:lnSpc>
                  <a:spcPts val="2553"/>
                </a:lnSpc>
              </a:pPr>
            </a:p>
          </p:txBody>
        </p:sp>
      </p:grpSp>
      <p:grpSp>
        <p:nvGrpSpPr>
          <p:cNvPr name="Group 19" id="19"/>
          <p:cNvGrpSpPr/>
          <p:nvPr/>
        </p:nvGrpSpPr>
        <p:grpSpPr>
          <a:xfrm rot="0">
            <a:off x="9399554" y="5405781"/>
            <a:ext cx="1302170" cy="1302170"/>
            <a:chOff x="0" y="0"/>
            <a:chExt cx="812800" cy="812800"/>
          </a:xfrm>
        </p:grpSpPr>
        <p:sp>
          <p:nvSpPr>
            <p:cNvPr name="Freeform 20" id="20"/>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FF5031"/>
            </a:solidFill>
          </p:spPr>
        </p:sp>
        <p:sp>
          <p:nvSpPr>
            <p:cNvPr name="TextBox 21" id="21"/>
            <p:cNvSpPr txBox="true"/>
            <p:nvPr/>
          </p:nvSpPr>
          <p:spPr>
            <a:xfrm>
              <a:off x="76200" y="95250"/>
              <a:ext cx="660400" cy="641350"/>
            </a:xfrm>
            <a:prstGeom prst="rect">
              <a:avLst/>
            </a:prstGeom>
          </p:spPr>
          <p:txBody>
            <a:bodyPr anchor="ctr" rtlCol="false" tIns="50800" lIns="50800" bIns="50800" rIns="50800"/>
            <a:lstStyle/>
            <a:p>
              <a:pPr algn="ctr">
                <a:lnSpc>
                  <a:spcPts val="2553"/>
                </a:lnSpc>
              </a:pPr>
            </a:p>
          </p:txBody>
        </p:sp>
      </p:grpSp>
      <p:grpSp>
        <p:nvGrpSpPr>
          <p:cNvPr name="Group 22" id="22"/>
          <p:cNvGrpSpPr/>
          <p:nvPr/>
        </p:nvGrpSpPr>
        <p:grpSpPr>
          <a:xfrm rot="0">
            <a:off x="11756374" y="4525854"/>
            <a:ext cx="1302170" cy="1302170"/>
            <a:chOff x="0" y="0"/>
            <a:chExt cx="812800" cy="812800"/>
          </a:xfrm>
        </p:grpSpPr>
        <p:sp>
          <p:nvSpPr>
            <p:cNvPr name="Freeform 23" id="23"/>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9AAAB3"/>
            </a:solidFill>
          </p:spPr>
        </p:sp>
        <p:sp>
          <p:nvSpPr>
            <p:cNvPr name="TextBox 24" id="24"/>
            <p:cNvSpPr txBox="true"/>
            <p:nvPr/>
          </p:nvSpPr>
          <p:spPr>
            <a:xfrm>
              <a:off x="76200" y="95250"/>
              <a:ext cx="660400" cy="641350"/>
            </a:xfrm>
            <a:prstGeom prst="rect">
              <a:avLst/>
            </a:prstGeom>
          </p:spPr>
          <p:txBody>
            <a:bodyPr anchor="ctr" rtlCol="false" tIns="50800" lIns="50800" bIns="50800" rIns="50800"/>
            <a:lstStyle/>
            <a:p>
              <a:pPr algn="ctr">
                <a:lnSpc>
                  <a:spcPts val="2553"/>
                </a:lnSpc>
              </a:pPr>
            </a:p>
          </p:txBody>
        </p:sp>
      </p:grpSp>
      <p:grpSp>
        <p:nvGrpSpPr>
          <p:cNvPr name="Group 25" id="25"/>
          <p:cNvGrpSpPr/>
          <p:nvPr/>
        </p:nvGrpSpPr>
        <p:grpSpPr>
          <a:xfrm rot="2700000">
            <a:off x="-2937060" y="-3430329"/>
            <a:ext cx="7415398" cy="3565095"/>
            <a:chOff x="0" y="0"/>
            <a:chExt cx="660400" cy="317500"/>
          </a:xfrm>
        </p:grpSpPr>
        <p:sp>
          <p:nvSpPr>
            <p:cNvPr name="Freeform 26" id="26"/>
            <p:cNvSpPr/>
            <p:nvPr/>
          </p:nvSpPr>
          <p:spPr>
            <a:xfrm flipH="false" flipV="false" rot="0">
              <a:off x="0" y="0"/>
              <a:ext cx="660400" cy="317500"/>
            </a:xfrm>
            <a:custGeom>
              <a:avLst/>
              <a:gdLst/>
              <a:ahLst/>
              <a:cxnLst/>
              <a:rect r="r" b="b" t="t" l="l"/>
              <a:pathLst>
                <a:path h="317500" w="660400">
                  <a:moveTo>
                    <a:pt x="220252" y="19070"/>
                  </a:moveTo>
                  <a:cubicBezTo>
                    <a:pt x="254000" y="7556"/>
                    <a:pt x="292600" y="0"/>
                    <a:pt x="330378" y="0"/>
                  </a:cubicBezTo>
                  <a:cubicBezTo>
                    <a:pt x="368157" y="0"/>
                    <a:pt x="404509" y="6476"/>
                    <a:pt x="438009" y="17990"/>
                  </a:cubicBezTo>
                  <a:cubicBezTo>
                    <a:pt x="438723" y="18350"/>
                    <a:pt x="439435" y="18350"/>
                    <a:pt x="440148" y="18710"/>
                  </a:cubicBezTo>
                  <a:cubicBezTo>
                    <a:pt x="565955" y="64765"/>
                    <a:pt x="658618" y="186379"/>
                    <a:pt x="660400" y="317500"/>
                  </a:cubicBezTo>
                  <a:lnTo>
                    <a:pt x="660400" y="317500"/>
                  </a:lnTo>
                  <a:lnTo>
                    <a:pt x="0" y="317500"/>
                  </a:lnTo>
                  <a:lnTo>
                    <a:pt x="0" y="317500"/>
                  </a:lnTo>
                  <a:cubicBezTo>
                    <a:pt x="1782" y="185660"/>
                    <a:pt x="93019" y="64045"/>
                    <a:pt x="220252" y="19070"/>
                  </a:cubicBezTo>
                  <a:close/>
                </a:path>
              </a:pathLst>
            </a:custGeom>
            <a:solidFill>
              <a:srgbClr val="000000">
                <a:alpha val="0"/>
              </a:srgbClr>
            </a:solidFill>
            <a:ln w="28575" cap="sq">
              <a:solidFill>
                <a:srgbClr val="8CA9AD"/>
              </a:solidFill>
              <a:prstDash val="solid"/>
              <a:miter/>
            </a:ln>
          </p:spPr>
        </p:sp>
        <p:sp>
          <p:nvSpPr>
            <p:cNvPr name="TextBox 27" id="27"/>
            <p:cNvSpPr txBox="true"/>
            <p:nvPr/>
          </p:nvSpPr>
          <p:spPr>
            <a:xfrm>
              <a:off x="0" y="146050"/>
              <a:ext cx="660400" cy="171450"/>
            </a:xfrm>
            <a:prstGeom prst="rect">
              <a:avLst/>
            </a:prstGeom>
          </p:spPr>
          <p:txBody>
            <a:bodyPr anchor="ctr" rtlCol="false" tIns="50800" lIns="50800" bIns="50800" rIns="50800"/>
            <a:lstStyle/>
            <a:p>
              <a:pPr algn="ctr">
                <a:lnSpc>
                  <a:spcPts val="2553"/>
                </a:lnSpc>
              </a:pPr>
            </a:p>
          </p:txBody>
        </p:sp>
      </p:grpSp>
      <p:sp>
        <p:nvSpPr>
          <p:cNvPr name="AutoShape 28" id="28"/>
          <p:cNvSpPr/>
          <p:nvPr/>
        </p:nvSpPr>
        <p:spPr>
          <a:xfrm>
            <a:off x="-3399673" y="-2610779"/>
            <a:ext cx="5185216" cy="5132702"/>
          </a:xfrm>
          <a:prstGeom prst="line">
            <a:avLst/>
          </a:prstGeom>
          <a:ln cap="flat" w="28575">
            <a:solidFill>
              <a:srgbClr val="0C2344"/>
            </a:solidFill>
            <a:prstDash val="solid"/>
            <a:headEnd type="none" len="sm" w="sm"/>
            <a:tailEnd type="none" len="sm" w="sm"/>
          </a:ln>
        </p:spPr>
      </p:sp>
      <p:sp>
        <p:nvSpPr>
          <p:cNvPr name="AutoShape 29" id="29"/>
          <p:cNvSpPr/>
          <p:nvPr/>
        </p:nvSpPr>
        <p:spPr>
          <a:xfrm>
            <a:off x="-3613620" y="-2298103"/>
            <a:ext cx="5038853" cy="5038853"/>
          </a:xfrm>
          <a:prstGeom prst="line">
            <a:avLst/>
          </a:prstGeom>
          <a:ln cap="flat" w="28575">
            <a:solidFill>
              <a:srgbClr val="0C2344"/>
            </a:solidFill>
            <a:prstDash val="solid"/>
            <a:headEnd type="none" len="sm" w="sm"/>
            <a:tailEnd type="none" len="sm" w="sm"/>
          </a:ln>
        </p:spPr>
      </p:sp>
      <p:sp>
        <p:nvSpPr>
          <p:cNvPr name="AutoShape 30" id="30"/>
          <p:cNvSpPr/>
          <p:nvPr/>
        </p:nvSpPr>
        <p:spPr>
          <a:xfrm>
            <a:off x="-3793222" y="-1939633"/>
            <a:ext cx="4867141" cy="4867141"/>
          </a:xfrm>
          <a:prstGeom prst="line">
            <a:avLst/>
          </a:prstGeom>
          <a:ln cap="flat" w="28575">
            <a:solidFill>
              <a:srgbClr val="0C2344"/>
            </a:solidFill>
            <a:prstDash val="solid"/>
            <a:headEnd type="none" len="sm" w="sm"/>
            <a:tailEnd type="none" len="sm" w="sm"/>
          </a:ln>
        </p:spPr>
      </p:sp>
      <p:sp>
        <p:nvSpPr>
          <p:cNvPr name="AutoShape 31" id="31"/>
          <p:cNvSpPr/>
          <p:nvPr/>
        </p:nvSpPr>
        <p:spPr>
          <a:xfrm>
            <a:off x="-3919876" y="-1553365"/>
            <a:ext cx="4690515" cy="4690515"/>
          </a:xfrm>
          <a:prstGeom prst="line">
            <a:avLst/>
          </a:prstGeom>
          <a:ln cap="flat" w="28575">
            <a:solidFill>
              <a:srgbClr val="0C2344"/>
            </a:solidFill>
            <a:prstDash val="solid"/>
            <a:headEnd type="none" len="sm" w="sm"/>
            <a:tailEnd type="none" len="sm" w="sm"/>
          </a:ln>
        </p:spPr>
      </p:sp>
      <p:sp>
        <p:nvSpPr>
          <p:cNvPr name="AutoShape 32" id="32"/>
          <p:cNvSpPr/>
          <p:nvPr/>
        </p:nvSpPr>
        <p:spPr>
          <a:xfrm>
            <a:off x="-4063730" y="-1113688"/>
            <a:ext cx="4347674" cy="4347674"/>
          </a:xfrm>
          <a:prstGeom prst="line">
            <a:avLst/>
          </a:prstGeom>
          <a:ln cap="flat" w="28575">
            <a:solidFill>
              <a:srgbClr val="0C2344"/>
            </a:solidFill>
            <a:prstDash val="solid"/>
            <a:headEnd type="none" len="sm" w="sm"/>
            <a:tailEnd type="none" len="sm" w="sm"/>
          </a:ln>
        </p:spPr>
      </p:sp>
      <p:sp>
        <p:nvSpPr>
          <p:cNvPr name="TextBox 33" id="33"/>
          <p:cNvSpPr txBox="true"/>
          <p:nvPr/>
        </p:nvSpPr>
        <p:spPr>
          <a:xfrm rot="0">
            <a:off x="3858378" y="869812"/>
            <a:ext cx="10684440" cy="739902"/>
          </a:xfrm>
          <a:prstGeom prst="rect">
            <a:avLst/>
          </a:prstGeom>
        </p:spPr>
        <p:txBody>
          <a:bodyPr anchor="t" rtlCol="false" tIns="0" lIns="0" bIns="0" rIns="0">
            <a:spAutoFit/>
          </a:bodyPr>
          <a:lstStyle/>
          <a:p>
            <a:pPr algn="ctr">
              <a:lnSpc>
                <a:spcPts val="5544"/>
              </a:lnSpc>
            </a:pPr>
            <a:r>
              <a:rPr lang="en-US" b="true" sz="5600">
                <a:solidFill>
                  <a:srgbClr val="0C2344"/>
                </a:solidFill>
                <a:latin typeface="Kollektif Bold"/>
                <a:ea typeface="Kollektif Bold"/>
                <a:cs typeface="Kollektif Bold"/>
                <a:sym typeface="Kollektif Bold"/>
              </a:rPr>
              <a:t> KEY ELEMENTS OF A MANUAL</a:t>
            </a:r>
          </a:p>
        </p:txBody>
      </p:sp>
      <p:sp>
        <p:nvSpPr>
          <p:cNvPr name="TextBox 34" id="34"/>
          <p:cNvSpPr txBox="true"/>
          <p:nvPr/>
        </p:nvSpPr>
        <p:spPr>
          <a:xfrm rot="0">
            <a:off x="-709041" y="7058465"/>
            <a:ext cx="4808850" cy="365760"/>
          </a:xfrm>
          <a:prstGeom prst="rect">
            <a:avLst/>
          </a:prstGeom>
        </p:spPr>
        <p:txBody>
          <a:bodyPr anchor="t" rtlCol="false" tIns="0" lIns="0" bIns="0" rIns="0">
            <a:spAutoFit/>
          </a:bodyPr>
          <a:lstStyle/>
          <a:p>
            <a:pPr algn="ctr">
              <a:lnSpc>
                <a:spcPts val="2940"/>
              </a:lnSpc>
            </a:pPr>
            <a:r>
              <a:rPr lang="en-US" b="true" sz="2100" spc="67">
                <a:solidFill>
                  <a:srgbClr val="0C2344"/>
                </a:solidFill>
                <a:latin typeface="DM Sans Bold"/>
                <a:ea typeface="DM Sans Bold"/>
                <a:cs typeface="DM Sans Bold"/>
                <a:sym typeface="DM Sans Bold"/>
              </a:rPr>
              <a:t>Portfolio Management</a:t>
            </a:r>
          </a:p>
        </p:txBody>
      </p:sp>
      <p:sp>
        <p:nvSpPr>
          <p:cNvPr name="TextBox 35" id="35"/>
          <p:cNvSpPr txBox="true"/>
          <p:nvPr/>
        </p:nvSpPr>
        <p:spPr>
          <a:xfrm rot="0">
            <a:off x="125678" y="5769759"/>
            <a:ext cx="1302170" cy="478965"/>
          </a:xfrm>
          <a:prstGeom prst="rect">
            <a:avLst/>
          </a:prstGeom>
        </p:spPr>
        <p:txBody>
          <a:bodyPr anchor="t" rtlCol="false" tIns="0" lIns="0" bIns="0" rIns="0">
            <a:spAutoFit/>
          </a:bodyPr>
          <a:lstStyle/>
          <a:p>
            <a:pPr algn="ctr">
              <a:lnSpc>
                <a:spcPts val="4095"/>
              </a:lnSpc>
            </a:pPr>
            <a:r>
              <a:rPr lang="en-US" b="true" sz="2559" spc="309">
                <a:solidFill>
                  <a:srgbClr val="0C2344"/>
                </a:solidFill>
                <a:latin typeface="DM Sans Bold"/>
                <a:ea typeface="DM Sans Bold"/>
                <a:cs typeface="DM Sans Bold"/>
                <a:sym typeface="DM Sans Bold"/>
              </a:rPr>
              <a:t>1</a:t>
            </a:r>
          </a:p>
        </p:txBody>
      </p:sp>
      <p:sp>
        <p:nvSpPr>
          <p:cNvPr name="TextBox 36" id="36"/>
          <p:cNvSpPr txBox="true"/>
          <p:nvPr/>
        </p:nvSpPr>
        <p:spPr>
          <a:xfrm rot="0">
            <a:off x="125678" y="7452800"/>
            <a:ext cx="3025415" cy="1914525"/>
          </a:xfrm>
          <a:prstGeom prst="rect">
            <a:avLst/>
          </a:prstGeom>
        </p:spPr>
        <p:txBody>
          <a:bodyPr anchor="t" rtlCol="false" tIns="0" lIns="0" bIns="0" rIns="0">
            <a:spAutoFit/>
          </a:bodyPr>
          <a:lstStyle/>
          <a:p>
            <a:pPr algn="ctr">
              <a:lnSpc>
                <a:spcPts val="1919"/>
              </a:lnSpc>
            </a:pPr>
            <a:r>
              <a:rPr lang="en-US" sz="1599">
                <a:solidFill>
                  <a:srgbClr val="0C2344"/>
                </a:solidFill>
                <a:latin typeface="DM Sans"/>
                <a:ea typeface="DM Sans"/>
                <a:cs typeface="DM Sans"/>
                <a:sym typeface="DM Sans"/>
              </a:rPr>
              <a:t>Processes, including allocation of investment opportunities among clients and consistency of portfolios with clients’ investment objectives, your disclosures to clients, and applicable regulatory restrictions</a:t>
            </a:r>
          </a:p>
        </p:txBody>
      </p:sp>
      <p:sp>
        <p:nvSpPr>
          <p:cNvPr name="TextBox 37" id="37"/>
          <p:cNvSpPr txBox="true"/>
          <p:nvPr/>
        </p:nvSpPr>
        <p:spPr>
          <a:xfrm rot="0">
            <a:off x="2456593" y="4889831"/>
            <a:ext cx="1302170" cy="478965"/>
          </a:xfrm>
          <a:prstGeom prst="rect">
            <a:avLst/>
          </a:prstGeom>
        </p:spPr>
        <p:txBody>
          <a:bodyPr anchor="t" rtlCol="false" tIns="0" lIns="0" bIns="0" rIns="0">
            <a:spAutoFit/>
          </a:bodyPr>
          <a:lstStyle/>
          <a:p>
            <a:pPr algn="ctr">
              <a:lnSpc>
                <a:spcPts val="4095"/>
              </a:lnSpc>
            </a:pPr>
            <a:r>
              <a:rPr lang="en-US" b="true" sz="2559" spc="309">
                <a:solidFill>
                  <a:srgbClr val="0C2344"/>
                </a:solidFill>
                <a:latin typeface="DM Sans Bold"/>
                <a:ea typeface="DM Sans Bold"/>
                <a:cs typeface="DM Sans Bold"/>
                <a:sym typeface="DM Sans Bold"/>
              </a:rPr>
              <a:t>2</a:t>
            </a:r>
          </a:p>
        </p:txBody>
      </p:sp>
      <p:sp>
        <p:nvSpPr>
          <p:cNvPr name="TextBox 38" id="38"/>
          <p:cNvSpPr txBox="true"/>
          <p:nvPr/>
        </p:nvSpPr>
        <p:spPr>
          <a:xfrm rot="0">
            <a:off x="4759731" y="5782850"/>
            <a:ext cx="1302170" cy="478965"/>
          </a:xfrm>
          <a:prstGeom prst="rect">
            <a:avLst/>
          </a:prstGeom>
        </p:spPr>
        <p:txBody>
          <a:bodyPr anchor="t" rtlCol="false" tIns="0" lIns="0" bIns="0" rIns="0">
            <a:spAutoFit/>
          </a:bodyPr>
          <a:lstStyle/>
          <a:p>
            <a:pPr algn="ctr">
              <a:lnSpc>
                <a:spcPts val="4095"/>
              </a:lnSpc>
            </a:pPr>
            <a:r>
              <a:rPr lang="en-US" b="true" sz="2559" spc="309">
                <a:solidFill>
                  <a:srgbClr val="0C2344"/>
                </a:solidFill>
                <a:latin typeface="DM Sans Bold"/>
                <a:ea typeface="DM Sans Bold"/>
                <a:cs typeface="DM Sans Bold"/>
                <a:sym typeface="DM Sans Bold"/>
              </a:rPr>
              <a:t>3</a:t>
            </a:r>
          </a:p>
        </p:txBody>
      </p:sp>
      <p:sp>
        <p:nvSpPr>
          <p:cNvPr name="TextBox 39" id="39"/>
          <p:cNvSpPr txBox="true"/>
          <p:nvPr/>
        </p:nvSpPr>
        <p:spPr>
          <a:xfrm rot="0">
            <a:off x="7105719" y="4876740"/>
            <a:ext cx="1302170" cy="478965"/>
          </a:xfrm>
          <a:prstGeom prst="rect">
            <a:avLst/>
          </a:prstGeom>
        </p:spPr>
        <p:txBody>
          <a:bodyPr anchor="t" rtlCol="false" tIns="0" lIns="0" bIns="0" rIns="0">
            <a:spAutoFit/>
          </a:bodyPr>
          <a:lstStyle/>
          <a:p>
            <a:pPr algn="ctr">
              <a:lnSpc>
                <a:spcPts val="4095"/>
              </a:lnSpc>
            </a:pPr>
            <a:r>
              <a:rPr lang="en-US" b="true" sz="2559" spc="309">
                <a:solidFill>
                  <a:srgbClr val="0C2344"/>
                </a:solidFill>
                <a:latin typeface="DM Sans Bold"/>
                <a:ea typeface="DM Sans Bold"/>
                <a:cs typeface="DM Sans Bold"/>
                <a:sym typeface="DM Sans Bold"/>
              </a:rPr>
              <a:t>4</a:t>
            </a:r>
          </a:p>
        </p:txBody>
      </p:sp>
      <p:sp>
        <p:nvSpPr>
          <p:cNvPr name="TextBox 40" id="40"/>
          <p:cNvSpPr txBox="true"/>
          <p:nvPr/>
        </p:nvSpPr>
        <p:spPr>
          <a:xfrm rot="0">
            <a:off x="9411038" y="5769759"/>
            <a:ext cx="1302170" cy="478965"/>
          </a:xfrm>
          <a:prstGeom prst="rect">
            <a:avLst/>
          </a:prstGeom>
        </p:spPr>
        <p:txBody>
          <a:bodyPr anchor="t" rtlCol="false" tIns="0" lIns="0" bIns="0" rIns="0">
            <a:spAutoFit/>
          </a:bodyPr>
          <a:lstStyle/>
          <a:p>
            <a:pPr algn="ctr">
              <a:lnSpc>
                <a:spcPts val="4095"/>
              </a:lnSpc>
            </a:pPr>
            <a:r>
              <a:rPr lang="en-US" b="true" sz="2559" spc="309">
                <a:solidFill>
                  <a:srgbClr val="0C2344"/>
                </a:solidFill>
                <a:latin typeface="DM Sans Bold"/>
                <a:ea typeface="DM Sans Bold"/>
                <a:cs typeface="DM Sans Bold"/>
                <a:sym typeface="DM Sans Bold"/>
              </a:rPr>
              <a:t>5</a:t>
            </a:r>
          </a:p>
        </p:txBody>
      </p:sp>
      <p:sp>
        <p:nvSpPr>
          <p:cNvPr name="TextBox 41" id="41"/>
          <p:cNvSpPr txBox="true"/>
          <p:nvPr/>
        </p:nvSpPr>
        <p:spPr>
          <a:xfrm rot="0">
            <a:off x="11756374" y="4889831"/>
            <a:ext cx="1302170" cy="478965"/>
          </a:xfrm>
          <a:prstGeom prst="rect">
            <a:avLst/>
          </a:prstGeom>
        </p:spPr>
        <p:txBody>
          <a:bodyPr anchor="t" rtlCol="false" tIns="0" lIns="0" bIns="0" rIns="0">
            <a:spAutoFit/>
          </a:bodyPr>
          <a:lstStyle/>
          <a:p>
            <a:pPr algn="ctr">
              <a:lnSpc>
                <a:spcPts val="4095"/>
              </a:lnSpc>
            </a:pPr>
            <a:r>
              <a:rPr lang="en-US" b="true" sz="2559" spc="309">
                <a:solidFill>
                  <a:srgbClr val="0C2344"/>
                </a:solidFill>
                <a:latin typeface="DM Sans Bold"/>
                <a:ea typeface="DM Sans Bold"/>
                <a:cs typeface="DM Sans Bold"/>
                <a:sym typeface="DM Sans Bold"/>
              </a:rPr>
              <a:t>6</a:t>
            </a:r>
          </a:p>
        </p:txBody>
      </p:sp>
      <p:sp>
        <p:nvSpPr>
          <p:cNvPr name="TextBox 42" id="42"/>
          <p:cNvSpPr txBox="true"/>
          <p:nvPr/>
        </p:nvSpPr>
        <p:spPr>
          <a:xfrm rot="0">
            <a:off x="2090111" y="2710389"/>
            <a:ext cx="2042322" cy="365760"/>
          </a:xfrm>
          <a:prstGeom prst="rect">
            <a:avLst/>
          </a:prstGeom>
        </p:spPr>
        <p:txBody>
          <a:bodyPr anchor="t" rtlCol="false" tIns="0" lIns="0" bIns="0" rIns="0">
            <a:spAutoFit/>
          </a:bodyPr>
          <a:lstStyle/>
          <a:p>
            <a:pPr algn="ctr">
              <a:lnSpc>
                <a:spcPts val="2940"/>
              </a:lnSpc>
            </a:pPr>
            <a:r>
              <a:rPr lang="en-US" b="true" sz="2100" spc="67">
                <a:solidFill>
                  <a:srgbClr val="0C2344"/>
                </a:solidFill>
                <a:latin typeface="DM Sans Bold"/>
                <a:ea typeface="DM Sans Bold"/>
                <a:cs typeface="DM Sans Bold"/>
                <a:sym typeface="DM Sans Bold"/>
              </a:rPr>
              <a:t>Disclosures</a:t>
            </a:r>
          </a:p>
        </p:txBody>
      </p:sp>
      <p:sp>
        <p:nvSpPr>
          <p:cNvPr name="TextBox 43" id="43"/>
          <p:cNvSpPr txBox="true"/>
          <p:nvPr/>
        </p:nvSpPr>
        <p:spPr>
          <a:xfrm rot="0">
            <a:off x="1716876" y="3199022"/>
            <a:ext cx="2781604" cy="1200150"/>
          </a:xfrm>
          <a:prstGeom prst="rect">
            <a:avLst/>
          </a:prstGeom>
        </p:spPr>
        <p:txBody>
          <a:bodyPr anchor="t" rtlCol="false" tIns="0" lIns="0" bIns="0" rIns="0">
            <a:spAutoFit/>
          </a:bodyPr>
          <a:lstStyle/>
          <a:p>
            <a:pPr algn="ctr">
              <a:lnSpc>
                <a:spcPts val="1919"/>
              </a:lnSpc>
            </a:pPr>
            <a:r>
              <a:rPr lang="en-US" sz="1599">
                <a:solidFill>
                  <a:srgbClr val="0C2344"/>
                </a:solidFill>
                <a:latin typeface="DM Sans"/>
                <a:ea typeface="DM Sans"/>
                <a:cs typeface="DM Sans"/>
                <a:sym typeface="DM Sans"/>
              </a:rPr>
              <a:t>The accuracy of disclosures made to investors, clients, and regulators, including account statements and advertisements</a:t>
            </a:r>
          </a:p>
        </p:txBody>
      </p:sp>
      <p:sp>
        <p:nvSpPr>
          <p:cNvPr name="TextBox 44" id="44"/>
          <p:cNvSpPr txBox="true"/>
          <p:nvPr/>
        </p:nvSpPr>
        <p:spPr>
          <a:xfrm rot="0">
            <a:off x="3858378" y="7058465"/>
            <a:ext cx="3457385" cy="365760"/>
          </a:xfrm>
          <a:prstGeom prst="rect">
            <a:avLst/>
          </a:prstGeom>
        </p:spPr>
        <p:txBody>
          <a:bodyPr anchor="t" rtlCol="false" tIns="0" lIns="0" bIns="0" rIns="0">
            <a:spAutoFit/>
          </a:bodyPr>
          <a:lstStyle/>
          <a:p>
            <a:pPr algn="ctr">
              <a:lnSpc>
                <a:spcPts val="2940"/>
              </a:lnSpc>
            </a:pPr>
            <a:r>
              <a:rPr lang="en-US" b="true" sz="2100" spc="67">
                <a:solidFill>
                  <a:srgbClr val="0C2344"/>
                </a:solidFill>
                <a:latin typeface="DM Sans Bold"/>
                <a:ea typeface="DM Sans Bold"/>
                <a:cs typeface="DM Sans Bold"/>
                <a:sym typeface="DM Sans Bold"/>
              </a:rPr>
              <a:t>Proprietary Trading</a:t>
            </a:r>
          </a:p>
        </p:txBody>
      </p:sp>
      <p:sp>
        <p:nvSpPr>
          <p:cNvPr name="TextBox 45" id="45"/>
          <p:cNvSpPr txBox="true"/>
          <p:nvPr/>
        </p:nvSpPr>
        <p:spPr>
          <a:xfrm rot="0">
            <a:off x="4053292" y="7509950"/>
            <a:ext cx="2865653" cy="962025"/>
          </a:xfrm>
          <a:prstGeom prst="rect">
            <a:avLst/>
          </a:prstGeom>
        </p:spPr>
        <p:txBody>
          <a:bodyPr anchor="t" rtlCol="false" tIns="0" lIns="0" bIns="0" rIns="0">
            <a:spAutoFit/>
          </a:bodyPr>
          <a:lstStyle/>
          <a:p>
            <a:pPr algn="ctr">
              <a:lnSpc>
                <a:spcPts val="1919"/>
              </a:lnSpc>
            </a:pPr>
            <a:r>
              <a:rPr lang="en-US" sz="1599">
                <a:solidFill>
                  <a:srgbClr val="0C2344"/>
                </a:solidFill>
                <a:latin typeface="DM Sans"/>
                <a:ea typeface="DM Sans"/>
                <a:cs typeface="DM Sans"/>
                <a:sym typeface="DM Sans"/>
              </a:rPr>
              <a:t>Proprietary trading by you and the personal trading activities of your supervised persons</a:t>
            </a:r>
          </a:p>
        </p:txBody>
      </p:sp>
      <p:sp>
        <p:nvSpPr>
          <p:cNvPr name="TextBox 46" id="46"/>
          <p:cNvSpPr txBox="true"/>
          <p:nvPr/>
        </p:nvSpPr>
        <p:spPr>
          <a:xfrm rot="0">
            <a:off x="6639104" y="2302719"/>
            <a:ext cx="2396068" cy="365760"/>
          </a:xfrm>
          <a:prstGeom prst="rect">
            <a:avLst/>
          </a:prstGeom>
        </p:spPr>
        <p:txBody>
          <a:bodyPr anchor="t" rtlCol="false" tIns="0" lIns="0" bIns="0" rIns="0">
            <a:spAutoFit/>
          </a:bodyPr>
          <a:lstStyle/>
          <a:p>
            <a:pPr algn="ctr">
              <a:lnSpc>
                <a:spcPts val="2940"/>
              </a:lnSpc>
            </a:pPr>
            <a:r>
              <a:rPr lang="en-US" b="true" sz="2100" spc="67">
                <a:solidFill>
                  <a:srgbClr val="0C2344"/>
                </a:solidFill>
                <a:latin typeface="DM Sans Bold"/>
                <a:ea typeface="DM Sans Bold"/>
                <a:cs typeface="DM Sans Bold"/>
                <a:sym typeface="DM Sans Bold"/>
              </a:rPr>
              <a:t>Safeguarding</a:t>
            </a:r>
          </a:p>
        </p:txBody>
      </p:sp>
      <p:sp>
        <p:nvSpPr>
          <p:cNvPr name="TextBox 47" id="47"/>
          <p:cNvSpPr txBox="true"/>
          <p:nvPr/>
        </p:nvSpPr>
        <p:spPr>
          <a:xfrm rot="0">
            <a:off x="6346988" y="2754204"/>
            <a:ext cx="2980300" cy="1676400"/>
          </a:xfrm>
          <a:prstGeom prst="rect">
            <a:avLst/>
          </a:prstGeom>
        </p:spPr>
        <p:txBody>
          <a:bodyPr anchor="t" rtlCol="false" tIns="0" lIns="0" bIns="0" rIns="0">
            <a:spAutoFit/>
          </a:bodyPr>
          <a:lstStyle/>
          <a:p>
            <a:pPr algn="ctr">
              <a:lnSpc>
                <a:spcPts val="1919"/>
              </a:lnSpc>
            </a:pPr>
            <a:r>
              <a:rPr lang="en-US" sz="1599">
                <a:solidFill>
                  <a:srgbClr val="0C2344"/>
                </a:solidFill>
                <a:latin typeface="DM Sans"/>
                <a:ea typeface="DM Sans"/>
                <a:cs typeface="DM Sans"/>
                <a:sym typeface="DM Sans"/>
              </a:rPr>
              <a:t>Safeguarding of client assets from conversion or inappropriate use by your personnel.</a:t>
            </a:r>
          </a:p>
          <a:p>
            <a:pPr algn="ctr">
              <a:lnSpc>
                <a:spcPts val="1919"/>
              </a:lnSpc>
            </a:pPr>
            <a:r>
              <a:rPr lang="en-US" sz="1599">
                <a:solidFill>
                  <a:srgbClr val="0C2344"/>
                </a:solidFill>
                <a:latin typeface="DM Sans"/>
                <a:ea typeface="DM Sans"/>
                <a:cs typeface="DM Sans"/>
                <a:sym typeface="DM Sans"/>
              </a:rPr>
              <a:t>Safeguards for the privacy protection of client records and information.</a:t>
            </a:r>
          </a:p>
        </p:txBody>
      </p:sp>
      <p:sp>
        <p:nvSpPr>
          <p:cNvPr name="TextBox 48" id="48"/>
          <p:cNvSpPr txBox="true"/>
          <p:nvPr/>
        </p:nvSpPr>
        <p:spPr>
          <a:xfrm rot="0">
            <a:off x="9197078" y="6965126"/>
            <a:ext cx="1770959" cy="365760"/>
          </a:xfrm>
          <a:prstGeom prst="rect">
            <a:avLst/>
          </a:prstGeom>
        </p:spPr>
        <p:txBody>
          <a:bodyPr anchor="t" rtlCol="false" tIns="0" lIns="0" bIns="0" rIns="0">
            <a:spAutoFit/>
          </a:bodyPr>
          <a:lstStyle/>
          <a:p>
            <a:pPr algn="ctr">
              <a:lnSpc>
                <a:spcPts val="2940"/>
              </a:lnSpc>
            </a:pPr>
            <a:r>
              <a:rPr lang="en-US" b="true" sz="2100" spc="67">
                <a:solidFill>
                  <a:srgbClr val="0C2344"/>
                </a:solidFill>
                <a:latin typeface="DM Sans Bold"/>
                <a:ea typeface="DM Sans Bold"/>
                <a:cs typeface="DM Sans Bold"/>
                <a:sym typeface="DM Sans Bold"/>
              </a:rPr>
              <a:t>Records</a:t>
            </a:r>
          </a:p>
        </p:txBody>
      </p:sp>
      <p:sp>
        <p:nvSpPr>
          <p:cNvPr name="TextBox 49" id="49"/>
          <p:cNvSpPr txBox="true"/>
          <p:nvPr/>
        </p:nvSpPr>
        <p:spPr>
          <a:xfrm rot="0">
            <a:off x="8556025" y="7416611"/>
            <a:ext cx="3053066" cy="1676400"/>
          </a:xfrm>
          <a:prstGeom prst="rect">
            <a:avLst/>
          </a:prstGeom>
        </p:spPr>
        <p:txBody>
          <a:bodyPr anchor="t" rtlCol="false" tIns="0" lIns="0" bIns="0" rIns="0">
            <a:spAutoFit/>
          </a:bodyPr>
          <a:lstStyle/>
          <a:p>
            <a:pPr algn="ctr">
              <a:lnSpc>
                <a:spcPts val="1919"/>
              </a:lnSpc>
            </a:pPr>
            <a:r>
              <a:rPr lang="en-US" sz="1599">
                <a:solidFill>
                  <a:srgbClr val="0C2344"/>
                </a:solidFill>
                <a:latin typeface="DM Sans"/>
                <a:ea typeface="DM Sans"/>
                <a:cs typeface="DM Sans"/>
                <a:sym typeface="DM Sans"/>
              </a:rPr>
              <a:t>The accurate creation of required records and their maintenance in a manner that secures them from unauthorized alteration or use and protects them from untimely destruction</a:t>
            </a:r>
          </a:p>
        </p:txBody>
      </p:sp>
      <p:sp>
        <p:nvSpPr>
          <p:cNvPr name="TextBox 50" id="50"/>
          <p:cNvSpPr txBox="true"/>
          <p:nvPr/>
        </p:nvSpPr>
        <p:spPr>
          <a:xfrm rot="0">
            <a:off x="10799857" y="2057389"/>
            <a:ext cx="3012197" cy="365760"/>
          </a:xfrm>
          <a:prstGeom prst="rect">
            <a:avLst/>
          </a:prstGeom>
        </p:spPr>
        <p:txBody>
          <a:bodyPr anchor="t" rtlCol="false" tIns="0" lIns="0" bIns="0" rIns="0">
            <a:spAutoFit/>
          </a:bodyPr>
          <a:lstStyle/>
          <a:p>
            <a:pPr algn="ctr">
              <a:lnSpc>
                <a:spcPts val="2940"/>
              </a:lnSpc>
            </a:pPr>
            <a:r>
              <a:rPr lang="en-US" b="true" sz="2100" spc="67">
                <a:solidFill>
                  <a:srgbClr val="0C2344"/>
                </a:solidFill>
                <a:latin typeface="DM Sans Bold"/>
                <a:ea typeface="DM Sans Bold"/>
                <a:cs typeface="DM Sans Bold"/>
                <a:sym typeface="DM Sans Bold"/>
              </a:rPr>
              <a:t>Trading practices</a:t>
            </a:r>
          </a:p>
        </p:txBody>
      </p:sp>
      <p:sp>
        <p:nvSpPr>
          <p:cNvPr name="TextBox 51" id="51"/>
          <p:cNvSpPr txBox="true"/>
          <p:nvPr/>
        </p:nvSpPr>
        <p:spPr>
          <a:xfrm rot="0">
            <a:off x="10799857" y="2516079"/>
            <a:ext cx="3273712" cy="1914525"/>
          </a:xfrm>
          <a:prstGeom prst="rect">
            <a:avLst/>
          </a:prstGeom>
        </p:spPr>
        <p:txBody>
          <a:bodyPr anchor="t" rtlCol="false" tIns="0" lIns="0" bIns="0" rIns="0">
            <a:spAutoFit/>
          </a:bodyPr>
          <a:lstStyle/>
          <a:p>
            <a:pPr algn="ctr">
              <a:lnSpc>
                <a:spcPts val="1919"/>
              </a:lnSpc>
            </a:pPr>
            <a:r>
              <a:rPr lang="en-US" sz="1599">
                <a:solidFill>
                  <a:srgbClr val="0C2344"/>
                </a:solidFill>
                <a:latin typeface="DM Sans"/>
                <a:ea typeface="DM Sans"/>
                <a:cs typeface="DM Sans"/>
                <a:sym typeface="DM Sans"/>
              </a:rPr>
              <a:t>Trading practices, including procedures by which you satisfy your best execution obligation, use client brokerage to obtain research and other services (referred to as “soft dollar arrangements”), and allocate aggregated trades among clients</a:t>
            </a:r>
          </a:p>
        </p:txBody>
      </p:sp>
      <p:sp>
        <p:nvSpPr>
          <p:cNvPr name="Freeform 52" id="52"/>
          <p:cNvSpPr/>
          <p:nvPr/>
        </p:nvSpPr>
        <p:spPr>
          <a:xfrm flipH="true" flipV="true" rot="5400000">
            <a:off x="17204191" y="9205409"/>
            <a:ext cx="1083809" cy="1083809"/>
          </a:xfrm>
          <a:custGeom>
            <a:avLst/>
            <a:gdLst/>
            <a:ahLst/>
            <a:cxnLst/>
            <a:rect r="r" b="b" t="t" l="l"/>
            <a:pathLst>
              <a:path h="1083809" w="1083809">
                <a:moveTo>
                  <a:pt x="1083809" y="1083809"/>
                </a:moveTo>
                <a:lnTo>
                  <a:pt x="0" y="1083809"/>
                </a:lnTo>
                <a:lnTo>
                  <a:pt x="0" y="0"/>
                </a:lnTo>
                <a:lnTo>
                  <a:pt x="1083809" y="0"/>
                </a:lnTo>
                <a:lnTo>
                  <a:pt x="1083809" y="1083809"/>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Freeform 53" id="53"/>
          <p:cNvSpPr/>
          <p:nvPr/>
        </p:nvSpPr>
        <p:spPr>
          <a:xfrm flipH="false" flipV="false" rot="-10800000">
            <a:off x="16120382" y="9205409"/>
            <a:ext cx="1083809" cy="1083809"/>
          </a:xfrm>
          <a:custGeom>
            <a:avLst/>
            <a:gdLst/>
            <a:ahLst/>
            <a:cxnLst/>
            <a:rect r="r" b="b" t="t" l="l"/>
            <a:pathLst>
              <a:path h="1083809" w="1083809">
                <a:moveTo>
                  <a:pt x="0" y="0"/>
                </a:moveTo>
                <a:lnTo>
                  <a:pt x="1083809" y="0"/>
                </a:lnTo>
                <a:lnTo>
                  <a:pt x="1083809" y="1083809"/>
                </a:lnTo>
                <a:lnTo>
                  <a:pt x="0" y="1083809"/>
                </a:lnTo>
                <a:lnTo>
                  <a:pt x="0" y="0"/>
                </a:lnTo>
                <a:close/>
              </a:path>
            </a:pathLst>
          </a:custGeom>
          <a:blipFill>
            <a:blip r:embed="rId5">
              <a:extLst>
                <a:ext uri="{96DAC541-7B7A-43D3-8B79-37D633B846F1}">
                  <asvg:svgBlip xmlns:asvg="http://schemas.microsoft.com/office/drawing/2016/SVG/main" r:embed="rId6"/>
                </a:ext>
              </a:extLst>
            </a:blip>
            <a:stretch>
              <a:fillRect l="0" t="0" r="0" b="0"/>
            </a:stretch>
          </a:blipFill>
        </p:spPr>
      </p:sp>
      <p:sp>
        <p:nvSpPr>
          <p:cNvPr name="Freeform 54" id="54"/>
          <p:cNvSpPr/>
          <p:nvPr/>
        </p:nvSpPr>
        <p:spPr>
          <a:xfrm flipH="true" flipV="true" rot="-10800000">
            <a:off x="15036573" y="9205409"/>
            <a:ext cx="1083809" cy="1083809"/>
          </a:xfrm>
          <a:custGeom>
            <a:avLst/>
            <a:gdLst/>
            <a:ahLst/>
            <a:cxnLst/>
            <a:rect r="r" b="b" t="t" l="l"/>
            <a:pathLst>
              <a:path h="1083809" w="1083809">
                <a:moveTo>
                  <a:pt x="1083809" y="1083809"/>
                </a:moveTo>
                <a:lnTo>
                  <a:pt x="0" y="1083809"/>
                </a:lnTo>
                <a:lnTo>
                  <a:pt x="0" y="0"/>
                </a:lnTo>
                <a:lnTo>
                  <a:pt x="1083809" y="0"/>
                </a:lnTo>
                <a:lnTo>
                  <a:pt x="1083809" y="1083809"/>
                </a:lnTo>
                <a:close/>
              </a:path>
            </a:pathLst>
          </a:custGeom>
          <a:blipFill>
            <a:blip r:embed="rId5">
              <a:extLst>
                <a:ext uri="{96DAC541-7B7A-43D3-8B79-37D633B846F1}">
                  <asvg:svgBlip xmlns:asvg="http://schemas.microsoft.com/office/drawing/2016/SVG/main" r:embed="rId6"/>
                </a:ext>
              </a:extLst>
            </a:blip>
            <a:stretch>
              <a:fillRect l="0" t="0" r="0" b="0"/>
            </a:stretch>
          </a:blipFill>
        </p:spPr>
      </p:sp>
      <p:sp>
        <p:nvSpPr>
          <p:cNvPr name="AutoShape 55" id="55"/>
          <p:cNvSpPr/>
          <p:nvPr/>
        </p:nvSpPr>
        <p:spPr>
          <a:xfrm flipH="true" flipV="true">
            <a:off x="13059032" y="5190031"/>
            <a:ext cx="1003053" cy="879927"/>
          </a:xfrm>
          <a:prstGeom prst="line">
            <a:avLst/>
          </a:prstGeom>
          <a:ln cap="flat" w="38100">
            <a:solidFill>
              <a:srgbClr val="0C2344"/>
            </a:solidFill>
            <a:prstDash val="solid"/>
            <a:headEnd type="none" len="sm" w="sm"/>
            <a:tailEnd type="none" len="sm" w="sm"/>
          </a:ln>
        </p:spPr>
      </p:sp>
      <p:grpSp>
        <p:nvGrpSpPr>
          <p:cNvPr name="Group 56" id="56"/>
          <p:cNvGrpSpPr/>
          <p:nvPr/>
        </p:nvGrpSpPr>
        <p:grpSpPr>
          <a:xfrm rot="0">
            <a:off x="14062085" y="5418873"/>
            <a:ext cx="1302170" cy="1302170"/>
            <a:chOff x="0" y="0"/>
            <a:chExt cx="812800" cy="812800"/>
          </a:xfrm>
        </p:grpSpPr>
        <p:sp>
          <p:nvSpPr>
            <p:cNvPr name="Freeform 57" id="57"/>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FF5031"/>
            </a:solidFill>
          </p:spPr>
        </p:sp>
        <p:sp>
          <p:nvSpPr>
            <p:cNvPr name="TextBox 58" id="58"/>
            <p:cNvSpPr txBox="true"/>
            <p:nvPr/>
          </p:nvSpPr>
          <p:spPr>
            <a:xfrm>
              <a:off x="76200" y="95250"/>
              <a:ext cx="660400" cy="641350"/>
            </a:xfrm>
            <a:prstGeom prst="rect">
              <a:avLst/>
            </a:prstGeom>
          </p:spPr>
          <p:txBody>
            <a:bodyPr anchor="ctr" rtlCol="false" tIns="50800" lIns="50800" bIns="50800" rIns="50800"/>
            <a:lstStyle/>
            <a:p>
              <a:pPr algn="ctr">
                <a:lnSpc>
                  <a:spcPts val="2553"/>
                </a:lnSpc>
              </a:pPr>
            </a:p>
          </p:txBody>
        </p:sp>
      </p:grpSp>
      <p:sp>
        <p:nvSpPr>
          <p:cNvPr name="TextBox 59" id="59"/>
          <p:cNvSpPr txBox="true"/>
          <p:nvPr/>
        </p:nvSpPr>
        <p:spPr>
          <a:xfrm rot="0">
            <a:off x="14073569" y="5782850"/>
            <a:ext cx="1302170" cy="478965"/>
          </a:xfrm>
          <a:prstGeom prst="rect">
            <a:avLst/>
          </a:prstGeom>
        </p:spPr>
        <p:txBody>
          <a:bodyPr anchor="t" rtlCol="false" tIns="0" lIns="0" bIns="0" rIns="0">
            <a:spAutoFit/>
          </a:bodyPr>
          <a:lstStyle/>
          <a:p>
            <a:pPr algn="ctr">
              <a:lnSpc>
                <a:spcPts val="4095"/>
              </a:lnSpc>
            </a:pPr>
            <a:r>
              <a:rPr lang="en-US" b="true" sz="2559" spc="309">
                <a:solidFill>
                  <a:srgbClr val="0C2344"/>
                </a:solidFill>
                <a:latin typeface="DM Sans Bold"/>
                <a:ea typeface="DM Sans Bold"/>
                <a:cs typeface="DM Sans Bold"/>
                <a:sym typeface="DM Sans Bold"/>
              </a:rPr>
              <a:t>7</a:t>
            </a:r>
          </a:p>
        </p:txBody>
      </p:sp>
      <p:sp>
        <p:nvSpPr>
          <p:cNvPr name="TextBox 60" id="60"/>
          <p:cNvSpPr txBox="true"/>
          <p:nvPr/>
        </p:nvSpPr>
        <p:spPr>
          <a:xfrm rot="0">
            <a:off x="13692008" y="6965126"/>
            <a:ext cx="2042322" cy="365760"/>
          </a:xfrm>
          <a:prstGeom prst="rect">
            <a:avLst/>
          </a:prstGeom>
        </p:spPr>
        <p:txBody>
          <a:bodyPr anchor="t" rtlCol="false" tIns="0" lIns="0" bIns="0" rIns="0">
            <a:spAutoFit/>
          </a:bodyPr>
          <a:lstStyle/>
          <a:p>
            <a:pPr algn="ctr">
              <a:lnSpc>
                <a:spcPts val="2940"/>
              </a:lnSpc>
            </a:pPr>
            <a:r>
              <a:rPr lang="en-US" b="true" sz="2100" spc="67">
                <a:solidFill>
                  <a:srgbClr val="0C2344"/>
                </a:solidFill>
                <a:latin typeface="DM Sans Bold"/>
                <a:ea typeface="DM Sans Bold"/>
                <a:cs typeface="DM Sans Bold"/>
                <a:sym typeface="DM Sans Bold"/>
              </a:rPr>
              <a:t>Marketing</a:t>
            </a:r>
          </a:p>
        </p:txBody>
      </p:sp>
      <p:sp>
        <p:nvSpPr>
          <p:cNvPr name="TextBox 61" id="61"/>
          <p:cNvSpPr txBox="true"/>
          <p:nvPr/>
        </p:nvSpPr>
        <p:spPr>
          <a:xfrm rot="0">
            <a:off x="13397915" y="7390894"/>
            <a:ext cx="2630509" cy="723900"/>
          </a:xfrm>
          <a:prstGeom prst="rect">
            <a:avLst/>
          </a:prstGeom>
        </p:spPr>
        <p:txBody>
          <a:bodyPr anchor="t" rtlCol="false" tIns="0" lIns="0" bIns="0" rIns="0">
            <a:spAutoFit/>
          </a:bodyPr>
          <a:lstStyle/>
          <a:p>
            <a:pPr algn="ctr">
              <a:lnSpc>
                <a:spcPts val="1919"/>
              </a:lnSpc>
            </a:pPr>
            <a:r>
              <a:rPr lang="en-US" sz="1599">
                <a:solidFill>
                  <a:srgbClr val="0C2344"/>
                </a:solidFill>
                <a:latin typeface="DM Sans"/>
                <a:ea typeface="DM Sans"/>
                <a:cs typeface="DM Sans"/>
                <a:sym typeface="DM Sans"/>
              </a:rPr>
              <a:t>Marketing advisory services, including the use of solicitors</a:t>
            </a:r>
          </a:p>
        </p:txBody>
      </p:sp>
      <p:sp>
        <p:nvSpPr>
          <p:cNvPr name="AutoShape 62" id="62"/>
          <p:cNvSpPr/>
          <p:nvPr/>
        </p:nvSpPr>
        <p:spPr>
          <a:xfrm flipV="true">
            <a:off x="15363202" y="5162312"/>
            <a:ext cx="1054650" cy="879927"/>
          </a:xfrm>
          <a:prstGeom prst="line">
            <a:avLst/>
          </a:prstGeom>
          <a:ln cap="flat" w="38100">
            <a:solidFill>
              <a:srgbClr val="0C2344"/>
            </a:solidFill>
            <a:prstDash val="solid"/>
            <a:headEnd type="none" len="sm" w="sm"/>
            <a:tailEnd type="none" len="sm" w="sm"/>
          </a:ln>
        </p:spPr>
      </p:sp>
      <p:grpSp>
        <p:nvGrpSpPr>
          <p:cNvPr name="Group 63" id="63"/>
          <p:cNvGrpSpPr/>
          <p:nvPr/>
        </p:nvGrpSpPr>
        <p:grpSpPr>
          <a:xfrm rot="0">
            <a:off x="16417852" y="4511227"/>
            <a:ext cx="1302170" cy="1302170"/>
            <a:chOff x="0" y="0"/>
            <a:chExt cx="812800" cy="812800"/>
          </a:xfrm>
        </p:grpSpPr>
        <p:sp>
          <p:nvSpPr>
            <p:cNvPr name="Freeform 64" id="64"/>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9AAAB3"/>
            </a:solidFill>
          </p:spPr>
        </p:sp>
        <p:sp>
          <p:nvSpPr>
            <p:cNvPr name="TextBox 65" id="65"/>
            <p:cNvSpPr txBox="true"/>
            <p:nvPr/>
          </p:nvSpPr>
          <p:spPr>
            <a:xfrm>
              <a:off x="76200" y="95250"/>
              <a:ext cx="660400" cy="641350"/>
            </a:xfrm>
            <a:prstGeom prst="rect">
              <a:avLst/>
            </a:prstGeom>
          </p:spPr>
          <p:txBody>
            <a:bodyPr anchor="ctr" rtlCol="false" tIns="50800" lIns="50800" bIns="50800" rIns="50800"/>
            <a:lstStyle/>
            <a:p>
              <a:pPr algn="ctr">
                <a:lnSpc>
                  <a:spcPts val="2553"/>
                </a:lnSpc>
              </a:pPr>
            </a:p>
          </p:txBody>
        </p:sp>
      </p:grpSp>
      <p:sp>
        <p:nvSpPr>
          <p:cNvPr name="TextBox 66" id="66"/>
          <p:cNvSpPr txBox="true"/>
          <p:nvPr/>
        </p:nvSpPr>
        <p:spPr>
          <a:xfrm rot="0">
            <a:off x="16417852" y="4875204"/>
            <a:ext cx="1302170" cy="478965"/>
          </a:xfrm>
          <a:prstGeom prst="rect">
            <a:avLst/>
          </a:prstGeom>
        </p:spPr>
        <p:txBody>
          <a:bodyPr anchor="t" rtlCol="false" tIns="0" lIns="0" bIns="0" rIns="0">
            <a:spAutoFit/>
          </a:bodyPr>
          <a:lstStyle/>
          <a:p>
            <a:pPr algn="ctr">
              <a:lnSpc>
                <a:spcPts val="4095"/>
              </a:lnSpc>
            </a:pPr>
            <a:r>
              <a:rPr lang="en-US" b="true" sz="2559" spc="309">
                <a:solidFill>
                  <a:srgbClr val="0C2344"/>
                </a:solidFill>
                <a:latin typeface="DM Sans Bold"/>
                <a:ea typeface="DM Sans Bold"/>
                <a:cs typeface="DM Sans Bold"/>
                <a:sym typeface="DM Sans Bold"/>
              </a:rPr>
              <a:t>8</a:t>
            </a:r>
          </a:p>
        </p:txBody>
      </p:sp>
      <p:sp>
        <p:nvSpPr>
          <p:cNvPr name="TextBox 67" id="67"/>
          <p:cNvSpPr txBox="true"/>
          <p:nvPr/>
        </p:nvSpPr>
        <p:spPr>
          <a:xfrm rot="0">
            <a:off x="15222616" y="3001854"/>
            <a:ext cx="2879341" cy="365760"/>
          </a:xfrm>
          <a:prstGeom prst="rect">
            <a:avLst/>
          </a:prstGeom>
        </p:spPr>
        <p:txBody>
          <a:bodyPr anchor="t" rtlCol="false" tIns="0" lIns="0" bIns="0" rIns="0">
            <a:spAutoFit/>
          </a:bodyPr>
          <a:lstStyle/>
          <a:p>
            <a:pPr algn="ctr">
              <a:lnSpc>
                <a:spcPts val="2940"/>
              </a:lnSpc>
            </a:pPr>
            <a:r>
              <a:rPr lang="en-US" b="true" sz="2100" spc="67">
                <a:solidFill>
                  <a:srgbClr val="0C2344"/>
                </a:solidFill>
                <a:latin typeface="DM Sans Bold"/>
                <a:ea typeface="DM Sans Bold"/>
                <a:cs typeface="DM Sans Bold"/>
                <a:sym typeface="DM Sans Bold"/>
              </a:rPr>
              <a:t>Valuation and Fees</a:t>
            </a:r>
          </a:p>
        </p:txBody>
      </p:sp>
      <p:sp>
        <p:nvSpPr>
          <p:cNvPr name="TextBox 68" id="68"/>
          <p:cNvSpPr txBox="true"/>
          <p:nvPr/>
        </p:nvSpPr>
        <p:spPr>
          <a:xfrm rot="0">
            <a:off x="15375739" y="3437147"/>
            <a:ext cx="2630509" cy="723900"/>
          </a:xfrm>
          <a:prstGeom prst="rect">
            <a:avLst/>
          </a:prstGeom>
        </p:spPr>
        <p:txBody>
          <a:bodyPr anchor="t" rtlCol="false" tIns="0" lIns="0" bIns="0" rIns="0">
            <a:spAutoFit/>
          </a:bodyPr>
          <a:lstStyle/>
          <a:p>
            <a:pPr algn="ctr">
              <a:lnSpc>
                <a:spcPts val="1919"/>
              </a:lnSpc>
            </a:pPr>
            <a:r>
              <a:rPr lang="en-US" sz="1599">
                <a:solidFill>
                  <a:srgbClr val="0C2344"/>
                </a:solidFill>
                <a:latin typeface="DM Sans"/>
                <a:ea typeface="DM Sans"/>
                <a:cs typeface="DM Sans"/>
                <a:sym typeface="DM Sans"/>
              </a:rPr>
              <a:t>Processes to value client holdings and assess fees based on those valuations</a:t>
            </a:r>
          </a:p>
        </p:txBody>
      </p:sp>
    </p:spTree>
  </p:cSld>
  <p:clrMapOvr>
    <a:masterClrMapping/>
  </p:clrMapOvr>
</p:sld>
</file>

<file path=ppt/slides/slide6.xml><?xml version="1.0" encoding="utf-8"?>
<p:sld xmlns:p="http://schemas.openxmlformats.org/presentationml/2006/main" xmlns:a="http://schemas.openxmlformats.org/drawingml/2006/main" xmlns:r="http://schemas.openxmlformats.org/officeDocument/2006/relationships">
  <p:cSld>
    <p:bg>
      <p:bgPr>
        <a:solidFill>
          <a:srgbClr val="E8E7E7"/>
        </a:solidFill>
      </p:bgPr>
    </p:bg>
    <p:spTree>
      <p:nvGrpSpPr>
        <p:cNvPr id="1" name=""/>
        <p:cNvGrpSpPr/>
        <p:nvPr/>
      </p:nvGrpSpPr>
      <p:grpSpPr>
        <a:xfrm>
          <a:off x="0" y="0"/>
          <a:ext cx="0" cy="0"/>
          <a:chOff x="0" y="0"/>
          <a:chExt cx="0" cy="0"/>
        </a:xfrm>
      </p:grpSpPr>
      <p:sp>
        <p:nvSpPr>
          <p:cNvPr name="TextBox 2" id="2"/>
          <p:cNvSpPr txBox="true"/>
          <p:nvPr/>
        </p:nvSpPr>
        <p:spPr>
          <a:xfrm rot="0">
            <a:off x="1028700" y="1662003"/>
            <a:ext cx="5480392" cy="2130552"/>
          </a:xfrm>
          <a:prstGeom prst="rect">
            <a:avLst/>
          </a:prstGeom>
        </p:spPr>
        <p:txBody>
          <a:bodyPr anchor="t" rtlCol="false" tIns="0" lIns="0" bIns="0" rIns="0">
            <a:spAutoFit/>
          </a:bodyPr>
          <a:lstStyle/>
          <a:p>
            <a:pPr algn="l">
              <a:lnSpc>
                <a:spcPts val="5544"/>
              </a:lnSpc>
            </a:pPr>
            <a:r>
              <a:rPr lang="en-US" sz="5600" b="true">
                <a:solidFill>
                  <a:srgbClr val="0C2344"/>
                </a:solidFill>
                <a:latin typeface="Kollektif Bold"/>
                <a:ea typeface="Kollektif Bold"/>
                <a:cs typeface="Kollektif Bold"/>
                <a:sym typeface="Kollektif Bold"/>
              </a:rPr>
              <a:t>HOW TO DRAFT</a:t>
            </a:r>
          </a:p>
          <a:p>
            <a:pPr algn="l">
              <a:lnSpc>
                <a:spcPts val="5544"/>
              </a:lnSpc>
            </a:pPr>
            <a:r>
              <a:rPr lang="en-US" b="true" sz="5600">
                <a:solidFill>
                  <a:srgbClr val="0C2344"/>
                </a:solidFill>
                <a:latin typeface="Kollektif Bold"/>
                <a:ea typeface="Kollektif Bold"/>
                <a:cs typeface="Kollektif Bold"/>
                <a:sym typeface="Kollektif Bold"/>
              </a:rPr>
              <a:t>POLICIES AND PROCEDURES</a:t>
            </a:r>
          </a:p>
        </p:txBody>
      </p:sp>
      <p:sp>
        <p:nvSpPr>
          <p:cNvPr name="Freeform 3" id="3"/>
          <p:cNvSpPr/>
          <p:nvPr/>
        </p:nvSpPr>
        <p:spPr>
          <a:xfrm flipH="false" flipV="false" rot="-10800000">
            <a:off x="9525" y="5913664"/>
            <a:ext cx="1083809" cy="1083809"/>
          </a:xfrm>
          <a:custGeom>
            <a:avLst/>
            <a:gdLst/>
            <a:ahLst/>
            <a:cxnLst/>
            <a:rect r="r" b="b" t="t" l="l"/>
            <a:pathLst>
              <a:path h="1083809" w="1083809">
                <a:moveTo>
                  <a:pt x="0" y="0"/>
                </a:moveTo>
                <a:lnTo>
                  <a:pt x="1083809" y="0"/>
                </a:lnTo>
                <a:lnTo>
                  <a:pt x="1083809" y="1083809"/>
                </a:lnTo>
                <a:lnTo>
                  <a:pt x="0" y="1083809"/>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4" id="4"/>
          <p:cNvSpPr/>
          <p:nvPr/>
        </p:nvSpPr>
        <p:spPr>
          <a:xfrm flipH="false" flipV="false" rot="0">
            <a:off x="1083809" y="5942239"/>
            <a:ext cx="1083809" cy="1083809"/>
          </a:xfrm>
          <a:custGeom>
            <a:avLst/>
            <a:gdLst/>
            <a:ahLst/>
            <a:cxnLst/>
            <a:rect r="r" b="b" t="t" l="l"/>
            <a:pathLst>
              <a:path h="1083809" w="1083809">
                <a:moveTo>
                  <a:pt x="0" y="0"/>
                </a:moveTo>
                <a:lnTo>
                  <a:pt x="1083809" y="0"/>
                </a:lnTo>
                <a:lnTo>
                  <a:pt x="1083809" y="1083809"/>
                </a:lnTo>
                <a:lnTo>
                  <a:pt x="0" y="1083809"/>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5" id="5"/>
          <p:cNvSpPr/>
          <p:nvPr/>
        </p:nvSpPr>
        <p:spPr>
          <a:xfrm flipH="false" flipV="false" rot="0">
            <a:off x="0" y="7026048"/>
            <a:ext cx="1083809" cy="1083809"/>
          </a:xfrm>
          <a:custGeom>
            <a:avLst/>
            <a:gdLst/>
            <a:ahLst/>
            <a:cxnLst/>
            <a:rect r="r" b="b" t="t" l="l"/>
            <a:pathLst>
              <a:path h="1083809" w="1083809">
                <a:moveTo>
                  <a:pt x="0" y="0"/>
                </a:moveTo>
                <a:lnTo>
                  <a:pt x="1083809" y="0"/>
                </a:lnTo>
                <a:lnTo>
                  <a:pt x="1083809" y="1083809"/>
                </a:lnTo>
                <a:lnTo>
                  <a:pt x="0" y="1083809"/>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6" id="6"/>
          <p:cNvSpPr/>
          <p:nvPr/>
        </p:nvSpPr>
        <p:spPr>
          <a:xfrm flipH="false" flipV="false" rot="-10800000">
            <a:off x="0" y="8109857"/>
            <a:ext cx="1083809" cy="1083809"/>
          </a:xfrm>
          <a:custGeom>
            <a:avLst/>
            <a:gdLst/>
            <a:ahLst/>
            <a:cxnLst/>
            <a:rect r="r" b="b" t="t" l="l"/>
            <a:pathLst>
              <a:path h="1083809" w="1083809">
                <a:moveTo>
                  <a:pt x="0" y="0"/>
                </a:moveTo>
                <a:lnTo>
                  <a:pt x="1083809" y="0"/>
                </a:lnTo>
                <a:lnTo>
                  <a:pt x="1083809" y="1083809"/>
                </a:lnTo>
                <a:lnTo>
                  <a:pt x="0" y="1083809"/>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7" id="7"/>
          <p:cNvSpPr/>
          <p:nvPr/>
        </p:nvSpPr>
        <p:spPr>
          <a:xfrm flipH="false" flipV="false" rot="-5400000">
            <a:off x="1083809" y="8109857"/>
            <a:ext cx="1083809" cy="1083809"/>
          </a:xfrm>
          <a:custGeom>
            <a:avLst/>
            <a:gdLst/>
            <a:ahLst/>
            <a:cxnLst/>
            <a:rect r="r" b="b" t="t" l="l"/>
            <a:pathLst>
              <a:path h="1083809" w="1083809">
                <a:moveTo>
                  <a:pt x="0" y="0"/>
                </a:moveTo>
                <a:lnTo>
                  <a:pt x="1083809" y="0"/>
                </a:lnTo>
                <a:lnTo>
                  <a:pt x="1083809" y="1083809"/>
                </a:lnTo>
                <a:lnTo>
                  <a:pt x="0" y="1083809"/>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8" id="8"/>
          <p:cNvSpPr/>
          <p:nvPr/>
        </p:nvSpPr>
        <p:spPr>
          <a:xfrm flipH="false" flipV="false" rot="-10800000">
            <a:off x="1083809" y="9193666"/>
            <a:ext cx="1083809" cy="1083809"/>
          </a:xfrm>
          <a:custGeom>
            <a:avLst/>
            <a:gdLst/>
            <a:ahLst/>
            <a:cxnLst/>
            <a:rect r="r" b="b" t="t" l="l"/>
            <a:pathLst>
              <a:path h="1083809" w="1083809">
                <a:moveTo>
                  <a:pt x="0" y="0"/>
                </a:moveTo>
                <a:lnTo>
                  <a:pt x="1083809" y="0"/>
                </a:lnTo>
                <a:lnTo>
                  <a:pt x="1083809" y="1083809"/>
                </a:lnTo>
                <a:lnTo>
                  <a:pt x="0" y="1083809"/>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Freeform 9" id="9"/>
          <p:cNvSpPr/>
          <p:nvPr/>
        </p:nvSpPr>
        <p:spPr>
          <a:xfrm flipH="false" flipV="false" rot="-10800000">
            <a:off x="3321750" y="8119382"/>
            <a:ext cx="1083809" cy="1083809"/>
          </a:xfrm>
          <a:custGeom>
            <a:avLst/>
            <a:gdLst/>
            <a:ahLst/>
            <a:cxnLst/>
            <a:rect r="r" b="b" t="t" l="l"/>
            <a:pathLst>
              <a:path h="1083809" w="1083809">
                <a:moveTo>
                  <a:pt x="0" y="0"/>
                </a:moveTo>
                <a:lnTo>
                  <a:pt x="1083809" y="0"/>
                </a:lnTo>
                <a:lnTo>
                  <a:pt x="1083809" y="1083809"/>
                </a:lnTo>
                <a:lnTo>
                  <a:pt x="0" y="1083809"/>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10" id="10"/>
          <p:cNvSpPr/>
          <p:nvPr/>
        </p:nvSpPr>
        <p:spPr>
          <a:xfrm flipH="false" flipV="false" rot="0">
            <a:off x="3321750" y="7035573"/>
            <a:ext cx="1083809" cy="1083809"/>
          </a:xfrm>
          <a:custGeom>
            <a:avLst/>
            <a:gdLst/>
            <a:ahLst/>
            <a:cxnLst/>
            <a:rect r="r" b="b" t="t" l="l"/>
            <a:pathLst>
              <a:path h="1083809" w="1083809">
                <a:moveTo>
                  <a:pt x="0" y="0"/>
                </a:moveTo>
                <a:lnTo>
                  <a:pt x="1083809" y="0"/>
                </a:lnTo>
                <a:lnTo>
                  <a:pt x="1083809" y="1083809"/>
                </a:lnTo>
                <a:lnTo>
                  <a:pt x="0" y="1083809"/>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11" id="11"/>
          <p:cNvSpPr/>
          <p:nvPr/>
        </p:nvSpPr>
        <p:spPr>
          <a:xfrm flipH="false" flipV="false" rot="5400000">
            <a:off x="4405559" y="8119382"/>
            <a:ext cx="1083809" cy="1083809"/>
          </a:xfrm>
          <a:custGeom>
            <a:avLst/>
            <a:gdLst/>
            <a:ahLst/>
            <a:cxnLst/>
            <a:rect r="r" b="b" t="t" l="l"/>
            <a:pathLst>
              <a:path h="1083809" w="1083809">
                <a:moveTo>
                  <a:pt x="0" y="0"/>
                </a:moveTo>
                <a:lnTo>
                  <a:pt x="1083809" y="0"/>
                </a:lnTo>
                <a:lnTo>
                  <a:pt x="1083809" y="1083809"/>
                </a:lnTo>
                <a:lnTo>
                  <a:pt x="0" y="1083809"/>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12" id="12"/>
          <p:cNvSpPr/>
          <p:nvPr/>
        </p:nvSpPr>
        <p:spPr>
          <a:xfrm flipH="false" flipV="false" rot="0">
            <a:off x="2237941" y="9203191"/>
            <a:ext cx="1083809" cy="1083809"/>
          </a:xfrm>
          <a:custGeom>
            <a:avLst/>
            <a:gdLst/>
            <a:ahLst/>
            <a:cxnLst/>
            <a:rect r="r" b="b" t="t" l="l"/>
            <a:pathLst>
              <a:path h="1083809" w="1083809">
                <a:moveTo>
                  <a:pt x="0" y="0"/>
                </a:moveTo>
                <a:lnTo>
                  <a:pt x="1083809" y="0"/>
                </a:lnTo>
                <a:lnTo>
                  <a:pt x="1083809" y="1083809"/>
                </a:lnTo>
                <a:lnTo>
                  <a:pt x="0" y="1083809"/>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13" id="13"/>
          <p:cNvSpPr/>
          <p:nvPr/>
        </p:nvSpPr>
        <p:spPr>
          <a:xfrm flipH="false" flipV="false" rot="0">
            <a:off x="3321750" y="9203191"/>
            <a:ext cx="1083809" cy="1083809"/>
          </a:xfrm>
          <a:custGeom>
            <a:avLst/>
            <a:gdLst/>
            <a:ahLst/>
            <a:cxnLst/>
            <a:rect r="r" b="b" t="t" l="l"/>
            <a:pathLst>
              <a:path h="1083809" w="1083809">
                <a:moveTo>
                  <a:pt x="0" y="0"/>
                </a:moveTo>
                <a:lnTo>
                  <a:pt x="1083809" y="0"/>
                </a:lnTo>
                <a:lnTo>
                  <a:pt x="1083809" y="1083809"/>
                </a:lnTo>
                <a:lnTo>
                  <a:pt x="0" y="1083809"/>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Freeform 14" id="14"/>
          <p:cNvSpPr/>
          <p:nvPr/>
        </p:nvSpPr>
        <p:spPr>
          <a:xfrm flipH="false" flipV="false" rot="5400000">
            <a:off x="0" y="9193666"/>
            <a:ext cx="1083809" cy="1083809"/>
          </a:xfrm>
          <a:custGeom>
            <a:avLst/>
            <a:gdLst/>
            <a:ahLst/>
            <a:cxnLst/>
            <a:rect r="r" b="b" t="t" l="l"/>
            <a:pathLst>
              <a:path h="1083809" w="1083809">
                <a:moveTo>
                  <a:pt x="0" y="0"/>
                </a:moveTo>
                <a:lnTo>
                  <a:pt x="1083809" y="0"/>
                </a:lnTo>
                <a:lnTo>
                  <a:pt x="1083809" y="1083809"/>
                </a:lnTo>
                <a:lnTo>
                  <a:pt x="0" y="1083809"/>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TextBox 15" id="15"/>
          <p:cNvSpPr txBox="true"/>
          <p:nvPr/>
        </p:nvSpPr>
        <p:spPr>
          <a:xfrm rot="0">
            <a:off x="6827797" y="492174"/>
            <a:ext cx="5056399" cy="9410700"/>
          </a:xfrm>
          <a:prstGeom prst="rect">
            <a:avLst/>
          </a:prstGeom>
        </p:spPr>
        <p:txBody>
          <a:bodyPr anchor="t" rtlCol="false" tIns="0" lIns="0" bIns="0" rIns="0">
            <a:spAutoFit/>
          </a:bodyPr>
          <a:lstStyle/>
          <a:p>
            <a:pPr algn="l">
              <a:lnSpc>
                <a:spcPts val="2879"/>
              </a:lnSpc>
            </a:pPr>
            <a:r>
              <a:rPr lang="en-US" sz="2400" u="sng" b="true">
                <a:solidFill>
                  <a:srgbClr val="0C2344"/>
                </a:solidFill>
                <a:latin typeface="DM Sans Bold"/>
                <a:ea typeface="DM Sans Bold"/>
                <a:cs typeface="DM Sans Bold"/>
                <a:sym typeface="DM Sans Bold"/>
              </a:rPr>
              <a:t>Tailored to your firm</a:t>
            </a:r>
            <a:r>
              <a:rPr lang="en-US" sz="2400">
                <a:solidFill>
                  <a:srgbClr val="0C2344"/>
                </a:solidFill>
                <a:latin typeface="DM Sans"/>
                <a:ea typeface="DM Sans"/>
                <a:cs typeface="DM Sans"/>
                <a:sym typeface="DM Sans"/>
              </a:rPr>
              <a:t>:</a:t>
            </a:r>
          </a:p>
          <a:p>
            <a:pPr algn="l">
              <a:lnSpc>
                <a:spcPts val="2879"/>
              </a:lnSpc>
            </a:pPr>
            <a:r>
              <a:rPr lang="en-US" sz="2400">
                <a:solidFill>
                  <a:srgbClr val="0C2344"/>
                </a:solidFill>
                <a:latin typeface="DM Sans"/>
                <a:ea typeface="DM Sans"/>
                <a:cs typeface="DM Sans"/>
                <a:sym typeface="DM Sans"/>
              </a:rPr>
              <a:t>Policies should be customized to your unique business model, products, services, and operations to effectively address your specific compliance needs. </a:t>
            </a:r>
          </a:p>
          <a:p>
            <a:pPr algn="l">
              <a:lnSpc>
                <a:spcPts val="2879"/>
              </a:lnSpc>
            </a:pPr>
          </a:p>
          <a:p>
            <a:pPr algn="l">
              <a:lnSpc>
                <a:spcPts val="2879"/>
              </a:lnSpc>
            </a:pPr>
            <a:r>
              <a:rPr lang="en-US" sz="2400" u="sng" b="true">
                <a:solidFill>
                  <a:srgbClr val="0C2344"/>
                </a:solidFill>
                <a:latin typeface="DM Sans Bold"/>
                <a:ea typeface="DM Sans Bold"/>
                <a:cs typeface="DM Sans Bold"/>
                <a:sym typeface="DM Sans Bold"/>
              </a:rPr>
              <a:t>Clear and concise</a:t>
            </a:r>
            <a:r>
              <a:rPr lang="en-US" sz="2400">
                <a:solidFill>
                  <a:srgbClr val="0C2344"/>
                </a:solidFill>
                <a:latin typeface="DM Sans"/>
                <a:ea typeface="DM Sans"/>
                <a:cs typeface="DM Sans"/>
                <a:sym typeface="DM Sans"/>
              </a:rPr>
              <a:t>:</a:t>
            </a:r>
          </a:p>
          <a:p>
            <a:pPr algn="l">
              <a:lnSpc>
                <a:spcPts val="2879"/>
              </a:lnSpc>
            </a:pPr>
            <a:r>
              <a:rPr lang="en-US" sz="2400">
                <a:solidFill>
                  <a:srgbClr val="0C2344"/>
                </a:solidFill>
                <a:latin typeface="DM Sans"/>
                <a:ea typeface="DM Sans"/>
                <a:cs typeface="DM Sans"/>
                <a:sym typeface="DM Sans"/>
              </a:rPr>
              <a:t>Use plain language to avoid ambiguity and ensure everyone understands their responsibilities. </a:t>
            </a:r>
          </a:p>
          <a:p>
            <a:pPr algn="l">
              <a:lnSpc>
                <a:spcPts val="2879"/>
              </a:lnSpc>
            </a:pPr>
          </a:p>
          <a:p>
            <a:pPr algn="l">
              <a:lnSpc>
                <a:spcPts val="2879"/>
              </a:lnSpc>
            </a:pPr>
            <a:r>
              <a:rPr lang="en-US" sz="2400" u="sng" b="true">
                <a:solidFill>
                  <a:srgbClr val="0C2344"/>
                </a:solidFill>
                <a:latin typeface="DM Sans Bold"/>
                <a:ea typeface="DM Sans Bold"/>
                <a:cs typeface="DM Sans Bold"/>
                <a:sym typeface="DM Sans Bold"/>
              </a:rPr>
              <a:t>Risk-based approach</a:t>
            </a:r>
            <a:r>
              <a:rPr lang="en-US" sz="2400">
                <a:solidFill>
                  <a:srgbClr val="0C2344"/>
                </a:solidFill>
                <a:latin typeface="DM Sans"/>
                <a:ea typeface="DM Sans"/>
                <a:cs typeface="DM Sans"/>
                <a:sym typeface="DM Sans"/>
              </a:rPr>
              <a:t>:</a:t>
            </a:r>
          </a:p>
          <a:p>
            <a:pPr algn="l">
              <a:lnSpc>
                <a:spcPts val="2879"/>
              </a:lnSpc>
            </a:pPr>
            <a:r>
              <a:rPr lang="en-US" sz="2400">
                <a:solidFill>
                  <a:srgbClr val="0C2344"/>
                </a:solidFill>
                <a:latin typeface="DM Sans"/>
                <a:ea typeface="DM Sans"/>
                <a:cs typeface="DM Sans"/>
                <a:sym typeface="DM Sans"/>
              </a:rPr>
              <a:t>Focus on identifying and mitigating key compliance risks relevant to your firm. </a:t>
            </a:r>
          </a:p>
          <a:p>
            <a:pPr algn="l">
              <a:lnSpc>
                <a:spcPts val="2879"/>
              </a:lnSpc>
            </a:pPr>
          </a:p>
          <a:p>
            <a:pPr algn="l">
              <a:lnSpc>
                <a:spcPts val="2879"/>
              </a:lnSpc>
            </a:pPr>
            <a:r>
              <a:rPr lang="en-US" sz="2400" u="sng" b="true">
                <a:solidFill>
                  <a:srgbClr val="0C2344"/>
                </a:solidFill>
                <a:latin typeface="DM Sans Bold"/>
                <a:ea typeface="DM Sans Bold"/>
                <a:cs typeface="DM Sans Bold"/>
                <a:sym typeface="DM Sans Bold"/>
              </a:rPr>
              <a:t>Detailed procedures</a:t>
            </a:r>
            <a:r>
              <a:rPr lang="en-US" sz="2400">
                <a:solidFill>
                  <a:srgbClr val="0C2344"/>
                </a:solidFill>
                <a:latin typeface="DM Sans"/>
                <a:ea typeface="DM Sans"/>
                <a:cs typeface="DM Sans"/>
                <a:sym typeface="DM Sans"/>
              </a:rPr>
              <a:t>:</a:t>
            </a:r>
          </a:p>
          <a:p>
            <a:pPr algn="l">
              <a:lnSpc>
                <a:spcPts val="2879"/>
              </a:lnSpc>
            </a:pPr>
            <a:r>
              <a:rPr lang="en-US" sz="2400">
                <a:solidFill>
                  <a:srgbClr val="0C2344"/>
                </a:solidFill>
                <a:latin typeface="DM Sans"/>
                <a:ea typeface="DM Sans"/>
                <a:cs typeface="DM Sans"/>
                <a:sym typeface="DM Sans"/>
              </a:rPr>
              <a:t>For complex activities, provide specific steps on how to execute tasks correctly. </a:t>
            </a:r>
          </a:p>
          <a:p>
            <a:pPr algn="l">
              <a:lnSpc>
                <a:spcPts val="2879"/>
              </a:lnSpc>
            </a:pPr>
          </a:p>
          <a:p>
            <a:pPr algn="l">
              <a:lnSpc>
                <a:spcPts val="2879"/>
              </a:lnSpc>
            </a:pPr>
            <a:r>
              <a:rPr lang="en-US" sz="2400" u="sng" b="true">
                <a:solidFill>
                  <a:srgbClr val="0C2344"/>
                </a:solidFill>
                <a:latin typeface="DM Sans Bold"/>
                <a:ea typeface="DM Sans Bold"/>
                <a:cs typeface="DM Sans Bold"/>
                <a:sym typeface="DM Sans Bold"/>
              </a:rPr>
              <a:t>Regular review and updates</a:t>
            </a:r>
            <a:r>
              <a:rPr lang="en-US" sz="2400">
                <a:solidFill>
                  <a:srgbClr val="0C2344"/>
                </a:solidFill>
                <a:latin typeface="DM Sans"/>
                <a:ea typeface="DM Sans"/>
                <a:cs typeface="DM Sans"/>
                <a:sym typeface="DM Sans"/>
              </a:rPr>
              <a:t>:</a:t>
            </a:r>
          </a:p>
          <a:p>
            <a:pPr algn="l">
              <a:lnSpc>
                <a:spcPts val="2879"/>
              </a:lnSpc>
            </a:pPr>
            <a:r>
              <a:rPr lang="en-US" sz="2400">
                <a:solidFill>
                  <a:srgbClr val="0C2344"/>
                </a:solidFill>
                <a:latin typeface="DM Sans"/>
                <a:ea typeface="DM Sans"/>
                <a:cs typeface="DM Sans"/>
                <a:sym typeface="DM Sans"/>
              </a:rPr>
              <a:t>Periodically assess and revise policies to reflect changing regulations and business practices. </a:t>
            </a:r>
          </a:p>
        </p:txBody>
      </p:sp>
      <p:grpSp>
        <p:nvGrpSpPr>
          <p:cNvPr name="Group 16" id="16"/>
          <p:cNvGrpSpPr/>
          <p:nvPr/>
        </p:nvGrpSpPr>
        <p:grpSpPr>
          <a:xfrm rot="0">
            <a:off x="13123603" y="5475036"/>
            <a:ext cx="8847511" cy="8855676"/>
            <a:chOff x="0" y="0"/>
            <a:chExt cx="11796681" cy="11807568"/>
          </a:xfrm>
        </p:grpSpPr>
        <p:grpSp>
          <p:nvGrpSpPr>
            <p:cNvPr name="Group 17" id="17"/>
            <p:cNvGrpSpPr/>
            <p:nvPr/>
          </p:nvGrpSpPr>
          <p:grpSpPr>
            <a:xfrm rot="2700000">
              <a:off x="1676828" y="2799524"/>
              <a:ext cx="9887197" cy="4753460"/>
              <a:chOff x="0" y="0"/>
              <a:chExt cx="660400" cy="317500"/>
            </a:xfrm>
          </p:grpSpPr>
          <p:sp>
            <p:nvSpPr>
              <p:cNvPr name="Freeform 18" id="18"/>
              <p:cNvSpPr/>
              <p:nvPr/>
            </p:nvSpPr>
            <p:spPr>
              <a:xfrm flipH="false" flipV="false" rot="0">
                <a:off x="0" y="0"/>
                <a:ext cx="660400" cy="317500"/>
              </a:xfrm>
              <a:custGeom>
                <a:avLst/>
                <a:gdLst/>
                <a:ahLst/>
                <a:cxnLst/>
                <a:rect r="r" b="b" t="t" l="l"/>
                <a:pathLst>
                  <a:path h="317500" w="660400">
                    <a:moveTo>
                      <a:pt x="220252" y="19070"/>
                    </a:moveTo>
                    <a:cubicBezTo>
                      <a:pt x="254000" y="7556"/>
                      <a:pt x="292600" y="0"/>
                      <a:pt x="330378" y="0"/>
                    </a:cubicBezTo>
                    <a:cubicBezTo>
                      <a:pt x="368157" y="0"/>
                      <a:pt x="404509" y="6476"/>
                      <a:pt x="438009" y="17990"/>
                    </a:cubicBezTo>
                    <a:cubicBezTo>
                      <a:pt x="438723" y="18350"/>
                      <a:pt x="439435" y="18350"/>
                      <a:pt x="440148" y="18710"/>
                    </a:cubicBezTo>
                    <a:cubicBezTo>
                      <a:pt x="565955" y="64765"/>
                      <a:pt x="658618" y="186379"/>
                      <a:pt x="660400" y="317500"/>
                    </a:cubicBezTo>
                    <a:lnTo>
                      <a:pt x="660400" y="317500"/>
                    </a:lnTo>
                    <a:lnTo>
                      <a:pt x="0" y="317500"/>
                    </a:lnTo>
                    <a:lnTo>
                      <a:pt x="0" y="317500"/>
                    </a:lnTo>
                    <a:cubicBezTo>
                      <a:pt x="1782" y="185660"/>
                      <a:pt x="93019" y="64045"/>
                      <a:pt x="220252" y="19070"/>
                    </a:cubicBezTo>
                    <a:close/>
                  </a:path>
                </a:pathLst>
              </a:custGeom>
              <a:solidFill>
                <a:srgbClr val="000000">
                  <a:alpha val="0"/>
                </a:srgbClr>
              </a:solidFill>
              <a:ln w="28575" cap="sq">
                <a:solidFill>
                  <a:srgbClr val="8CA9AD"/>
                </a:solidFill>
                <a:prstDash val="solid"/>
                <a:miter/>
              </a:ln>
            </p:spPr>
          </p:sp>
          <p:sp>
            <p:nvSpPr>
              <p:cNvPr name="TextBox 19" id="19"/>
              <p:cNvSpPr txBox="true"/>
              <p:nvPr/>
            </p:nvSpPr>
            <p:spPr>
              <a:xfrm>
                <a:off x="0" y="146050"/>
                <a:ext cx="660400" cy="171450"/>
              </a:xfrm>
              <a:prstGeom prst="rect">
                <a:avLst/>
              </a:prstGeom>
            </p:spPr>
            <p:txBody>
              <a:bodyPr anchor="ctr" rtlCol="false" tIns="50800" lIns="50800" bIns="50800" rIns="50800"/>
              <a:lstStyle/>
              <a:p>
                <a:pPr algn="ctr">
                  <a:lnSpc>
                    <a:spcPts val="2553"/>
                  </a:lnSpc>
                </a:pPr>
              </a:p>
            </p:txBody>
          </p:sp>
        </p:grpSp>
        <p:sp>
          <p:nvSpPr>
            <p:cNvPr name="AutoShape 20" id="20"/>
            <p:cNvSpPr/>
            <p:nvPr/>
          </p:nvSpPr>
          <p:spPr>
            <a:xfrm>
              <a:off x="1060010" y="3892256"/>
              <a:ext cx="6913622" cy="6843603"/>
            </a:xfrm>
            <a:prstGeom prst="line">
              <a:avLst/>
            </a:prstGeom>
            <a:ln cap="flat" w="38100">
              <a:solidFill>
                <a:srgbClr val="0C2344"/>
              </a:solidFill>
              <a:prstDash val="solid"/>
              <a:headEnd type="none" len="sm" w="sm"/>
              <a:tailEnd type="none" len="sm" w="sm"/>
            </a:ln>
          </p:spPr>
        </p:sp>
        <p:sp>
          <p:nvSpPr>
            <p:cNvPr name="AutoShape 21" id="21"/>
            <p:cNvSpPr/>
            <p:nvPr/>
          </p:nvSpPr>
          <p:spPr>
            <a:xfrm>
              <a:off x="774748" y="4309159"/>
              <a:ext cx="6718471" cy="6718471"/>
            </a:xfrm>
            <a:prstGeom prst="line">
              <a:avLst/>
            </a:prstGeom>
            <a:ln cap="flat" w="38100">
              <a:solidFill>
                <a:srgbClr val="0C2344"/>
              </a:solidFill>
              <a:prstDash val="solid"/>
              <a:headEnd type="none" len="sm" w="sm"/>
              <a:tailEnd type="none" len="sm" w="sm"/>
            </a:ln>
          </p:spPr>
        </p:sp>
        <p:sp>
          <p:nvSpPr>
            <p:cNvPr name="AutoShape 22" id="22"/>
            <p:cNvSpPr/>
            <p:nvPr/>
          </p:nvSpPr>
          <p:spPr>
            <a:xfrm>
              <a:off x="535279" y="4787119"/>
              <a:ext cx="6489522" cy="6489522"/>
            </a:xfrm>
            <a:prstGeom prst="line">
              <a:avLst/>
            </a:prstGeom>
            <a:ln cap="flat" w="38100">
              <a:solidFill>
                <a:srgbClr val="0C2344"/>
              </a:solidFill>
              <a:prstDash val="solid"/>
              <a:headEnd type="none" len="sm" w="sm"/>
              <a:tailEnd type="none" len="sm" w="sm"/>
            </a:ln>
          </p:spPr>
        </p:sp>
        <p:sp>
          <p:nvSpPr>
            <p:cNvPr name="AutoShape 23" id="23"/>
            <p:cNvSpPr/>
            <p:nvPr/>
          </p:nvSpPr>
          <p:spPr>
            <a:xfrm>
              <a:off x="366406" y="5302142"/>
              <a:ext cx="6254021" cy="6254021"/>
            </a:xfrm>
            <a:prstGeom prst="line">
              <a:avLst/>
            </a:prstGeom>
            <a:ln cap="flat" w="38100">
              <a:solidFill>
                <a:srgbClr val="0C2344"/>
              </a:solidFill>
              <a:prstDash val="solid"/>
              <a:headEnd type="none" len="sm" w="sm"/>
              <a:tailEnd type="none" len="sm" w="sm"/>
            </a:ln>
          </p:spPr>
        </p:sp>
        <p:sp>
          <p:nvSpPr>
            <p:cNvPr name="AutoShape 24" id="24"/>
            <p:cNvSpPr/>
            <p:nvPr/>
          </p:nvSpPr>
          <p:spPr>
            <a:xfrm>
              <a:off x="174601" y="5888378"/>
              <a:ext cx="5796899" cy="5796899"/>
            </a:xfrm>
            <a:prstGeom prst="line">
              <a:avLst/>
            </a:prstGeom>
            <a:ln cap="flat" w="38100">
              <a:solidFill>
                <a:srgbClr val="0C2344"/>
              </a:solidFill>
              <a:prstDash val="solid"/>
              <a:headEnd type="none" len="sm" w="sm"/>
              <a:tailEnd type="none" len="sm" w="sm"/>
            </a:ln>
          </p:spPr>
        </p:sp>
        <p:sp>
          <p:nvSpPr>
            <p:cNvPr name="AutoShape 25" id="25"/>
            <p:cNvSpPr/>
            <p:nvPr/>
          </p:nvSpPr>
          <p:spPr>
            <a:xfrm>
              <a:off x="13508" y="6480010"/>
              <a:ext cx="5284799" cy="5314125"/>
            </a:xfrm>
            <a:prstGeom prst="line">
              <a:avLst/>
            </a:prstGeom>
            <a:ln cap="flat" w="38100">
              <a:solidFill>
                <a:srgbClr val="0C2344"/>
              </a:solidFill>
              <a:prstDash val="solid"/>
              <a:headEnd type="none" len="sm" w="sm"/>
              <a:tailEnd type="none" len="sm" w="sm"/>
            </a:ln>
          </p:spPr>
        </p:sp>
        <p:sp>
          <p:nvSpPr>
            <p:cNvPr name="AutoShape 26" id="26"/>
            <p:cNvSpPr/>
            <p:nvPr/>
          </p:nvSpPr>
          <p:spPr>
            <a:xfrm>
              <a:off x="47865" y="7228854"/>
              <a:ext cx="4503313" cy="4480077"/>
            </a:xfrm>
            <a:prstGeom prst="line">
              <a:avLst/>
            </a:prstGeom>
            <a:ln cap="flat" w="38100">
              <a:solidFill>
                <a:srgbClr val="0C2344"/>
              </a:solidFill>
              <a:prstDash val="solid"/>
              <a:headEnd type="none" len="sm" w="sm"/>
              <a:tailEnd type="none" len="sm" w="sm"/>
            </a:ln>
          </p:spPr>
        </p:sp>
        <p:sp>
          <p:nvSpPr>
            <p:cNvPr name="AutoShape 27" id="27"/>
            <p:cNvSpPr/>
            <p:nvPr/>
          </p:nvSpPr>
          <p:spPr>
            <a:xfrm>
              <a:off x="165620" y="8131631"/>
              <a:ext cx="3504797" cy="3562626"/>
            </a:xfrm>
            <a:prstGeom prst="line">
              <a:avLst/>
            </a:prstGeom>
            <a:ln cap="flat" w="38100">
              <a:solidFill>
                <a:srgbClr val="0C2344"/>
              </a:solidFill>
              <a:prstDash val="solid"/>
              <a:headEnd type="none" len="sm" w="sm"/>
              <a:tailEnd type="none" len="sm" w="sm"/>
            </a:ln>
          </p:spPr>
        </p:sp>
        <p:sp>
          <p:nvSpPr>
            <p:cNvPr name="AutoShape 28" id="28"/>
            <p:cNvSpPr/>
            <p:nvPr/>
          </p:nvSpPr>
          <p:spPr>
            <a:xfrm>
              <a:off x="676661" y="9346264"/>
              <a:ext cx="1790115" cy="1790115"/>
            </a:xfrm>
            <a:prstGeom prst="line">
              <a:avLst/>
            </a:prstGeom>
            <a:ln cap="flat" w="38100">
              <a:solidFill>
                <a:srgbClr val="0C2344"/>
              </a:solidFill>
              <a:prstDash val="solid"/>
              <a:headEnd type="none" len="sm" w="sm"/>
              <a:tailEnd type="none" len="sm" w="sm"/>
            </a:ln>
          </p:spPr>
        </p:sp>
      </p:grpSp>
      <p:sp>
        <p:nvSpPr>
          <p:cNvPr name="TextBox 29" id="29"/>
          <p:cNvSpPr txBox="true"/>
          <p:nvPr/>
        </p:nvSpPr>
        <p:spPr>
          <a:xfrm rot="0">
            <a:off x="12490959" y="438150"/>
            <a:ext cx="5056399" cy="7600950"/>
          </a:xfrm>
          <a:prstGeom prst="rect">
            <a:avLst/>
          </a:prstGeom>
        </p:spPr>
        <p:txBody>
          <a:bodyPr anchor="t" rtlCol="false" tIns="0" lIns="0" bIns="0" rIns="0">
            <a:spAutoFit/>
          </a:bodyPr>
          <a:lstStyle/>
          <a:p>
            <a:pPr algn="l">
              <a:lnSpc>
                <a:spcPts val="2879"/>
              </a:lnSpc>
            </a:pPr>
            <a:r>
              <a:rPr lang="en-US" sz="2400" u="sng" b="true">
                <a:solidFill>
                  <a:srgbClr val="0C2344"/>
                </a:solidFill>
                <a:latin typeface="DM Sans Bold"/>
                <a:ea typeface="DM Sans Bold"/>
                <a:cs typeface="DM Sans Bold"/>
                <a:sym typeface="DM Sans Bold"/>
              </a:rPr>
              <a:t>Conflict of interest management:</a:t>
            </a:r>
          </a:p>
          <a:p>
            <a:pPr algn="l">
              <a:lnSpc>
                <a:spcPts val="2879"/>
              </a:lnSpc>
            </a:pPr>
            <a:r>
              <a:rPr lang="en-US" sz="2400">
                <a:solidFill>
                  <a:srgbClr val="0C2344"/>
                </a:solidFill>
                <a:latin typeface="DM Sans"/>
                <a:ea typeface="DM Sans"/>
                <a:cs typeface="DM Sans"/>
                <a:sym typeface="DM Sans"/>
              </a:rPr>
              <a:t>Clear guidelines on how to identify, disclose, and manage potential conflicts of interest. </a:t>
            </a:r>
          </a:p>
          <a:p>
            <a:pPr algn="l">
              <a:lnSpc>
                <a:spcPts val="2879"/>
              </a:lnSpc>
            </a:pPr>
          </a:p>
          <a:p>
            <a:pPr algn="l">
              <a:lnSpc>
                <a:spcPts val="2879"/>
              </a:lnSpc>
            </a:pPr>
            <a:r>
              <a:rPr lang="en-US" sz="2400" u="sng" b="true">
                <a:solidFill>
                  <a:srgbClr val="0C2344"/>
                </a:solidFill>
                <a:latin typeface="DM Sans Bold"/>
                <a:ea typeface="DM Sans Bold"/>
                <a:cs typeface="DM Sans Bold"/>
                <a:sym typeface="DM Sans Bold"/>
              </a:rPr>
              <a:t>Client onboarding and due diligence:</a:t>
            </a:r>
          </a:p>
          <a:p>
            <a:pPr algn="l">
              <a:lnSpc>
                <a:spcPts val="2879"/>
              </a:lnSpc>
            </a:pPr>
            <a:r>
              <a:rPr lang="en-US" sz="2400">
                <a:solidFill>
                  <a:srgbClr val="0C2344"/>
                </a:solidFill>
                <a:latin typeface="DM Sans"/>
                <a:ea typeface="DM Sans"/>
                <a:cs typeface="DM Sans"/>
                <a:sym typeface="DM Sans"/>
              </a:rPr>
              <a:t>Detailed procedures for gathering necessary client information and conducting suitability assessments</a:t>
            </a:r>
          </a:p>
          <a:p>
            <a:pPr algn="l">
              <a:lnSpc>
                <a:spcPts val="2879"/>
              </a:lnSpc>
            </a:pPr>
            <a:r>
              <a:rPr lang="en-US" sz="2400">
                <a:solidFill>
                  <a:srgbClr val="0C2344"/>
                </a:solidFill>
                <a:latin typeface="DM Sans"/>
                <a:ea typeface="DM Sans"/>
                <a:cs typeface="DM Sans"/>
                <a:sym typeface="DM Sans"/>
              </a:rPr>
              <a:t>. </a:t>
            </a:r>
          </a:p>
          <a:p>
            <a:pPr algn="l">
              <a:lnSpc>
                <a:spcPts val="2879"/>
              </a:lnSpc>
            </a:pPr>
            <a:r>
              <a:rPr lang="en-US" sz="2400" u="sng" b="true">
                <a:solidFill>
                  <a:srgbClr val="0C2344"/>
                </a:solidFill>
                <a:latin typeface="DM Sans Bold"/>
                <a:ea typeface="DM Sans Bold"/>
                <a:cs typeface="DM Sans Bold"/>
                <a:sym typeface="DM Sans Bold"/>
              </a:rPr>
              <a:t>Investment recommendation process:</a:t>
            </a:r>
          </a:p>
          <a:p>
            <a:pPr algn="l">
              <a:lnSpc>
                <a:spcPts val="2879"/>
              </a:lnSpc>
            </a:pPr>
            <a:r>
              <a:rPr lang="en-US" sz="2400">
                <a:solidFill>
                  <a:srgbClr val="0C2344"/>
                </a:solidFill>
                <a:latin typeface="DM Sans"/>
                <a:ea typeface="DM Sans"/>
                <a:cs typeface="DM Sans"/>
                <a:sym typeface="DM Sans"/>
              </a:rPr>
              <a:t>Specific criteria for evaluating investments and documenting rationale behind recommendations.</a:t>
            </a:r>
          </a:p>
          <a:p>
            <a:pPr algn="l">
              <a:lnSpc>
                <a:spcPts val="2879"/>
              </a:lnSpc>
            </a:pPr>
            <a:r>
              <a:rPr lang="en-US" sz="2400">
                <a:solidFill>
                  <a:srgbClr val="0C2344"/>
                </a:solidFill>
                <a:latin typeface="DM Sans"/>
                <a:ea typeface="DM Sans"/>
                <a:cs typeface="DM Sans"/>
                <a:sym typeface="DM Sans"/>
              </a:rPr>
              <a:t> </a:t>
            </a:r>
          </a:p>
          <a:p>
            <a:pPr algn="l">
              <a:lnSpc>
                <a:spcPts val="2879"/>
              </a:lnSpc>
            </a:pPr>
            <a:r>
              <a:rPr lang="en-US" sz="2400" u="sng" b="true">
                <a:solidFill>
                  <a:srgbClr val="0C2344"/>
                </a:solidFill>
                <a:latin typeface="DM Sans Bold"/>
                <a:ea typeface="DM Sans Bold"/>
                <a:cs typeface="DM Sans Bold"/>
                <a:sym typeface="DM Sans Bold"/>
              </a:rPr>
              <a:t>Cybersecurity protocols:</a:t>
            </a:r>
          </a:p>
          <a:p>
            <a:pPr algn="l">
              <a:lnSpc>
                <a:spcPts val="2879"/>
              </a:lnSpc>
            </a:pPr>
            <a:r>
              <a:rPr lang="en-US" sz="2400">
                <a:solidFill>
                  <a:srgbClr val="0C2344"/>
                </a:solidFill>
                <a:latin typeface="DM Sans"/>
                <a:ea typeface="DM Sans"/>
                <a:cs typeface="DM Sans"/>
                <a:sym typeface="DM Sans"/>
              </a:rPr>
              <a:t>Defined measures for protecting client data and systems from cyber threats</a:t>
            </a:r>
          </a:p>
        </p:txBody>
      </p:sp>
    </p:spTree>
  </p:cSld>
  <p:clrMapOvr>
    <a:masterClrMapping/>
  </p:clrMapOvr>
</p:sld>
</file>

<file path=ppt/slides/slide7.xml><?xml version="1.0" encoding="utf-8"?>
<p:sld xmlns:p="http://schemas.openxmlformats.org/presentationml/2006/main" xmlns:a="http://schemas.openxmlformats.org/drawingml/2006/main" xmlns:r="http://schemas.openxmlformats.org/officeDocument/2006/relationships">
  <p:cSld>
    <p:bg>
      <p:bgPr>
        <a:solidFill>
          <a:srgbClr val="E8E7E7"/>
        </a:solidFill>
      </p:bgPr>
    </p:bg>
    <p:spTree>
      <p:nvGrpSpPr>
        <p:cNvPr id="1" name=""/>
        <p:cNvGrpSpPr/>
        <p:nvPr/>
      </p:nvGrpSpPr>
      <p:grpSpPr>
        <a:xfrm>
          <a:off x="0" y="0"/>
          <a:ext cx="0" cy="0"/>
          <a:chOff x="0" y="0"/>
          <a:chExt cx="0" cy="0"/>
        </a:xfrm>
      </p:grpSpPr>
      <p:sp>
        <p:nvSpPr>
          <p:cNvPr name="TextBox 2" id="2"/>
          <p:cNvSpPr txBox="true"/>
          <p:nvPr/>
        </p:nvSpPr>
        <p:spPr>
          <a:xfrm rot="0">
            <a:off x="3234344" y="1378620"/>
            <a:ext cx="10620170" cy="1957713"/>
          </a:xfrm>
          <a:prstGeom prst="rect">
            <a:avLst/>
          </a:prstGeom>
        </p:spPr>
        <p:txBody>
          <a:bodyPr anchor="t" rtlCol="false" tIns="0" lIns="0" bIns="0" rIns="0">
            <a:spAutoFit/>
          </a:bodyPr>
          <a:lstStyle/>
          <a:p>
            <a:pPr algn="ctr">
              <a:lnSpc>
                <a:spcPts val="9999"/>
              </a:lnSpc>
            </a:pPr>
            <a:r>
              <a:rPr lang="en-US" b="true" sz="9999">
                <a:solidFill>
                  <a:srgbClr val="0C2344"/>
                </a:solidFill>
                <a:latin typeface="Kollektif Bold"/>
                <a:ea typeface="Kollektif Bold"/>
                <a:cs typeface="Kollektif Bold"/>
                <a:sym typeface="Kollektif Bold"/>
              </a:rPr>
              <a:t>MUST HAVE </a:t>
            </a:r>
          </a:p>
          <a:p>
            <a:pPr algn="ctr">
              <a:lnSpc>
                <a:spcPts val="5400"/>
              </a:lnSpc>
            </a:pPr>
            <a:r>
              <a:rPr lang="en-US" b="true" sz="5400">
                <a:solidFill>
                  <a:srgbClr val="0C2344"/>
                </a:solidFill>
                <a:latin typeface="Kollektif Bold"/>
                <a:ea typeface="Kollektif Bold"/>
                <a:cs typeface="Kollektif Bold"/>
                <a:sym typeface="Kollektif Bold"/>
              </a:rPr>
              <a:t>POLICIES AND PROCEDURES</a:t>
            </a:r>
          </a:p>
        </p:txBody>
      </p:sp>
      <p:sp>
        <p:nvSpPr>
          <p:cNvPr name="Freeform 3" id="3"/>
          <p:cNvSpPr/>
          <p:nvPr/>
        </p:nvSpPr>
        <p:spPr>
          <a:xfrm flipH="false" flipV="false" rot="0">
            <a:off x="17204191" y="-55109"/>
            <a:ext cx="1083809" cy="1083809"/>
          </a:xfrm>
          <a:custGeom>
            <a:avLst/>
            <a:gdLst/>
            <a:ahLst/>
            <a:cxnLst/>
            <a:rect r="r" b="b" t="t" l="l"/>
            <a:pathLst>
              <a:path h="1083809" w="1083809">
                <a:moveTo>
                  <a:pt x="0" y="0"/>
                </a:moveTo>
                <a:lnTo>
                  <a:pt x="1083809" y="0"/>
                </a:lnTo>
                <a:lnTo>
                  <a:pt x="1083809" y="1083809"/>
                </a:lnTo>
                <a:lnTo>
                  <a:pt x="0" y="1083809"/>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4" id="4"/>
          <p:cNvSpPr/>
          <p:nvPr/>
        </p:nvSpPr>
        <p:spPr>
          <a:xfrm flipH="false" flipV="false" rot="0">
            <a:off x="17204191" y="1028700"/>
            <a:ext cx="1083809" cy="1083809"/>
          </a:xfrm>
          <a:custGeom>
            <a:avLst/>
            <a:gdLst/>
            <a:ahLst/>
            <a:cxnLst/>
            <a:rect r="r" b="b" t="t" l="l"/>
            <a:pathLst>
              <a:path h="1083809" w="1083809">
                <a:moveTo>
                  <a:pt x="0" y="0"/>
                </a:moveTo>
                <a:lnTo>
                  <a:pt x="1083809" y="0"/>
                </a:lnTo>
                <a:lnTo>
                  <a:pt x="1083809" y="1083809"/>
                </a:lnTo>
                <a:lnTo>
                  <a:pt x="0" y="1083809"/>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5" id="5"/>
          <p:cNvSpPr/>
          <p:nvPr/>
        </p:nvSpPr>
        <p:spPr>
          <a:xfrm flipH="true" flipV="true" rot="5400000">
            <a:off x="17204191" y="2112509"/>
            <a:ext cx="1083809" cy="1083809"/>
          </a:xfrm>
          <a:custGeom>
            <a:avLst/>
            <a:gdLst/>
            <a:ahLst/>
            <a:cxnLst/>
            <a:rect r="r" b="b" t="t" l="l"/>
            <a:pathLst>
              <a:path h="1083809" w="1083809">
                <a:moveTo>
                  <a:pt x="1083809" y="1083809"/>
                </a:moveTo>
                <a:lnTo>
                  <a:pt x="0" y="1083809"/>
                </a:lnTo>
                <a:lnTo>
                  <a:pt x="0" y="0"/>
                </a:lnTo>
                <a:lnTo>
                  <a:pt x="1083809" y="0"/>
                </a:lnTo>
                <a:lnTo>
                  <a:pt x="1083809" y="1083809"/>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Freeform 6" id="6"/>
          <p:cNvSpPr/>
          <p:nvPr/>
        </p:nvSpPr>
        <p:spPr>
          <a:xfrm flipH="false" flipV="false" rot="0">
            <a:off x="16120382" y="-55109"/>
            <a:ext cx="1083809" cy="1083809"/>
          </a:xfrm>
          <a:custGeom>
            <a:avLst/>
            <a:gdLst/>
            <a:ahLst/>
            <a:cxnLst/>
            <a:rect r="r" b="b" t="t" l="l"/>
            <a:pathLst>
              <a:path h="1083809" w="1083809">
                <a:moveTo>
                  <a:pt x="0" y="0"/>
                </a:moveTo>
                <a:lnTo>
                  <a:pt x="1083809" y="0"/>
                </a:lnTo>
                <a:lnTo>
                  <a:pt x="1083809" y="1083809"/>
                </a:lnTo>
                <a:lnTo>
                  <a:pt x="0" y="1083809"/>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Freeform 7" id="7"/>
          <p:cNvSpPr/>
          <p:nvPr/>
        </p:nvSpPr>
        <p:spPr>
          <a:xfrm flipH="false" flipV="false" rot="5400000">
            <a:off x="15036573" y="1028700"/>
            <a:ext cx="1083809" cy="1083809"/>
          </a:xfrm>
          <a:custGeom>
            <a:avLst/>
            <a:gdLst/>
            <a:ahLst/>
            <a:cxnLst/>
            <a:rect r="r" b="b" t="t" l="l"/>
            <a:pathLst>
              <a:path h="1083809" w="1083809">
                <a:moveTo>
                  <a:pt x="0" y="0"/>
                </a:moveTo>
                <a:lnTo>
                  <a:pt x="1083809" y="0"/>
                </a:lnTo>
                <a:lnTo>
                  <a:pt x="1083809" y="1083809"/>
                </a:lnTo>
                <a:lnTo>
                  <a:pt x="0" y="1083809"/>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Freeform 8" id="8"/>
          <p:cNvSpPr/>
          <p:nvPr/>
        </p:nvSpPr>
        <p:spPr>
          <a:xfrm flipH="false" flipV="false" rot="-10800000">
            <a:off x="16120382" y="2112509"/>
            <a:ext cx="1083809" cy="1083809"/>
          </a:xfrm>
          <a:custGeom>
            <a:avLst/>
            <a:gdLst/>
            <a:ahLst/>
            <a:cxnLst/>
            <a:rect r="r" b="b" t="t" l="l"/>
            <a:pathLst>
              <a:path h="1083809" w="1083809">
                <a:moveTo>
                  <a:pt x="0" y="0"/>
                </a:moveTo>
                <a:lnTo>
                  <a:pt x="1083809" y="0"/>
                </a:lnTo>
                <a:lnTo>
                  <a:pt x="1083809" y="1083809"/>
                </a:lnTo>
                <a:lnTo>
                  <a:pt x="0" y="1083809"/>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Freeform 9" id="9"/>
          <p:cNvSpPr/>
          <p:nvPr/>
        </p:nvSpPr>
        <p:spPr>
          <a:xfrm flipH="true" flipV="true" rot="-10800000">
            <a:off x="15036573" y="2112509"/>
            <a:ext cx="1083809" cy="1083809"/>
          </a:xfrm>
          <a:custGeom>
            <a:avLst/>
            <a:gdLst/>
            <a:ahLst/>
            <a:cxnLst/>
            <a:rect r="r" b="b" t="t" l="l"/>
            <a:pathLst>
              <a:path h="1083809" w="1083809">
                <a:moveTo>
                  <a:pt x="1083809" y="1083809"/>
                </a:moveTo>
                <a:lnTo>
                  <a:pt x="0" y="1083809"/>
                </a:lnTo>
                <a:lnTo>
                  <a:pt x="0" y="0"/>
                </a:lnTo>
                <a:lnTo>
                  <a:pt x="1083809" y="0"/>
                </a:lnTo>
                <a:lnTo>
                  <a:pt x="1083809" y="1083809"/>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10" id="10"/>
          <p:cNvSpPr/>
          <p:nvPr/>
        </p:nvSpPr>
        <p:spPr>
          <a:xfrm flipH="true" flipV="true" rot="5400000">
            <a:off x="12770705" y="-55109"/>
            <a:ext cx="1083809" cy="1083809"/>
          </a:xfrm>
          <a:custGeom>
            <a:avLst/>
            <a:gdLst/>
            <a:ahLst/>
            <a:cxnLst/>
            <a:rect r="r" b="b" t="t" l="l"/>
            <a:pathLst>
              <a:path h="1083809" w="1083809">
                <a:moveTo>
                  <a:pt x="1083809" y="1083809"/>
                </a:moveTo>
                <a:lnTo>
                  <a:pt x="0" y="1083809"/>
                </a:lnTo>
                <a:lnTo>
                  <a:pt x="0" y="0"/>
                </a:lnTo>
                <a:lnTo>
                  <a:pt x="1083809" y="0"/>
                </a:lnTo>
                <a:lnTo>
                  <a:pt x="1083809" y="1083809"/>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Freeform 11" id="11"/>
          <p:cNvSpPr/>
          <p:nvPr/>
        </p:nvSpPr>
        <p:spPr>
          <a:xfrm flipH="true" flipV="true" rot="-10800000">
            <a:off x="12770705" y="1028700"/>
            <a:ext cx="1083809" cy="1083809"/>
          </a:xfrm>
          <a:custGeom>
            <a:avLst/>
            <a:gdLst/>
            <a:ahLst/>
            <a:cxnLst/>
            <a:rect r="r" b="b" t="t" l="l"/>
            <a:pathLst>
              <a:path h="1083809" w="1083809">
                <a:moveTo>
                  <a:pt x="1083809" y="1083809"/>
                </a:moveTo>
                <a:lnTo>
                  <a:pt x="0" y="1083809"/>
                </a:lnTo>
                <a:lnTo>
                  <a:pt x="0" y="0"/>
                </a:lnTo>
                <a:lnTo>
                  <a:pt x="1083809" y="0"/>
                </a:lnTo>
                <a:lnTo>
                  <a:pt x="1083809" y="1083809"/>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Freeform 12" id="12"/>
          <p:cNvSpPr/>
          <p:nvPr/>
        </p:nvSpPr>
        <p:spPr>
          <a:xfrm flipH="false" flipV="false" rot="-10800000">
            <a:off x="9525" y="7044155"/>
            <a:ext cx="1083809" cy="1083809"/>
          </a:xfrm>
          <a:custGeom>
            <a:avLst/>
            <a:gdLst/>
            <a:ahLst/>
            <a:cxnLst/>
            <a:rect r="r" b="b" t="t" l="l"/>
            <a:pathLst>
              <a:path h="1083809" w="1083809">
                <a:moveTo>
                  <a:pt x="0" y="0"/>
                </a:moveTo>
                <a:lnTo>
                  <a:pt x="1083809" y="0"/>
                </a:lnTo>
                <a:lnTo>
                  <a:pt x="1083809" y="1083809"/>
                </a:lnTo>
                <a:lnTo>
                  <a:pt x="0" y="1083809"/>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13" id="13"/>
          <p:cNvSpPr/>
          <p:nvPr/>
        </p:nvSpPr>
        <p:spPr>
          <a:xfrm flipH="false" flipV="false" rot="0">
            <a:off x="1083809" y="7072730"/>
            <a:ext cx="1083809" cy="1083809"/>
          </a:xfrm>
          <a:custGeom>
            <a:avLst/>
            <a:gdLst/>
            <a:ahLst/>
            <a:cxnLst/>
            <a:rect r="r" b="b" t="t" l="l"/>
            <a:pathLst>
              <a:path h="1083809" w="1083809">
                <a:moveTo>
                  <a:pt x="0" y="0"/>
                </a:moveTo>
                <a:lnTo>
                  <a:pt x="1083809" y="0"/>
                </a:lnTo>
                <a:lnTo>
                  <a:pt x="1083809" y="1083809"/>
                </a:lnTo>
                <a:lnTo>
                  <a:pt x="0" y="1083809"/>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14" id="14"/>
          <p:cNvSpPr/>
          <p:nvPr/>
        </p:nvSpPr>
        <p:spPr>
          <a:xfrm flipH="false" flipV="false" rot="0">
            <a:off x="0" y="8156539"/>
            <a:ext cx="1083809" cy="1083809"/>
          </a:xfrm>
          <a:custGeom>
            <a:avLst/>
            <a:gdLst/>
            <a:ahLst/>
            <a:cxnLst/>
            <a:rect r="r" b="b" t="t" l="l"/>
            <a:pathLst>
              <a:path h="1083809" w="1083809">
                <a:moveTo>
                  <a:pt x="0" y="0"/>
                </a:moveTo>
                <a:lnTo>
                  <a:pt x="1083809" y="0"/>
                </a:lnTo>
                <a:lnTo>
                  <a:pt x="1083809" y="1083809"/>
                </a:lnTo>
                <a:lnTo>
                  <a:pt x="0" y="1083809"/>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15" id="15"/>
          <p:cNvSpPr/>
          <p:nvPr/>
        </p:nvSpPr>
        <p:spPr>
          <a:xfrm flipH="false" flipV="false" rot="-10800000">
            <a:off x="0" y="9240348"/>
            <a:ext cx="1083809" cy="1083809"/>
          </a:xfrm>
          <a:custGeom>
            <a:avLst/>
            <a:gdLst/>
            <a:ahLst/>
            <a:cxnLst/>
            <a:rect r="r" b="b" t="t" l="l"/>
            <a:pathLst>
              <a:path h="1083809" w="1083809">
                <a:moveTo>
                  <a:pt x="0" y="0"/>
                </a:moveTo>
                <a:lnTo>
                  <a:pt x="1083809" y="0"/>
                </a:lnTo>
                <a:lnTo>
                  <a:pt x="1083809" y="1083809"/>
                </a:lnTo>
                <a:lnTo>
                  <a:pt x="0" y="1083809"/>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16" id="16"/>
          <p:cNvSpPr/>
          <p:nvPr/>
        </p:nvSpPr>
        <p:spPr>
          <a:xfrm flipH="false" flipV="false" rot="-5400000">
            <a:off x="1083809" y="9240348"/>
            <a:ext cx="1083809" cy="1083809"/>
          </a:xfrm>
          <a:custGeom>
            <a:avLst/>
            <a:gdLst/>
            <a:ahLst/>
            <a:cxnLst/>
            <a:rect r="r" b="b" t="t" l="l"/>
            <a:pathLst>
              <a:path h="1083809" w="1083809">
                <a:moveTo>
                  <a:pt x="0" y="0"/>
                </a:moveTo>
                <a:lnTo>
                  <a:pt x="1083809" y="0"/>
                </a:lnTo>
                <a:lnTo>
                  <a:pt x="1083809" y="1083809"/>
                </a:lnTo>
                <a:lnTo>
                  <a:pt x="0" y="1083809"/>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grpSp>
        <p:nvGrpSpPr>
          <p:cNvPr name="Group 17" id="17"/>
          <p:cNvGrpSpPr/>
          <p:nvPr/>
        </p:nvGrpSpPr>
        <p:grpSpPr>
          <a:xfrm rot="2700000">
            <a:off x="15255701" y="7352085"/>
            <a:ext cx="7415398" cy="3565095"/>
            <a:chOff x="0" y="0"/>
            <a:chExt cx="660400" cy="317500"/>
          </a:xfrm>
        </p:grpSpPr>
        <p:sp>
          <p:nvSpPr>
            <p:cNvPr name="Freeform 18" id="18"/>
            <p:cNvSpPr/>
            <p:nvPr/>
          </p:nvSpPr>
          <p:spPr>
            <a:xfrm flipH="false" flipV="false" rot="0">
              <a:off x="0" y="0"/>
              <a:ext cx="660400" cy="317500"/>
            </a:xfrm>
            <a:custGeom>
              <a:avLst/>
              <a:gdLst/>
              <a:ahLst/>
              <a:cxnLst/>
              <a:rect r="r" b="b" t="t" l="l"/>
              <a:pathLst>
                <a:path h="317500" w="660400">
                  <a:moveTo>
                    <a:pt x="220252" y="19070"/>
                  </a:moveTo>
                  <a:cubicBezTo>
                    <a:pt x="254000" y="7556"/>
                    <a:pt x="292600" y="0"/>
                    <a:pt x="330378" y="0"/>
                  </a:cubicBezTo>
                  <a:cubicBezTo>
                    <a:pt x="368157" y="0"/>
                    <a:pt x="404509" y="6476"/>
                    <a:pt x="438009" y="17990"/>
                  </a:cubicBezTo>
                  <a:cubicBezTo>
                    <a:pt x="438723" y="18350"/>
                    <a:pt x="439435" y="18350"/>
                    <a:pt x="440148" y="18710"/>
                  </a:cubicBezTo>
                  <a:cubicBezTo>
                    <a:pt x="565955" y="64765"/>
                    <a:pt x="658618" y="186379"/>
                    <a:pt x="660400" y="317500"/>
                  </a:cubicBezTo>
                  <a:lnTo>
                    <a:pt x="660400" y="317500"/>
                  </a:lnTo>
                  <a:lnTo>
                    <a:pt x="0" y="317500"/>
                  </a:lnTo>
                  <a:lnTo>
                    <a:pt x="0" y="317500"/>
                  </a:lnTo>
                  <a:cubicBezTo>
                    <a:pt x="1782" y="185660"/>
                    <a:pt x="93019" y="64045"/>
                    <a:pt x="220252" y="19070"/>
                  </a:cubicBezTo>
                  <a:close/>
                </a:path>
              </a:pathLst>
            </a:custGeom>
            <a:solidFill>
              <a:srgbClr val="000000">
                <a:alpha val="0"/>
              </a:srgbClr>
            </a:solidFill>
            <a:ln w="28575" cap="sq">
              <a:solidFill>
                <a:srgbClr val="8CA9AD"/>
              </a:solidFill>
              <a:prstDash val="solid"/>
              <a:miter/>
            </a:ln>
          </p:spPr>
        </p:sp>
        <p:sp>
          <p:nvSpPr>
            <p:cNvPr name="TextBox 19" id="19"/>
            <p:cNvSpPr txBox="true"/>
            <p:nvPr/>
          </p:nvSpPr>
          <p:spPr>
            <a:xfrm>
              <a:off x="0" y="146050"/>
              <a:ext cx="660400" cy="171450"/>
            </a:xfrm>
            <a:prstGeom prst="rect">
              <a:avLst/>
            </a:prstGeom>
          </p:spPr>
          <p:txBody>
            <a:bodyPr anchor="ctr" rtlCol="false" tIns="50800" lIns="50800" bIns="50800" rIns="50800"/>
            <a:lstStyle/>
            <a:p>
              <a:pPr algn="ctr">
                <a:lnSpc>
                  <a:spcPts val="2553"/>
                </a:lnSpc>
              </a:pPr>
            </a:p>
          </p:txBody>
        </p:sp>
      </p:grpSp>
      <p:sp>
        <p:nvSpPr>
          <p:cNvPr name="AutoShape 20" id="20"/>
          <p:cNvSpPr/>
          <p:nvPr/>
        </p:nvSpPr>
        <p:spPr>
          <a:xfrm>
            <a:off x="14793088" y="8171634"/>
            <a:ext cx="5185216" cy="5132702"/>
          </a:xfrm>
          <a:prstGeom prst="line">
            <a:avLst/>
          </a:prstGeom>
          <a:ln cap="flat" w="28575">
            <a:solidFill>
              <a:srgbClr val="0C2344"/>
            </a:solidFill>
            <a:prstDash val="solid"/>
            <a:headEnd type="none" len="sm" w="sm"/>
            <a:tailEnd type="none" len="sm" w="sm"/>
          </a:ln>
        </p:spPr>
      </p:sp>
      <p:sp>
        <p:nvSpPr>
          <p:cNvPr name="AutoShape 21" id="21"/>
          <p:cNvSpPr/>
          <p:nvPr/>
        </p:nvSpPr>
        <p:spPr>
          <a:xfrm>
            <a:off x="14579141" y="8484311"/>
            <a:ext cx="5038853" cy="5038853"/>
          </a:xfrm>
          <a:prstGeom prst="line">
            <a:avLst/>
          </a:prstGeom>
          <a:ln cap="flat" w="28575">
            <a:solidFill>
              <a:srgbClr val="0C2344"/>
            </a:solidFill>
            <a:prstDash val="solid"/>
            <a:headEnd type="none" len="sm" w="sm"/>
            <a:tailEnd type="none" len="sm" w="sm"/>
          </a:ln>
        </p:spPr>
      </p:sp>
      <p:sp>
        <p:nvSpPr>
          <p:cNvPr name="AutoShape 22" id="22"/>
          <p:cNvSpPr/>
          <p:nvPr/>
        </p:nvSpPr>
        <p:spPr>
          <a:xfrm>
            <a:off x="14399539" y="8842781"/>
            <a:ext cx="4867141" cy="4867141"/>
          </a:xfrm>
          <a:prstGeom prst="line">
            <a:avLst/>
          </a:prstGeom>
          <a:ln cap="flat" w="28575">
            <a:solidFill>
              <a:srgbClr val="0C2344"/>
            </a:solidFill>
            <a:prstDash val="solid"/>
            <a:headEnd type="none" len="sm" w="sm"/>
            <a:tailEnd type="none" len="sm" w="sm"/>
          </a:ln>
        </p:spPr>
      </p:sp>
      <p:sp>
        <p:nvSpPr>
          <p:cNvPr name="AutoShape 23" id="23"/>
          <p:cNvSpPr/>
          <p:nvPr/>
        </p:nvSpPr>
        <p:spPr>
          <a:xfrm>
            <a:off x="14272885" y="9229049"/>
            <a:ext cx="4690515" cy="4690515"/>
          </a:xfrm>
          <a:prstGeom prst="line">
            <a:avLst/>
          </a:prstGeom>
          <a:ln cap="flat" w="28575">
            <a:solidFill>
              <a:srgbClr val="0C2344"/>
            </a:solidFill>
            <a:prstDash val="solid"/>
            <a:headEnd type="none" len="sm" w="sm"/>
            <a:tailEnd type="none" len="sm" w="sm"/>
          </a:ln>
        </p:spPr>
      </p:sp>
      <p:sp>
        <p:nvSpPr>
          <p:cNvPr name="AutoShape 24" id="24"/>
          <p:cNvSpPr/>
          <p:nvPr/>
        </p:nvSpPr>
        <p:spPr>
          <a:xfrm>
            <a:off x="14129031" y="9668725"/>
            <a:ext cx="4347674" cy="4347674"/>
          </a:xfrm>
          <a:prstGeom prst="line">
            <a:avLst/>
          </a:prstGeom>
          <a:ln cap="flat" w="28575">
            <a:solidFill>
              <a:srgbClr val="0C2344"/>
            </a:solidFill>
            <a:prstDash val="solid"/>
            <a:headEnd type="none" len="sm" w="sm"/>
            <a:tailEnd type="none" len="sm" w="sm"/>
          </a:ln>
        </p:spPr>
      </p:sp>
      <p:grpSp>
        <p:nvGrpSpPr>
          <p:cNvPr name="Group 25" id="25"/>
          <p:cNvGrpSpPr/>
          <p:nvPr/>
        </p:nvGrpSpPr>
        <p:grpSpPr>
          <a:xfrm rot="2700000">
            <a:off x="-1360492" y="-3559715"/>
            <a:ext cx="7415398" cy="3565095"/>
            <a:chOff x="0" y="0"/>
            <a:chExt cx="660400" cy="317500"/>
          </a:xfrm>
        </p:grpSpPr>
        <p:sp>
          <p:nvSpPr>
            <p:cNvPr name="Freeform 26" id="26"/>
            <p:cNvSpPr/>
            <p:nvPr/>
          </p:nvSpPr>
          <p:spPr>
            <a:xfrm flipH="false" flipV="false" rot="0">
              <a:off x="0" y="0"/>
              <a:ext cx="660400" cy="317500"/>
            </a:xfrm>
            <a:custGeom>
              <a:avLst/>
              <a:gdLst/>
              <a:ahLst/>
              <a:cxnLst/>
              <a:rect r="r" b="b" t="t" l="l"/>
              <a:pathLst>
                <a:path h="317500" w="660400">
                  <a:moveTo>
                    <a:pt x="220252" y="19070"/>
                  </a:moveTo>
                  <a:cubicBezTo>
                    <a:pt x="254000" y="7556"/>
                    <a:pt x="292600" y="0"/>
                    <a:pt x="330378" y="0"/>
                  </a:cubicBezTo>
                  <a:cubicBezTo>
                    <a:pt x="368157" y="0"/>
                    <a:pt x="404509" y="6476"/>
                    <a:pt x="438009" y="17990"/>
                  </a:cubicBezTo>
                  <a:cubicBezTo>
                    <a:pt x="438723" y="18350"/>
                    <a:pt x="439435" y="18350"/>
                    <a:pt x="440148" y="18710"/>
                  </a:cubicBezTo>
                  <a:cubicBezTo>
                    <a:pt x="565955" y="64765"/>
                    <a:pt x="658618" y="186379"/>
                    <a:pt x="660400" y="317500"/>
                  </a:cubicBezTo>
                  <a:lnTo>
                    <a:pt x="660400" y="317500"/>
                  </a:lnTo>
                  <a:lnTo>
                    <a:pt x="0" y="317500"/>
                  </a:lnTo>
                  <a:lnTo>
                    <a:pt x="0" y="317500"/>
                  </a:lnTo>
                  <a:cubicBezTo>
                    <a:pt x="1782" y="185660"/>
                    <a:pt x="93019" y="64045"/>
                    <a:pt x="220252" y="19070"/>
                  </a:cubicBezTo>
                  <a:close/>
                </a:path>
              </a:pathLst>
            </a:custGeom>
            <a:solidFill>
              <a:srgbClr val="000000">
                <a:alpha val="0"/>
              </a:srgbClr>
            </a:solidFill>
            <a:ln w="28575" cap="sq">
              <a:solidFill>
                <a:srgbClr val="8CA9AD"/>
              </a:solidFill>
              <a:prstDash val="solid"/>
              <a:miter/>
            </a:ln>
          </p:spPr>
        </p:sp>
        <p:sp>
          <p:nvSpPr>
            <p:cNvPr name="TextBox 27" id="27"/>
            <p:cNvSpPr txBox="true"/>
            <p:nvPr/>
          </p:nvSpPr>
          <p:spPr>
            <a:xfrm>
              <a:off x="0" y="146050"/>
              <a:ext cx="660400" cy="171450"/>
            </a:xfrm>
            <a:prstGeom prst="rect">
              <a:avLst/>
            </a:prstGeom>
          </p:spPr>
          <p:txBody>
            <a:bodyPr anchor="ctr" rtlCol="false" tIns="50800" lIns="50800" bIns="50800" rIns="50800"/>
            <a:lstStyle/>
            <a:p>
              <a:pPr algn="ctr">
                <a:lnSpc>
                  <a:spcPts val="2553"/>
                </a:lnSpc>
              </a:pPr>
            </a:p>
          </p:txBody>
        </p:sp>
      </p:grpSp>
      <p:sp>
        <p:nvSpPr>
          <p:cNvPr name="AutoShape 28" id="28"/>
          <p:cNvSpPr/>
          <p:nvPr/>
        </p:nvSpPr>
        <p:spPr>
          <a:xfrm>
            <a:off x="-1823105" y="-2740166"/>
            <a:ext cx="5185216" cy="5132702"/>
          </a:xfrm>
          <a:prstGeom prst="line">
            <a:avLst/>
          </a:prstGeom>
          <a:ln cap="flat" w="28575">
            <a:solidFill>
              <a:srgbClr val="0C2344"/>
            </a:solidFill>
            <a:prstDash val="solid"/>
            <a:headEnd type="none" len="sm" w="sm"/>
            <a:tailEnd type="none" len="sm" w="sm"/>
          </a:ln>
        </p:spPr>
      </p:sp>
      <p:sp>
        <p:nvSpPr>
          <p:cNvPr name="AutoShape 29" id="29"/>
          <p:cNvSpPr/>
          <p:nvPr/>
        </p:nvSpPr>
        <p:spPr>
          <a:xfrm>
            <a:off x="-2037052" y="-2427489"/>
            <a:ext cx="5038853" cy="5038853"/>
          </a:xfrm>
          <a:prstGeom prst="line">
            <a:avLst/>
          </a:prstGeom>
          <a:ln cap="flat" w="28575">
            <a:solidFill>
              <a:srgbClr val="0C2344"/>
            </a:solidFill>
            <a:prstDash val="solid"/>
            <a:headEnd type="none" len="sm" w="sm"/>
            <a:tailEnd type="none" len="sm" w="sm"/>
          </a:ln>
        </p:spPr>
      </p:sp>
      <p:sp>
        <p:nvSpPr>
          <p:cNvPr name="AutoShape 30" id="30"/>
          <p:cNvSpPr/>
          <p:nvPr/>
        </p:nvSpPr>
        <p:spPr>
          <a:xfrm>
            <a:off x="-2216654" y="-2069019"/>
            <a:ext cx="4867141" cy="4867141"/>
          </a:xfrm>
          <a:prstGeom prst="line">
            <a:avLst/>
          </a:prstGeom>
          <a:ln cap="flat" w="28575">
            <a:solidFill>
              <a:srgbClr val="0C2344"/>
            </a:solidFill>
            <a:prstDash val="solid"/>
            <a:headEnd type="none" len="sm" w="sm"/>
            <a:tailEnd type="none" len="sm" w="sm"/>
          </a:ln>
        </p:spPr>
      </p:sp>
      <p:sp>
        <p:nvSpPr>
          <p:cNvPr name="AutoShape 31" id="31"/>
          <p:cNvSpPr/>
          <p:nvPr/>
        </p:nvSpPr>
        <p:spPr>
          <a:xfrm>
            <a:off x="-2343308" y="-1682751"/>
            <a:ext cx="4690515" cy="4690515"/>
          </a:xfrm>
          <a:prstGeom prst="line">
            <a:avLst/>
          </a:prstGeom>
          <a:ln cap="flat" w="28575">
            <a:solidFill>
              <a:srgbClr val="0C2344"/>
            </a:solidFill>
            <a:prstDash val="solid"/>
            <a:headEnd type="none" len="sm" w="sm"/>
            <a:tailEnd type="none" len="sm" w="sm"/>
          </a:ln>
        </p:spPr>
      </p:sp>
      <p:sp>
        <p:nvSpPr>
          <p:cNvPr name="AutoShape 32" id="32"/>
          <p:cNvSpPr/>
          <p:nvPr/>
        </p:nvSpPr>
        <p:spPr>
          <a:xfrm>
            <a:off x="-2487162" y="-1243075"/>
            <a:ext cx="4347674" cy="4347674"/>
          </a:xfrm>
          <a:prstGeom prst="line">
            <a:avLst/>
          </a:prstGeom>
          <a:ln cap="flat" w="28575">
            <a:solidFill>
              <a:srgbClr val="0C2344"/>
            </a:solidFill>
            <a:prstDash val="solid"/>
            <a:headEnd type="none" len="sm" w="sm"/>
            <a:tailEnd type="none" len="sm" w="sm"/>
          </a:ln>
        </p:spPr>
      </p:sp>
      <p:sp>
        <p:nvSpPr>
          <p:cNvPr name="AutoShape 33" id="33"/>
          <p:cNvSpPr/>
          <p:nvPr/>
        </p:nvSpPr>
        <p:spPr>
          <a:xfrm>
            <a:off x="-2607982" y="-799351"/>
            <a:ext cx="3963599" cy="3985594"/>
          </a:xfrm>
          <a:prstGeom prst="line">
            <a:avLst/>
          </a:prstGeom>
          <a:ln cap="flat" w="28575">
            <a:solidFill>
              <a:srgbClr val="0C2344"/>
            </a:solidFill>
            <a:prstDash val="solid"/>
            <a:headEnd type="none" len="sm" w="sm"/>
            <a:tailEnd type="none" len="sm" w="sm"/>
          </a:ln>
        </p:spPr>
      </p:sp>
      <p:sp>
        <p:nvSpPr>
          <p:cNvPr name="AutoShape 34" id="34"/>
          <p:cNvSpPr/>
          <p:nvPr/>
        </p:nvSpPr>
        <p:spPr>
          <a:xfrm>
            <a:off x="-2582214" y="-237717"/>
            <a:ext cx="3377485" cy="3360058"/>
          </a:xfrm>
          <a:prstGeom prst="line">
            <a:avLst/>
          </a:prstGeom>
          <a:ln cap="flat" w="28575">
            <a:solidFill>
              <a:srgbClr val="0C2344"/>
            </a:solidFill>
            <a:prstDash val="solid"/>
            <a:headEnd type="none" len="sm" w="sm"/>
            <a:tailEnd type="none" len="sm" w="sm"/>
          </a:ln>
        </p:spPr>
      </p:sp>
      <p:sp>
        <p:nvSpPr>
          <p:cNvPr name="AutoShape 35" id="35"/>
          <p:cNvSpPr/>
          <p:nvPr/>
        </p:nvSpPr>
        <p:spPr>
          <a:xfrm>
            <a:off x="-2493897" y="439366"/>
            <a:ext cx="2628598" cy="2671969"/>
          </a:xfrm>
          <a:prstGeom prst="line">
            <a:avLst/>
          </a:prstGeom>
          <a:ln cap="flat" w="28575">
            <a:solidFill>
              <a:srgbClr val="0C2344"/>
            </a:solidFill>
            <a:prstDash val="solid"/>
            <a:headEnd type="none" len="sm" w="sm"/>
            <a:tailEnd type="none" len="sm" w="sm"/>
          </a:ln>
        </p:spPr>
      </p:sp>
      <p:sp>
        <p:nvSpPr>
          <p:cNvPr name="TextBox 36" id="36"/>
          <p:cNvSpPr txBox="true"/>
          <p:nvPr/>
        </p:nvSpPr>
        <p:spPr>
          <a:xfrm rot="0">
            <a:off x="2549281" y="3498258"/>
            <a:ext cx="11852092" cy="6705600"/>
          </a:xfrm>
          <a:prstGeom prst="rect">
            <a:avLst/>
          </a:prstGeom>
        </p:spPr>
        <p:txBody>
          <a:bodyPr anchor="t" rtlCol="false" tIns="0" lIns="0" bIns="0" rIns="0">
            <a:spAutoFit/>
          </a:bodyPr>
          <a:lstStyle/>
          <a:p>
            <a:pPr algn="just">
              <a:lnSpc>
                <a:spcPts val="3360"/>
              </a:lnSpc>
            </a:pPr>
            <a:r>
              <a:rPr lang="en-US" sz="2800">
                <a:solidFill>
                  <a:srgbClr val="0C2344"/>
                </a:solidFill>
                <a:latin typeface="DM Sans"/>
                <a:ea typeface="DM Sans"/>
                <a:cs typeface="DM Sans"/>
                <a:sym typeface="DM Sans"/>
              </a:rPr>
              <a:t>Cybersecurity Policy:</a:t>
            </a:r>
          </a:p>
          <a:p>
            <a:pPr algn="just" marL="604521" indent="-302261" lvl="1">
              <a:lnSpc>
                <a:spcPts val="3360"/>
              </a:lnSpc>
              <a:buFont typeface="Arial"/>
              <a:buChar char="•"/>
            </a:pPr>
            <a:r>
              <a:rPr lang="en-US" sz="2800">
                <a:solidFill>
                  <a:srgbClr val="0C2344"/>
                </a:solidFill>
                <a:latin typeface="DM Sans"/>
                <a:ea typeface="DM Sans"/>
                <a:cs typeface="DM Sans"/>
                <a:sym typeface="DM Sans"/>
              </a:rPr>
              <a:t>Importance of a comprehensive plan</a:t>
            </a:r>
          </a:p>
          <a:p>
            <a:pPr algn="just" marL="604521" indent="-302261" lvl="1">
              <a:lnSpc>
                <a:spcPts val="3360"/>
              </a:lnSpc>
              <a:buFont typeface="Arial"/>
              <a:buChar char="•"/>
            </a:pPr>
            <a:r>
              <a:rPr lang="en-US" sz="2800">
                <a:solidFill>
                  <a:srgbClr val="0C2344"/>
                </a:solidFill>
                <a:latin typeface="DM Sans"/>
                <a:ea typeface="DM Sans"/>
                <a:cs typeface="DM Sans"/>
                <a:sym typeface="DM Sans"/>
              </a:rPr>
              <a:t>Example: Incident response protocol</a:t>
            </a:r>
          </a:p>
          <a:p>
            <a:pPr algn="just">
              <a:lnSpc>
                <a:spcPts val="3360"/>
              </a:lnSpc>
            </a:pPr>
          </a:p>
          <a:p>
            <a:pPr algn="just">
              <a:lnSpc>
                <a:spcPts val="3360"/>
              </a:lnSpc>
            </a:pPr>
            <a:r>
              <a:rPr lang="en-US" sz="2800">
                <a:solidFill>
                  <a:srgbClr val="0C2344"/>
                </a:solidFill>
                <a:latin typeface="DM Sans"/>
                <a:ea typeface="DM Sans"/>
                <a:cs typeface="DM Sans"/>
                <a:sym typeface="DM Sans"/>
              </a:rPr>
              <a:t>Business Continuity Plan (BCP) and Succession Plan:</a:t>
            </a:r>
          </a:p>
          <a:p>
            <a:pPr algn="just" marL="604521" indent="-302261" lvl="1">
              <a:lnSpc>
                <a:spcPts val="3360"/>
              </a:lnSpc>
              <a:buFont typeface="Arial"/>
              <a:buChar char="•"/>
            </a:pPr>
            <a:r>
              <a:rPr lang="en-US" sz="2800">
                <a:solidFill>
                  <a:srgbClr val="0C2344"/>
                </a:solidFill>
                <a:latin typeface="DM Sans"/>
                <a:ea typeface="DM Sans"/>
                <a:cs typeface="DM Sans"/>
                <a:sym typeface="DM Sans"/>
              </a:rPr>
              <a:t>Maintaining operations during disruptions</a:t>
            </a:r>
          </a:p>
          <a:p>
            <a:pPr algn="just" marL="604521" indent="-302261" lvl="1">
              <a:lnSpc>
                <a:spcPts val="3360"/>
              </a:lnSpc>
              <a:buFont typeface="Arial"/>
              <a:buChar char="•"/>
            </a:pPr>
            <a:r>
              <a:rPr lang="en-US" sz="2800">
                <a:solidFill>
                  <a:srgbClr val="0C2344"/>
                </a:solidFill>
                <a:latin typeface="DM Sans"/>
                <a:ea typeface="DM Sans"/>
                <a:cs typeface="DM Sans"/>
                <a:sym typeface="DM Sans"/>
              </a:rPr>
              <a:t>Passing of leadership responsibilities</a:t>
            </a:r>
          </a:p>
          <a:p>
            <a:pPr algn="just">
              <a:lnSpc>
                <a:spcPts val="3360"/>
              </a:lnSpc>
            </a:pPr>
          </a:p>
          <a:p>
            <a:pPr algn="just">
              <a:lnSpc>
                <a:spcPts val="3360"/>
              </a:lnSpc>
            </a:pPr>
            <a:r>
              <a:rPr lang="en-US" sz="2800">
                <a:solidFill>
                  <a:srgbClr val="0C2344"/>
                </a:solidFill>
                <a:latin typeface="DM Sans"/>
                <a:ea typeface="DM Sans"/>
                <a:cs typeface="DM Sans"/>
                <a:sym typeface="DM Sans"/>
              </a:rPr>
              <a:t>Code of Ethics:</a:t>
            </a:r>
          </a:p>
          <a:p>
            <a:pPr algn="just" marL="604521" indent="-302261" lvl="1">
              <a:lnSpc>
                <a:spcPts val="3360"/>
              </a:lnSpc>
              <a:buFont typeface="Arial"/>
              <a:buChar char="•"/>
            </a:pPr>
            <a:r>
              <a:rPr lang="en-US" sz="2800">
                <a:solidFill>
                  <a:srgbClr val="0C2344"/>
                </a:solidFill>
                <a:latin typeface="DM Sans"/>
                <a:ea typeface="DM Sans"/>
                <a:cs typeface="DM Sans"/>
                <a:sym typeface="DM Sans"/>
              </a:rPr>
              <a:t>Outlines minimum conduct standards for employees, emphasizing fiduciary obligations and preventing conflicts of interest related to personal trading.</a:t>
            </a:r>
          </a:p>
          <a:p>
            <a:pPr algn="just">
              <a:lnSpc>
                <a:spcPts val="3360"/>
              </a:lnSpc>
            </a:pPr>
          </a:p>
          <a:p>
            <a:pPr algn="just">
              <a:lnSpc>
                <a:spcPts val="3360"/>
              </a:lnSpc>
            </a:pPr>
            <a:r>
              <a:rPr lang="en-US" sz="2800">
                <a:solidFill>
                  <a:srgbClr val="0C2344"/>
                </a:solidFill>
                <a:latin typeface="DM Sans"/>
                <a:ea typeface="DM Sans"/>
                <a:cs typeface="DM Sans"/>
                <a:sym typeface="DM Sans"/>
              </a:rPr>
              <a:t>Insider Trading:</a:t>
            </a:r>
          </a:p>
          <a:p>
            <a:pPr algn="just" marL="604521" indent="-302261" lvl="1">
              <a:lnSpc>
                <a:spcPts val="3360"/>
              </a:lnSpc>
              <a:buFont typeface="Arial"/>
              <a:buChar char="•"/>
            </a:pPr>
            <a:r>
              <a:rPr lang="en-US" sz="2800">
                <a:solidFill>
                  <a:srgbClr val="0C2344"/>
                </a:solidFill>
                <a:latin typeface="DM Sans"/>
                <a:ea typeface="DM Sans"/>
                <a:cs typeface="DM Sans"/>
                <a:sym typeface="DM Sans"/>
              </a:rPr>
              <a:t>Preventative measures and red flags</a:t>
            </a:r>
          </a:p>
          <a:p>
            <a:pPr algn="just">
              <a:lnSpc>
                <a:spcPts val="3360"/>
              </a:lnSpc>
            </a:pPr>
          </a:p>
        </p:txBody>
      </p:sp>
    </p:spTree>
  </p:cSld>
  <p:clrMapOvr>
    <a:masterClrMapping/>
  </p:clrMapOvr>
</p:sld>
</file>

<file path=ppt/slides/slide8.xml><?xml version="1.0" encoding="utf-8"?>
<p:sld xmlns:p="http://schemas.openxmlformats.org/presentationml/2006/main" xmlns:a="http://schemas.openxmlformats.org/drawingml/2006/main" xmlns:r="http://schemas.openxmlformats.org/officeDocument/2006/relationships">
  <p:cSld>
    <p:bg>
      <p:bgPr>
        <a:solidFill>
          <a:srgbClr val="E8E7E7"/>
        </a:solidFill>
      </p:bgPr>
    </p:bg>
    <p:spTree>
      <p:nvGrpSpPr>
        <p:cNvPr id="1" name=""/>
        <p:cNvGrpSpPr/>
        <p:nvPr/>
      </p:nvGrpSpPr>
      <p:grpSpPr>
        <a:xfrm>
          <a:off x="0" y="0"/>
          <a:ext cx="0" cy="0"/>
          <a:chOff x="0" y="0"/>
          <a:chExt cx="0" cy="0"/>
        </a:xfrm>
      </p:grpSpPr>
      <p:pic>
        <p:nvPicPr>
          <p:cNvPr name="Picture 2" id="2"/>
          <p:cNvPicPr>
            <a:picLocks noChangeAspect="true"/>
          </p:cNvPicPr>
          <p:nvPr/>
        </p:nvPicPr>
        <p:blipFill>
          <a:blip r:embed="rId3"/>
          <a:stretch>
            <a:fillRect/>
          </a:stretch>
        </p:blipFill>
        <p:spPr>
          <a:xfrm rot="0">
            <a:off x="7813154" y="474201"/>
            <a:ext cx="9806965" cy="9282090"/>
          </a:xfrm>
          <a:prstGeom prst="rect">
            <a:avLst/>
          </a:prstGeom>
        </p:spPr>
      </p:pic>
      <p:sp>
        <p:nvSpPr>
          <p:cNvPr name="TextBox 3" id="3"/>
          <p:cNvSpPr txBox="true"/>
          <p:nvPr/>
        </p:nvSpPr>
        <p:spPr>
          <a:xfrm rot="0">
            <a:off x="1485129" y="1674833"/>
            <a:ext cx="6967300" cy="739902"/>
          </a:xfrm>
          <a:prstGeom prst="rect">
            <a:avLst/>
          </a:prstGeom>
        </p:spPr>
        <p:txBody>
          <a:bodyPr anchor="t" rtlCol="false" tIns="0" lIns="0" bIns="0" rIns="0">
            <a:spAutoFit/>
          </a:bodyPr>
          <a:lstStyle/>
          <a:p>
            <a:pPr algn="l">
              <a:lnSpc>
                <a:spcPts val="5544"/>
              </a:lnSpc>
            </a:pPr>
            <a:r>
              <a:rPr lang="en-US" b="true" sz="5600">
                <a:solidFill>
                  <a:srgbClr val="0C2344"/>
                </a:solidFill>
                <a:latin typeface="Kollektif Bold"/>
                <a:ea typeface="Kollektif Bold"/>
                <a:cs typeface="Kollektif Bold"/>
                <a:sym typeface="Kollektif Bold"/>
              </a:rPr>
              <a:t>SEC ENFORCEMENT</a:t>
            </a:r>
          </a:p>
        </p:txBody>
      </p:sp>
      <p:grpSp>
        <p:nvGrpSpPr>
          <p:cNvPr name="Group 4" id="4"/>
          <p:cNvGrpSpPr/>
          <p:nvPr/>
        </p:nvGrpSpPr>
        <p:grpSpPr>
          <a:xfrm rot="2700000">
            <a:off x="-2693793" y="7510422"/>
            <a:ext cx="7415398" cy="3565095"/>
            <a:chOff x="0" y="0"/>
            <a:chExt cx="660400" cy="317500"/>
          </a:xfrm>
        </p:grpSpPr>
        <p:sp>
          <p:nvSpPr>
            <p:cNvPr name="Freeform 5" id="5"/>
            <p:cNvSpPr/>
            <p:nvPr/>
          </p:nvSpPr>
          <p:spPr>
            <a:xfrm flipH="false" flipV="false" rot="0">
              <a:off x="0" y="0"/>
              <a:ext cx="660400" cy="317500"/>
            </a:xfrm>
            <a:custGeom>
              <a:avLst/>
              <a:gdLst/>
              <a:ahLst/>
              <a:cxnLst/>
              <a:rect r="r" b="b" t="t" l="l"/>
              <a:pathLst>
                <a:path h="317500" w="660400">
                  <a:moveTo>
                    <a:pt x="220252" y="19070"/>
                  </a:moveTo>
                  <a:cubicBezTo>
                    <a:pt x="254000" y="7556"/>
                    <a:pt x="292600" y="0"/>
                    <a:pt x="330378" y="0"/>
                  </a:cubicBezTo>
                  <a:cubicBezTo>
                    <a:pt x="368157" y="0"/>
                    <a:pt x="404509" y="6476"/>
                    <a:pt x="438009" y="17990"/>
                  </a:cubicBezTo>
                  <a:cubicBezTo>
                    <a:pt x="438723" y="18350"/>
                    <a:pt x="439435" y="18350"/>
                    <a:pt x="440148" y="18710"/>
                  </a:cubicBezTo>
                  <a:cubicBezTo>
                    <a:pt x="565955" y="64765"/>
                    <a:pt x="658618" y="186379"/>
                    <a:pt x="660400" y="317500"/>
                  </a:cubicBezTo>
                  <a:lnTo>
                    <a:pt x="660400" y="317500"/>
                  </a:lnTo>
                  <a:lnTo>
                    <a:pt x="0" y="317500"/>
                  </a:lnTo>
                  <a:lnTo>
                    <a:pt x="0" y="317500"/>
                  </a:lnTo>
                  <a:cubicBezTo>
                    <a:pt x="1782" y="185660"/>
                    <a:pt x="93019" y="64045"/>
                    <a:pt x="220252" y="19070"/>
                  </a:cubicBezTo>
                  <a:close/>
                </a:path>
              </a:pathLst>
            </a:custGeom>
            <a:solidFill>
              <a:srgbClr val="000000">
                <a:alpha val="0"/>
              </a:srgbClr>
            </a:solidFill>
            <a:ln w="28575" cap="sq">
              <a:solidFill>
                <a:srgbClr val="8CA9AD"/>
              </a:solidFill>
              <a:prstDash val="solid"/>
              <a:miter/>
            </a:ln>
          </p:spPr>
        </p:sp>
        <p:sp>
          <p:nvSpPr>
            <p:cNvPr name="TextBox 6" id="6"/>
            <p:cNvSpPr txBox="true"/>
            <p:nvPr/>
          </p:nvSpPr>
          <p:spPr>
            <a:xfrm>
              <a:off x="0" y="146050"/>
              <a:ext cx="660400" cy="171450"/>
            </a:xfrm>
            <a:prstGeom prst="rect">
              <a:avLst/>
            </a:prstGeom>
          </p:spPr>
          <p:txBody>
            <a:bodyPr anchor="ctr" rtlCol="false" tIns="50800" lIns="50800" bIns="50800" rIns="50800"/>
            <a:lstStyle/>
            <a:p>
              <a:pPr algn="ctr">
                <a:lnSpc>
                  <a:spcPts val="2553"/>
                </a:lnSpc>
              </a:pPr>
            </a:p>
          </p:txBody>
        </p:sp>
      </p:grpSp>
      <p:grpSp>
        <p:nvGrpSpPr>
          <p:cNvPr name="Group 7" id="7"/>
          <p:cNvGrpSpPr/>
          <p:nvPr/>
        </p:nvGrpSpPr>
        <p:grpSpPr>
          <a:xfrm rot="0">
            <a:off x="1485129" y="5200057"/>
            <a:ext cx="6046286" cy="1027869"/>
            <a:chOff x="0" y="0"/>
            <a:chExt cx="1592438" cy="270714"/>
          </a:xfrm>
        </p:grpSpPr>
        <p:sp>
          <p:nvSpPr>
            <p:cNvPr name="Freeform 8" id="8"/>
            <p:cNvSpPr/>
            <p:nvPr/>
          </p:nvSpPr>
          <p:spPr>
            <a:xfrm flipH="false" flipV="false" rot="0">
              <a:off x="0" y="0"/>
              <a:ext cx="1592438" cy="270714"/>
            </a:xfrm>
            <a:custGeom>
              <a:avLst/>
              <a:gdLst/>
              <a:ahLst/>
              <a:cxnLst/>
              <a:rect r="r" b="b" t="t" l="l"/>
              <a:pathLst>
                <a:path h="270714" w="1592438">
                  <a:moveTo>
                    <a:pt x="65303" y="0"/>
                  </a:moveTo>
                  <a:lnTo>
                    <a:pt x="1527135" y="0"/>
                  </a:lnTo>
                  <a:cubicBezTo>
                    <a:pt x="1544454" y="0"/>
                    <a:pt x="1561064" y="6880"/>
                    <a:pt x="1573311" y="19127"/>
                  </a:cubicBezTo>
                  <a:cubicBezTo>
                    <a:pt x="1585557" y="31373"/>
                    <a:pt x="1592438" y="47983"/>
                    <a:pt x="1592438" y="65303"/>
                  </a:cubicBezTo>
                  <a:lnTo>
                    <a:pt x="1592438" y="205412"/>
                  </a:lnTo>
                  <a:cubicBezTo>
                    <a:pt x="1592438" y="241477"/>
                    <a:pt x="1563201" y="270714"/>
                    <a:pt x="1527135" y="270714"/>
                  </a:cubicBezTo>
                  <a:lnTo>
                    <a:pt x="65303" y="270714"/>
                  </a:lnTo>
                  <a:cubicBezTo>
                    <a:pt x="47983" y="270714"/>
                    <a:pt x="31373" y="263834"/>
                    <a:pt x="19127" y="251588"/>
                  </a:cubicBezTo>
                  <a:cubicBezTo>
                    <a:pt x="6880" y="239341"/>
                    <a:pt x="0" y="222731"/>
                    <a:pt x="0" y="205412"/>
                  </a:cubicBezTo>
                  <a:lnTo>
                    <a:pt x="0" y="65303"/>
                  </a:lnTo>
                  <a:cubicBezTo>
                    <a:pt x="0" y="47983"/>
                    <a:pt x="6880" y="31373"/>
                    <a:pt x="19127" y="19127"/>
                  </a:cubicBezTo>
                  <a:cubicBezTo>
                    <a:pt x="31373" y="6880"/>
                    <a:pt x="47983" y="0"/>
                    <a:pt x="65303" y="0"/>
                  </a:cubicBezTo>
                  <a:close/>
                </a:path>
              </a:pathLst>
            </a:custGeom>
            <a:solidFill>
              <a:srgbClr val="0C2344"/>
            </a:solidFill>
          </p:spPr>
        </p:sp>
        <p:sp>
          <p:nvSpPr>
            <p:cNvPr name="TextBox 9" id="9"/>
            <p:cNvSpPr txBox="true"/>
            <p:nvPr/>
          </p:nvSpPr>
          <p:spPr>
            <a:xfrm>
              <a:off x="0" y="19050"/>
              <a:ext cx="1592438" cy="251664"/>
            </a:xfrm>
            <a:prstGeom prst="rect">
              <a:avLst/>
            </a:prstGeom>
          </p:spPr>
          <p:txBody>
            <a:bodyPr anchor="ctr" rtlCol="false" tIns="50800" lIns="50800" bIns="50800" rIns="50800"/>
            <a:lstStyle/>
            <a:p>
              <a:pPr algn="ctr">
                <a:lnSpc>
                  <a:spcPts val="2553"/>
                </a:lnSpc>
              </a:pPr>
            </a:p>
          </p:txBody>
        </p:sp>
      </p:grpSp>
      <p:grpSp>
        <p:nvGrpSpPr>
          <p:cNvPr name="Group 10" id="10"/>
          <p:cNvGrpSpPr/>
          <p:nvPr/>
        </p:nvGrpSpPr>
        <p:grpSpPr>
          <a:xfrm rot="0">
            <a:off x="1485129" y="6466051"/>
            <a:ext cx="6046286" cy="1027869"/>
            <a:chOff x="0" y="0"/>
            <a:chExt cx="1592438" cy="270714"/>
          </a:xfrm>
        </p:grpSpPr>
        <p:sp>
          <p:nvSpPr>
            <p:cNvPr name="Freeform 11" id="11"/>
            <p:cNvSpPr/>
            <p:nvPr/>
          </p:nvSpPr>
          <p:spPr>
            <a:xfrm flipH="false" flipV="false" rot="0">
              <a:off x="0" y="0"/>
              <a:ext cx="1592438" cy="270714"/>
            </a:xfrm>
            <a:custGeom>
              <a:avLst/>
              <a:gdLst/>
              <a:ahLst/>
              <a:cxnLst/>
              <a:rect r="r" b="b" t="t" l="l"/>
              <a:pathLst>
                <a:path h="270714" w="1592438">
                  <a:moveTo>
                    <a:pt x="65303" y="0"/>
                  </a:moveTo>
                  <a:lnTo>
                    <a:pt x="1527135" y="0"/>
                  </a:lnTo>
                  <a:cubicBezTo>
                    <a:pt x="1544454" y="0"/>
                    <a:pt x="1561064" y="6880"/>
                    <a:pt x="1573311" y="19127"/>
                  </a:cubicBezTo>
                  <a:cubicBezTo>
                    <a:pt x="1585557" y="31373"/>
                    <a:pt x="1592438" y="47983"/>
                    <a:pt x="1592438" y="65303"/>
                  </a:cubicBezTo>
                  <a:lnTo>
                    <a:pt x="1592438" y="205412"/>
                  </a:lnTo>
                  <a:cubicBezTo>
                    <a:pt x="1592438" y="241477"/>
                    <a:pt x="1563201" y="270714"/>
                    <a:pt x="1527135" y="270714"/>
                  </a:cubicBezTo>
                  <a:lnTo>
                    <a:pt x="65303" y="270714"/>
                  </a:lnTo>
                  <a:cubicBezTo>
                    <a:pt x="47983" y="270714"/>
                    <a:pt x="31373" y="263834"/>
                    <a:pt x="19127" y="251588"/>
                  </a:cubicBezTo>
                  <a:cubicBezTo>
                    <a:pt x="6880" y="239341"/>
                    <a:pt x="0" y="222731"/>
                    <a:pt x="0" y="205412"/>
                  </a:cubicBezTo>
                  <a:lnTo>
                    <a:pt x="0" y="65303"/>
                  </a:lnTo>
                  <a:cubicBezTo>
                    <a:pt x="0" y="47983"/>
                    <a:pt x="6880" y="31373"/>
                    <a:pt x="19127" y="19127"/>
                  </a:cubicBezTo>
                  <a:cubicBezTo>
                    <a:pt x="31373" y="6880"/>
                    <a:pt x="47983" y="0"/>
                    <a:pt x="65303" y="0"/>
                  </a:cubicBezTo>
                  <a:close/>
                </a:path>
              </a:pathLst>
            </a:custGeom>
            <a:solidFill>
              <a:srgbClr val="FF5031"/>
            </a:solidFill>
          </p:spPr>
        </p:sp>
        <p:sp>
          <p:nvSpPr>
            <p:cNvPr name="TextBox 12" id="12"/>
            <p:cNvSpPr txBox="true"/>
            <p:nvPr/>
          </p:nvSpPr>
          <p:spPr>
            <a:xfrm>
              <a:off x="0" y="19050"/>
              <a:ext cx="1592438" cy="251664"/>
            </a:xfrm>
            <a:prstGeom prst="rect">
              <a:avLst/>
            </a:prstGeom>
          </p:spPr>
          <p:txBody>
            <a:bodyPr anchor="ctr" rtlCol="false" tIns="50800" lIns="50800" bIns="50800" rIns="50800"/>
            <a:lstStyle/>
            <a:p>
              <a:pPr algn="ctr">
                <a:lnSpc>
                  <a:spcPts val="2553"/>
                </a:lnSpc>
              </a:pPr>
            </a:p>
          </p:txBody>
        </p:sp>
      </p:grpSp>
      <p:grpSp>
        <p:nvGrpSpPr>
          <p:cNvPr name="Group 13" id="13"/>
          <p:cNvGrpSpPr/>
          <p:nvPr/>
        </p:nvGrpSpPr>
        <p:grpSpPr>
          <a:xfrm rot="0">
            <a:off x="1485129" y="7732045"/>
            <a:ext cx="6046286" cy="1027869"/>
            <a:chOff x="0" y="0"/>
            <a:chExt cx="1592438" cy="270714"/>
          </a:xfrm>
        </p:grpSpPr>
        <p:sp>
          <p:nvSpPr>
            <p:cNvPr name="Freeform 14" id="14"/>
            <p:cNvSpPr/>
            <p:nvPr/>
          </p:nvSpPr>
          <p:spPr>
            <a:xfrm flipH="false" flipV="false" rot="0">
              <a:off x="0" y="0"/>
              <a:ext cx="1592438" cy="270714"/>
            </a:xfrm>
            <a:custGeom>
              <a:avLst/>
              <a:gdLst/>
              <a:ahLst/>
              <a:cxnLst/>
              <a:rect r="r" b="b" t="t" l="l"/>
              <a:pathLst>
                <a:path h="270714" w="1592438">
                  <a:moveTo>
                    <a:pt x="65303" y="0"/>
                  </a:moveTo>
                  <a:lnTo>
                    <a:pt x="1527135" y="0"/>
                  </a:lnTo>
                  <a:cubicBezTo>
                    <a:pt x="1544454" y="0"/>
                    <a:pt x="1561064" y="6880"/>
                    <a:pt x="1573311" y="19127"/>
                  </a:cubicBezTo>
                  <a:cubicBezTo>
                    <a:pt x="1585557" y="31373"/>
                    <a:pt x="1592438" y="47983"/>
                    <a:pt x="1592438" y="65303"/>
                  </a:cubicBezTo>
                  <a:lnTo>
                    <a:pt x="1592438" y="205412"/>
                  </a:lnTo>
                  <a:cubicBezTo>
                    <a:pt x="1592438" y="241477"/>
                    <a:pt x="1563201" y="270714"/>
                    <a:pt x="1527135" y="270714"/>
                  </a:cubicBezTo>
                  <a:lnTo>
                    <a:pt x="65303" y="270714"/>
                  </a:lnTo>
                  <a:cubicBezTo>
                    <a:pt x="47983" y="270714"/>
                    <a:pt x="31373" y="263834"/>
                    <a:pt x="19127" y="251588"/>
                  </a:cubicBezTo>
                  <a:cubicBezTo>
                    <a:pt x="6880" y="239341"/>
                    <a:pt x="0" y="222731"/>
                    <a:pt x="0" y="205412"/>
                  </a:cubicBezTo>
                  <a:lnTo>
                    <a:pt x="0" y="65303"/>
                  </a:lnTo>
                  <a:cubicBezTo>
                    <a:pt x="0" y="47983"/>
                    <a:pt x="6880" y="31373"/>
                    <a:pt x="19127" y="19127"/>
                  </a:cubicBezTo>
                  <a:cubicBezTo>
                    <a:pt x="31373" y="6880"/>
                    <a:pt x="47983" y="0"/>
                    <a:pt x="65303" y="0"/>
                  </a:cubicBezTo>
                  <a:close/>
                </a:path>
              </a:pathLst>
            </a:custGeom>
            <a:solidFill>
              <a:srgbClr val="4C7280"/>
            </a:solidFill>
          </p:spPr>
        </p:sp>
        <p:sp>
          <p:nvSpPr>
            <p:cNvPr name="TextBox 15" id="15"/>
            <p:cNvSpPr txBox="true"/>
            <p:nvPr/>
          </p:nvSpPr>
          <p:spPr>
            <a:xfrm>
              <a:off x="0" y="19050"/>
              <a:ext cx="1592438" cy="251664"/>
            </a:xfrm>
            <a:prstGeom prst="rect">
              <a:avLst/>
            </a:prstGeom>
          </p:spPr>
          <p:txBody>
            <a:bodyPr anchor="ctr" rtlCol="false" tIns="50800" lIns="50800" bIns="50800" rIns="50800"/>
            <a:lstStyle/>
            <a:p>
              <a:pPr algn="ctr">
                <a:lnSpc>
                  <a:spcPts val="2553"/>
                </a:lnSpc>
              </a:pPr>
            </a:p>
          </p:txBody>
        </p:sp>
      </p:grpSp>
      <p:sp>
        <p:nvSpPr>
          <p:cNvPr name="TextBox 16" id="16"/>
          <p:cNvSpPr txBox="true"/>
          <p:nvPr/>
        </p:nvSpPr>
        <p:spPr>
          <a:xfrm rot="0">
            <a:off x="1828699" y="5477454"/>
            <a:ext cx="5311909" cy="539750"/>
          </a:xfrm>
          <a:prstGeom prst="rect">
            <a:avLst/>
          </a:prstGeom>
        </p:spPr>
        <p:txBody>
          <a:bodyPr anchor="t" rtlCol="false" tIns="0" lIns="0" bIns="0" rIns="0">
            <a:spAutoFit/>
          </a:bodyPr>
          <a:lstStyle/>
          <a:p>
            <a:pPr algn="l">
              <a:lnSpc>
                <a:spcPts val="4000"/>
              </a:lnSpc>
            </a:pPr>
            <a:r>
              <a:rPr lang="en-US" b="true" sz="4000">
                <a:solidFill>
                  <a:srgbClr val="E8E7E7"/>
                </a:solidFill>
                <a:latin typeface="Kollektif Bold"/>
                <a:ea typeface="Kollektif Bold"/>
                <a:cs typeface="Kollektif Bold"/>
                <a:sym typeface="Kollektif Bold"/>
              </a:rPr>
              <a:t>01 - FINES</a:t>
            </a:r>
          </a:p>
        </p:txBody>
      </p:sp>
      <p:sp>
        <p:nvSpPr>
          <p:cNvPr name="TextBox 17" id="17"/>
          <p:cNvSpPr txBox="true"/>
          <p:nvPr/>
        </p:nvSpPr>
        <p:spPr>
          <a:xfrm rot="0">
            <a:off x="1828699" y="6743448"/>
            <a:ext cx="5311909" cy="539750"/>
          </a:xfrm>
          <a:prstGeom prst="rect">
            <a:avLst/>
          </a:prstGeom>
        </p:spPr>
        <p:txBody>
          <a:bodyPr anchor="t" rtlCol="false" tIns="0" lIns="0" bIns="0" rIns="0">
            <a:spAutoFit/>
          </a:bodyPr>
          <a:lstStyle/>
          <a:p>
            <a:pPr algn="l">
              <a:lnSpc>
                <a:spcPts val="4000"/>
              </a:lnSpc>
            </a:pPr>
            <a:r>
              <a:rPr lang="en-US" b="true" sz="4000">
                <a:solidFill>
                  <a:srgbClr val="E8E7E7"/>
                </a:solidFill>
                <a:latin typeface="Kollektif Bold"/>
                <a:ea typeface="Kollektif Bold"/>
                <a:cs typeface="Kollektif Bold"/>
                <a:sym typeface="Kollektif Bold"/>
              </a:rPr>
              <a:t>02 - DISGORGEMENT</a:t>
            </a:r>
          </a:p>
        </p:txBody>
      </p:sp>
      <p:sp>
        <p:nvSpPr>
          <p:cNvPr name="TextBox 18" id="18"/>
          <p:cNvSpPr txBox="true"/>
          <p:nvPr/>
        </p:nvSpPr>
        <p:spPr>
          <a:xfrm rot="0">
            <a:off x="1828699" y="8009441"/>
            <a:ext cx="5311909" cy="539750"/>
          </a:xfrm>
          <a:prstGeom prst="rect">
            <a:avLst/>
          </a:prstGeom>
        </p:spPr>
        <p:txBody>
          <a:bodyPr anchor="t" rtlCol="false" tIns="0" lIns="0" bIns="0" rIns="0">
            <a:spAutoFit/>
          </a:bodyPr>
          <a:lstStyle/>
          <a:p>
            <a:pPr algn="l">
              <a:lnSpc>
                <a:spcPts val="4000"/>
              </a:lnSpc>
            </a:pPr>
            <a:r>
              <a:rPr lang="en-US" b="true" sz="4000">
                <a:solidFill>
                  <a:srgbClr val="E8E7E7"/>
                </a:solidFill>
                <a:latin typeface="Kollektif Bold"/>
                <a:ea typeface="Kollektif Bold"/>
                <a:cs typeface="Kollektif Bold"/>
                <a:sym typeface="Kollektif Bold"/>
              </a:rPr>
              <a:t>03 - TOTAL</a:t>
            </a:r>
          </a:p>
        </p:txBody>
      </p:sp>
      <p:grpSp>
        <p:nvGrpSpPr>
          <p:cNvPr name="Group 19" id="19"/>
          <p:cNvGrpSpPr/>
          <p:nvPr/>
        </p:nvGrpSpPr>
        <p:grpSpPr>
          <a:xfrm rot="-2700000">
            <a:off x="14034654" y="-4091495"/>
            <a:ext cx="7415398" cy="3565095"/>
            <a:chOff x="0" y="0"/>
            <a:chExt cx="660400" cy="317500"/>
          </a:xfrm>
        </p:grpSpPr>
        <p:sp>
          <p:nvSpPr>
            <p:cNvPr name="Freeform 20" id="20"/>
            <p:cNvSpPr/>
            <p:nvPr/>
          </p:nvSpPr>
          <p:spPr>
            <a:xfrm flipH="false" flipV="false" rot="0">
              <a:off x="0" y="0"/>
              <a:ext cx="660400" cy="317500"/>
            </a:xfrm>
            <a:custGeom>
              <a:avLst/>
              <a:gdLst/>
              <a:ahLst/>
              <a:cxnLst/>
              <a:rect r="r" b="b" t="t" l="l"/>
              <a:pathLst>
                <a:path h="317500" w="660400">
                  <a:moveTo>
                    <a:pt x="220252" y="19070"/>
                  </a:moveTo>
                  <a:cubicBezTo>
                    <a:pt x="254000" y="7556"/>
                    <a:pt x="292600" y="0"/>
                    <a:pt x="330378" y="0"/>
                  </a:cubicBezTo>
                  <a:cubicBezTo>
                    <a:pt x="368157" y="0"/>
                    <a:pt x="404509" y="6476"/>
                    <a:pt x="438009" y="17990"/>
                  </a:cubicBezTo>
                  <a:cubicBezTo>
                    <a:pt x="438723" y="18350"/>
                    <a:pt x="439435" y="18350"/>
                    <a:pt x="440148" y="18710"/>
                  </a:cubicBezTo>
                  <a:cubicBezTo>
                    <a:pt x="565955" y="64765"/>
                    <a:pt x="658618" y="186379"/>
                    <a:pt x="660400" y="317500"/>
                  </a:cubicBezTo>
                  <a:lnTo>
                    <a:pt x="660400" y="317500"/>
                  </a:lnTo>
                  <a:lnTo>
                    <a:pt x="0" y="317500"/>
                  </a:lnTo>
                  <a:lnTo>
                    <a:pt x="0" y="317500"/>
                  </a:lnTo>
                  <a:cubicBezTo>
                    <a:pt x="1782" y="185660"/>
                    <a:pt x="93019" y="64045"/>
                    <a:pt x="220252" y="19070"/>
                  </a:cubicBezTo>
                  <a:close/>
                </a:path>
              </a:pathLst>
            </a:custGeom>
            <a:solidFill>
              <a:srgbClr val="000000">
                <a:alpha val="0"/>
              </a:srgbClr>
            </a:solidFill>
            <a:ln w="28575" cap="sq">
              <a:solidFill>
                <a:srgbClr val="8CA9AD"/>
              </a:solidFill>
              <a:prstDash val="solid"/>
              <a:miter/>
            </a:ln>
          </p:spPr>
        </p:sp>
        <p:sp>
          <p:nvSpPr>
            <p:cNvPr name="TextBox 21" id="21"/>
            <p:cNvSpPr txBox="true"/>
            <p:nvPr/>
          </p:nvSpPr>
          <p:spPr>
            <a:xfrm>
              <a:off x="0" y="146050"/>
              <a:ext cx="660400" cy="171450"/>
            </a:xfrm>
            <a:prstGeom prst="rect">
              <a:avLst/>
            </a:prstGeom>
          </p:spPr>
          <p:txBody>
            <a:bodyPr anchor="ctr" rtlCol="false" tIns="50800" lIns="50800" bIns="50800" rIns="50800"/>
            <a:lstStyle/>
            <a:p>
              <a:pPr algn="ctr">
                <a:lnSpc>
                  <a:spcPts val="2553"/>
                </a:lnSpc>
              </a:pPr>
            </a:p>
          </p:txBody>
        </p:sp>
      </p:grpSp>
      <p:sp>
        <p:nvSpPr>
          <p:cNvPr name="AutoShape 22" id="22"/>
          <p:cNvSpPr/>
          <p:nvPr/>
        </p:nvSpPr>
        <p:spPr>
          <a:xfrm flipV="true">
            <a:off x="16779354" y="-3323851"/>
            <a:ext cx="5132702" cy="5185216"/>
          </a:xfrm>
          <a:prstGeom prst="line">
            <a:avLst/>
          </a:prstGeom>
          <a:ln cap="flat" w="28575">
            <a:solidFill>
              <a:srgbClr val="103874"/>
            </a:solidFill>
            <a:prstDash val="solid"/>
            <a:headEnd type="none" len="sm" w="sm"/>
            <a:tailEnd type="none" len="sm" w="sm"/>
          </a:ln>
        </p:spPr>
      </p:sp>
      <p:sp>
        <p:nvSpPr>
          <p:cNvPr name="AutoShape 23" id="23"/>
          <p:cNvSpPr/>
          <p:nvPr/>
        </p:nvSpPr>
        <p:spPr>
          <a:xfrm flipV="true">
            <a:off x="17092031" y="-2963542"/>
            <a:ext cx="5038853" cy="5038853"/>
          </a:xfrm>
          <a:prstGeom prst="line">
            <a:avLst/>
          </a:prstGeom>
          <a:ln cap="flat" w="28575">
            <a:solidFill>
              <a:srgbClr val="103874"/>
            </a:solidFill>
            <a:prstDash val="solid"/>
            <a:headEnd type="none" len="sm" w="sm"/>
            <a:tailEnd type="none" len="sm" w="sm"/>
          </a:ln>
        </p:spPr>
      </p:sp>
      <p:sp>
        <p:nvSpPr>
          <p:cNvPr name="AutoShape 24" id="24"/>
          <p:cNvSpPr/>
          <p:nvPr/>
        </p:nvSpPr>
        <p:spPr>
          <a:xfrm flipV="true">
            <a:off x="17450501" y="-2612228"/>
            <a:ext cx="4867141" cy="4867141"/>
          </a:xfrm>
          <a:prstGeom prst="line">
            <a:avLst/>
          </a:prstGeom>
          <a:ln cap="flat" w="28575">
            <a:solidFill>
              <a:srgbClr val="103874"/>
            </a:solidFill>
            <a:prstDash val="solid"/>
            <a:headEnd type="none" len="sm" w="sm"/>
            <a:tailEnd type="none" len="sm" w="sm"/>
          </a:ln>
        </p:spPr>
      </p:sp>
      <p:sp>
        <p:nvSpPr>
          <p:cNvPr name="AutoShape 25" id="25"/>
          <p:cNvSpPr/>
          <p:nvPr/>
        </p:nvSpPr>
        <p:spPr>
          <a:xfrm flipV="true">
            <a:off x="17836769" y="-2308948"/>
            <a:ext cx="4690515" cy="4690515"/>
          </a:xfrm>
          <a:prstGeom prst="line">
            <a:avLst/>
          </a:prstGeom>
          <a:ln cap="flat" w="28575">
            <a:solidFill>
              <a:srgbClr val="103874"/>
            </a:solidFill>
            <a:prstDash val="solid"/>
            <a:headEnd type="none" len="sm" w="sm"/>
            <a:tailEnd type="none" len="sm" w="sm"/>
          </a:ln>
        </p:spPr>
      </p:sp>
      <p:sp>
        <p:nvSpPr>
          <p:cNvPr name="AutoShape 26" id="26"/>
          <p:cNvSpPr/>
          <p:nvPr/>
        </p:nvSpPr>
        <p:spPr>
          <a:xfrm flipV="true">
            <a:off x="18276445" y="-1822252"/>
            <a:ext cx="4347674" cy="4347674"/>
          </a:xfrm>
          <a:prstGeom prst="line">
            <a:avLst/>
          </a:prstGeom>
          <a:ln cap="flat" w="28575">
            <a:solidFill>
              <a:srgbClr val="103874"/>
            </a:solidFill>
            <a:prstDash val="solid"/>
            <a:headEnd type="none" len="sm" w="sm"/>
            <a:tailEnd type="none" len="sm" w="sm"/>
          </a:ln>
        </p:spPr>
      </p:sp>
      <p:sp>
        <p:nvSpPr>
          <p:cNvPr name="TextBox 27" id="27"/>
          <p:cNvSpPr txBox="true"/>
          <p:nvPr/>
        </p:nvSpPr>
        <p:spPr>
          <a:xfrm rot="0">
            <a:off x="1485129" y="2608747"/>
            <a:ext cx="6713943" cy="1447800"/>
          </a:xfrm>
          <a:prstGeom prst="rect">
            <a:avLst/>
          </a:prstGeom>
        </p:spPr>
        <p:txBody>
          <a:bodyPr anchor="t" rtlCol="false" tIns="0" lIns="0" bIns="0" rIns="0">
            <a:spAutoFit/>
          </a:bodyPr>
          <a:lstStyle/>
          <a:p>
            <a:pPr algn="l">
              <a:lnSpc>
                <a:spcPts val="2879"/>
              </a:lnSpc>
            </a:pPr>
            <a:r>
              <a:rPr lang="en-US" sz="2400">
                <a:solidFill>
                  <a:srgbClr val="0C2344"/>
                </a:solidFill>
                <a:latin typeface="DM Sans"/>
                <a:ea typeface="DM Sans"/>
                <a:cs typeface="DM Sans"/>
                <a:sym typeface="DM Sans"/>
              </a:rPr>
              <a:t>The SEC obtained orders barring 124 individuals from serving as officers and directors of public companies, the second-highest number of such bars obtained in a decade.</a:t>
            </a:r>
          </a:p>
        </p:txBody>
      </p:sp>
    </p:spTree>
  </p:cSld>
  <p:clrMapOvr>
    <a:masterClrMapping/>
  </p:clrMapOvr>
</p:sld>
</file>

<file path=ppt/slides/slide9.xml><?xml version="1.0" encoding="utf-8"?>
<p:sld xmlns:p="http://schemas.openxmlformats.org/presentationml/2006/main" xmlns:a="http://schemas.openxmlformats.org/drawingml/2006/main" xmlns:r="http://schemas.openxmlformats.org/officeDocument/2006/relationships">
  <p:cSld>
    <p:bg>
      <p:bgPr>
        <a:solidFill>
          <a:srgbClr val="E8E7E7"/>
        </a:solidFill>
      </p:bgPr>
    </p:bg>
    <p:spTree>
      <p:nvGrpSpPr>
        <p:cNvPr id="1" name=""/>
        <p:cNvGrpSpPr/>
        <p:nvPr/>
      </p:nvGrpSpPr>
      <p:grpSpPr>
        <a:xfrm>
          <a:off x="0" y="0"/>
          <a:ext cx="0" cy="0"/>
          <a:chOff x="0" y="0"/>
          <a:chExt cx="0" cy="0"/>
        </a:xfrm>
      </p:grpSpPr>
      <p:grpSp>
        <p:nvGrpSpPr>
          <p:cNvPr name="Group 2" id="2"/>
          <p:cNvGrpSpPr/>
          <p:nvPr/>
        </p:nvGrpSpPr>
        <p:grpSpPr>
          <a:xfrm rot="-2700000">
            <a:off x="11386843" y="7201845"/>
            <a:ext cx="7415398" cy="3565095"/>
            <a:chOff x="0" y="0"/>
            <a:chExt cx="660400" cy="317500"/>
          </a:xfrm>
        </p:grpSpPr>
        <p:sp>
          <p:nvSpPr>
            <p:cNvPr name="Freeform 3" id="3"/>
            <p:cNvSpPr/>
            <p:nvPr/>
          </p:nvSpPr>
          <p:spPr>
            <a:xfrm flipH="false" flipV="false" rot="0">
              <a:off x="0" y="0"/>
              <a:ext cx="660400" cy="317500"/>
            </a:xfrm>
            <a:custGeom>
              <a:avLst/>
              <a:gdLst/>
              <a:ahLst/>
              <a:cxnLst/>
              <a:rect r="r" b="b" t="t" l="l"/>
              <a:pathLst>
                <a:path h="317500" w="660400">
                  <a:moveTo>
                    <a:pt x="220252" y="19070"/>
                  </a:moveTo>
                  <a:cubicBezTo>
                    <a:pt x="254000" y="7556"/>
                    <a:pt x="292600" y="0"/>
                    <a:pt x="330378" y="0"/>
                  </a:cubicBezTo>
                  <a:cubicBezTo>
                    <a:pt x="368157" y="0"/>
                    <a:pt x="404509" y="6476"/>
                    <a:pt x="438009" y="17990"/>
                  </a:cubicBezTo>
                  <a:cubicBezTo>
                    <a:pt x="438723" y="18350"/>
                    <a:pt x="439435" y="18350"/>
                    <a:pt x="440148" y="18710"/>
                  </a:cubicBezTo>
                  <a:cubicBezTo>
                    <a:pt x="565955" y="64765"/>
                    <a:pt x="658618" y="186379"/>
                    <a:pt x="660400" y="317500"/>
                  </a:cubicBezTo>
                  <a:lnTo>
                    <a:pt x="660400" y="317500"/>
                  </a:lnTo>
                  <a:lnTo>
                    <a:pt x="0" y="317500"/>
                  </a:lnTo>
                  <a:lnTo>
                    <a:pt x="0" y="317500"/>
                  </a:lnTo>
                  <a:cubicBezTo>
                    <a:pt x="1782" y="185660"/>
                    <a:pt x="93019" y="64045"/>
                    <a:pt x="220252" y="19070"/>
                  </a:cubicBezTo>
                  <a:close/>
                </a:path>
              </a:pathLst>
            </a:custGeom>
            <a:solidFill>
              <a:srgbClr val="000000">
                <a:alpha val="0"/>
              </a:srgbClr>
            </a:solidFill>
            <a:ln w="28575" cap="sq">
              <a:solidFill>
                <a:srgbClr val="8CA9AD"/>
              </a:solidFill>
              <a:prstDash val="solid"/>
              <a:miter/>
            </a:ln>
          </p:spPr>
        </p:sp>
        <p:sp>
          <p:nvSpPr>
            <p:cNvPr name="TextBox 4" id="4"/>
            <p:cNvSpPr txBox="true"/>
            <p:nvPr/>
          </p:nvSpPr>
          <p:spPr>
            <a:xfrm>
              <a:off x="0" y="146050"/>
              <a:ext cx="660400" cy="171450"/>
            </a:xfrm>
            <a:prstGeom prst="rect">
              <a:avLst/>
            </a:prstGeom>
          </p:spPr>
          <p:txBody>
            <a:bodyPr anchor="ctr" rtlCol="false" tIns="50800" lIns="50800" bIns="50800" rIns="50800"/>
            <a:lstStyle/>
            <a:p>
              <a:pPr algn="ctr">
                <a:lnSpc>
                  <a:spcPts val="2553"/>
                </a:lnSpc>
              </a:pPr>
            </a:p>
          </p:txBody>
        </p:sp>
      </p:grpSp>
      <p:sp>
        <p:nvSpPr>
          <p:cNvPr name="AutoShape 5" id="5"/>
          <p:cNvSpPr/>
          <p:nvPr/>
        </p:nvSpPr>
        <p:spPr>
          <a:xfrm flipV="true">
            <a:off x="14131544" y="7969488"/>
            <a:ext cx="5132702" cy="5185216"/>
          </a:xfrm>
          <a:prstGeom prst="line">
            <a:avLst/>
          </a:prstGeom>
          <a:ln cap="flat" w="28575">
            <a:solidFill>
              <a:srgbClr val="0C2344"/>
            </a:solidFill>
            <a:prstDash val="solid"/>
            <a:headEnd type="none" len="sm" w="sm"/>
            <a:tailEnd type="none" len="sm" w="sm"/>
          </a:ln>
        </p:spPr>
      </p:sp>
      <p:sp>
        <p:nvSpPr>
          <p:cNvPr name="AutoShape 6" id="6"/>
          <p:cNvSpPr/>
          <p:nvPr/>
        </p:nvSpPr>
        <p:spPr>
          <a:xfrm flipV="true">
            <a:off x="14444220" y="8329798"/>
            <a:ext cx="5038853" cy="5038853"/>
          </a:xfrm>
          <a:prstGeom prst="line">
            <a:avLst/>
          </a:prstGeom>
          <a:ln cap="flat" w="28575">
            <a:solidFill>
              <a:srgbClr val="0C2344"/>
            </a:solidFill>
            <a:prstDash val="solid"/>
            <a:headEnd type="none" len="sm" w="sm"/>
            <a:tailEnd type="none" len="sm" w="sm"/>
          </a:ln>
        </p:spPr>
      </p:sp>
      <p:sp>
        <p:nvSpPr>
          <p:cNvPr name="AutoShape 7" id="7"/>
          <p:cNvSpPr/>
          <p:nvPr/>
        </p:nvSpPr>
        <p:spPr>
          <a:xfrm flipV="true">
            <a:off x="14802690" y="8681112"/>
            <a:ext cx="4867141" cy="4867141"/>
          </a:xfrm>
          <a:prstGeom prst="line">
            <a:avLst/>
          </a:prstGeom>
          <a:ln cap="flat" w="28575">
            <a:solidFill>
              <a:srgbClr val="0C2344"/>
            </a:solidFill>
            <a:prstDash val="solid"/>
            <a:headEnd type="none" len="sm" w="sm"/>
            <a:tailEnd type="none" len="sm" w="sm"/>
          </a:ln>
        </p:spPr>
      </p:sp>
      <p:grpSp>
        <p:nvGrpSpPr>
          <p:cNvPr name="Group 8" id="8"/>
          <p:cNvGrpSpPr/>
          <p:nvPr/>
        </p:nvGrpSpPr>
        <p:grpSpPr>
          <a:xfrm rot="2700000">
            <a:off x="-2137434" y="-3783523"/>
            <a:ext cx="7415398" cy="3565095"/>
            <a:chOff x="0" y="0"/>
            <a:chExt cx="660400" cy="317500"/>
          </a:xfrm>
        </p:grpSpPr>
        <p:sp>
          <p:nvSpPr>
            <p:cNvPr name="Freeform 9" id="9"/>
            <p:cNvSpPr/>
            <p:nvPr/>
          </p:nvSpPr>
          <p:spPr>
            <a:xfrm flipH="false" flipV="false" rot="0">
              <a:off x="0" y="0"/>
              <a:ext cx="660400" cy="317500"/>
            </a:xfrm>
            <a:custGeom>
              <a:avLst/>
              <a:gdLst/>
              <a:ahLst/>
              <a:cxnLst/>
              <a:rect r="r" b="b" t="t" l="l"/>
              <a:pathLst>
                <a:path h="317500" w="660400">
                  <a:moveTo>
                    <a:pt x="220252" y="19070"/>
                  </a:moveTo>
                  <a:cubicBezTo>
                    <a:pt x="254000" y="7556"/>
                    <a:pt x="292600" y="0"/>
                    <a:pt x="330378" y="0"/>
                  </a:cubicBezTo>
                  <a:cubicBezTo>
                    <a:pt x="368157" y="0"/>
                    <a:pt x="404509" y="6476"/>
                    <a:pt x="438009" y="17990"/>
                  </a:cubicBezTo>
                  <a:cubicBezTo>
                    <a:pt x="438723" y="18350"/>
                    <a:pt x="439435" y="18350"/>
                    <a:pt x="440148" y="18710"/>
                  </a:cubicBezTo>
                  <a:cubicBezTo>
                    <a:pt x="565955" y="64765"/>
                    <a:pt x="658618" y="186379"/>
                    <a:pt x="660400" y="317500"/>
                  </a:cubicBezTo>
                  <a:lnTo>
                    <a:pt x="660400" y="317500"/>
                  </a:lnTo>
                  <a:lnTo>
                    <a:pt x="0" y="317500"/>
                  </a:lnTo>
                  <a:lnTo>
                    <a:pt x="0" y="317500"/>
                  </a:lnTo>
                  <a:cubicBezTo>
                    <a:pt x="1782" y="185660"/>
                    <a:pt x="93019" y="64045"/>
                    <a:pt x="220252" y="19070"/>
                  </a:cubicBezTo>
                  <a:close/>
                </a:path>
              </a:pathLst>
            </a:custGeom>
            <a:solidFill>
              <a:srgbClr val="000000">
                <a:alpha val="0"/>
              </a:srgbClr>
            </a:solidFill>
            <a:ln w="28575" cap="sq">
              <a:solidFill>
                <a:srgbClr val="8CA9AD"/>
              </a:solidFill>
              <a:prstDash val="solid"/>
              <a:miter/>
            </a:ln>
          </p:spPr>
        </p:sp>
        <p:sp>
          <p:nvSpPr>
            <p:cNvPr name="TextBox 10" id="10"/>
            <p:cNvSpPr txBox="true"/>
            <p:nvPr/>
          </p:nvSpPr>
          <p:spPr>
            <a:xfrm>
              <a:off x="0" y="146050"/>
              <a:ext cx="660400" cy="171450"/>
            </a:xfrm>
            <a:prstGeom prst="rect">
              <a:avLst/>
            </a:prstGeom>
          </p:spPr>
          <p:txBody>
            <a:bodyPr anchor="ctr" rtlCol="false" tIns="50800" lIns="50800" bIns="50800" rIns="50800"/>
            <a:lstStyle/>
            <a:p>
              <a:pPr algn="ctr">
                <a:lnSpc>
                  <a:spcPts val="2553"/>
                </a:lnSpc>
              </a:pPr>
            </a:p>
          </p:txBody>
        </p:sp>
      </p:grpSp>
      <p:sp>
        <p:nvSpPr>
          <p:cNvPr name="AutoShape 11" id="11"/>
          <p:cNvSpPr/>
          <p:nvPr/>
        </p:nvSpPr>
        <p:spPr>
          <a:xfrm>
            <a:off x="-2600048" y="-2963974"/>
            <a:ext cx="5185216" cy="5132702"/>
          </a:xfrm>
          <a:prstGeom prst="line">
            <a:avLst/>
          </a:prstGeom>
          <a:ln cap="flat" w="28575">
            <a:solidFill>
              <a:srgbClr val="0C2344"/>
            </a:solidFill>
            <a:prstDash val="solid"/>
            <a:headEnd type="none" len="sm" w="sm"/>
            <a:tailEnd type="none" len="sm" w="sm"/>
          </a:ln>
        </p:spPr>
      </p:sp>
      <p:sp>
        <p:nvSpPr>
          <p:cNvPr name="AutoShape 12" id="12"/>
          <p:cNvSpPr/>
          <p:nvPr/>
        </p:nvSpPr>
        <p:spPr>
          <a:xfrm>
            <a:off x="-2813995" y="-2651297"/>
            <a:ext cx="5038853" cy="5038853"/>
          </a:xfrm>
          <a:prstGeom prst="line">
            <a:avLst/>
          </a:prstGeom>
          <a:ln cap="flat" w="28575">
            <a:solidFill>
              <a:srgbClr val="0C2344"/>
            </a:solidFill>
            <a:prstDash val="solid"/>
            <a:headEnd type="none" len="sm" w="sm"/>
            <a:tailEnd type="none" len="sm" w="sm"/>
          </a:ln>
        </p:spPr>
      </p:sp>
      <p:sp>
        <p:nvSpPr>
          <p:cNvPr name="AutoShape 13" id="13"/>
          <p:cNvSpPr/>
          <p:nvPr/>
        </p:nvSpPr>
        <p:spPr>
          <a:xfrm>
            <a:off x="-2993596" y="-2292827"/>
            <a:ext cx="4867141" cy="4867141"/>
          </a:xfrm>
          <a:prstGeom prst="line">
            <a:avLst/>
          </a:prstGeom>
          <a:ln cap="flat" w="28575">
            <a:solidFill>
              <a:srgbClr val="0C2344"/>
            </a:solidFill>
            <a:prstDash val="solid"/>
            <a:headEnd type="none" len="sm" w="sm"/>
            <a:tailEnd type="none" len="sm" w="sm"/>
          </a:ln>
        </p:spPr>
      </p:sp>
      <p:sp>
        <p:nvSpPr>
          <p:cNvPr name="AutoShape 14" id="14"/>
          <p:cNvSpPr/>
          <p:nvPr/>
        </p:nvSpPr>
        <p:spPr>
          <a:xfrm>
            <a:off x="-3120251" y="-1906560"/>
            <a:ext cx="4690515" cy="4690515"/>
          </a:xfrm>
          <a:prstGeom prst="line">
            <a:avLst/>
          </a:prstGeom>
          <a:ln cap="flat" w="28575">
            <a:solidFill>
              <a:srgbClr val="0C2344"/>
            </a:solidFill>
            <a:prstDash val="solid"/>
            <a:headEnd type="none" len="sm" w="sm"/>
            <a:tailEnd type="none" len="sm" w="sm"/>
          </a:ln>
        </p:spPr>
      </p:sp>
      <p:sp>
        <p:nvSpPr>
          <p:cNvPr name="AutoShape 15" id="15"/>
          <p:cNvSpPr/>
          <p:nvPr/>
        </p:nvSpPr>
        <p:spPr>
          <a:xfrm>
            <a:off x="-3264105" y="-1466883"/>
            <a:ext cx="4347674" cy="4347674"/>
          </a:xfrm>
          <a:prstGeom prst="line">
            <a:avLst/>
          </a:prstGeom>
          <a:ln cap="flat" w="28575">
            <a:solidFill>
              <a:srgbClr val="0C2344"/>
            </a:solidFill>
            <a:prstDash val="solid"/>
            <a:headEnd type="none" len="sm" w="sm"/>
            <a:tailEnd type="none" len="sm" w="sm"/>
          </a:ln>
        </p:spPr>
      </p:sp>
      <p:sp>
        <p:nvSpPr>
          <p:cNvPr name="AutoShape 16" id="16"/>
          <p:cNvSpPr/>
          <p:nvPr/>
        </p:nvSpPr>
        <p:spPr>
          <a:xfrm>
            <a:off x="-3384925" y="-1023159"/>
            <a:ext cx="3963599" cy="3985594"/>
          </a:xfrm>
          <a:prstGeom prst="line">
            <a:avLst/>
          </a:prstGeom>
          <a:ln cap="flat" w="28575">
            <a:solidFill>
              <a:srgbClr val="0C2344"/>
            </a:solidFill>
            <a:prstDash val="solid"/>
            <a:headEnd type="none" len="sm" w="sm"/>
            <a:tailEnd type="none" len="sm" w="sm"/>
          </a:ln>
        </p:spPr>
      </p:sp>
      <p:sp>
        <p:nvSpPr>
          <p:cNvPr name="AutoShape 17" id="17"/>
          <p:cNvSpPr/>
          <p:nvPr/>
        </p:nvSpPr>
        <p:spPr>
          <a:xfrm>
            <a:off x="-3359157" y="-461526"/>
            <a:ext cx="3377485" cy="3360058"/>
          </a:xfrm>
          <a:prstGeom prst="line">
            <a:avLst/>
          </a:prstGeom>
          <a:ln cap="flat" w="28575">
            <a:solidFill>
              <a:srgbClr val="0C2344"/>
            </a:solidFill>
            <a:prstDash val="solid"/>
            <a:headEnd type="none" len="sm" w="sm"/>
            <a:tailEnd type="none" len="sm" w="sm"/>
          </a:ln>
        </p:spPr>
      </p:sp>
      <p:grpSp>
        <p:nvGrpSpPr>
          <p:cNvPr name="Group 18" id="18"/>
          <p:cNvGrpSpPr/>
          <p:nvPr/>
        </p:nvGrpSpPr>
        <p:grpSpPr>
          <a:xfrm rot="0">
            <a:off x="3546559" y="155206"/>
            <a:ext cx="6627143" cy="2419108"/>
            <a:chOff x="0" y="0"/>
            <a:chExt cx="8836191" cy="3225477"/>
          </a:xfrm>
        </p:grpSpPr>
        <p:grpSp>
          <p:nvGrpSpPr>
            <p:cNvPr name="Group 19" id="19"/>
            <p:cNvGrpSpPr/>
            <p:nvPr/>
          </p:nvGrpSpPr>
          <p:grpSpPr>
            <a:xfrm rot="0">
              <a:off x="1028700" y="0"/>
              <a:ext cx="7807491" cy="3225477"/>
              <a:chOff x="0" y="0"/>
              <a:chExt cx="1542220" cy="637131"/>
            </a:xfrm>
          </p:grpSpPr>
          <p:sp>
            <p:nvSpPr>
              <p:cNvPr name="Freeform 20" id="20"/>
              <p:cNvSpPr/>
              <p:nvPr/>
            </p:nvSpPr>
            <p:spPr>
              <a:xfrm flipH="false" flipV="false" rot="0">
                <a:off x="0" y="0"/>
                <a:ext cx="1542220" cy="637131"/>
              </a:xfrm>
              <a:custGeom>
                <a:avLst/>
                <a:gdLst/>
                <a:ahLst/>
                <a:cxnLst/>
                <a:rect r="r" b="b" t="t" l="l"/>
                <a:pathLst>
                  <a:path h="637131" w="1542220">
                    <a:moveTo>
                      <a:pt x="66107" y="0"/>
                    </a:moveTo>
                    <a:lnTo>
                      <a:pt x="1476114" y="0"/>
                    </a:lnTo>
                    <a:cubicBezTo>
                      <a:pt x="1512623" y="0"/>
                      <a:pt x="1542220" y="29597"/>
                      <a:pt x="1542220" y="66107"/>
                    </a:cubicBezTo>
                    <a:lnTo>
                      <a:pt x="1542220" y="571025"/>
                    </a:lnTo>
                    <a:cubicBezTo>
                      <a:pt x="1542220" y="588557"/>
                      <a:pt x="1535256" y="605372"/>
                      <a:pt x="1522858" y="617769"/>
                    </a:cubicBezTo>
                    <a:cubicBezTo>
                      <a:pt x="1510461" y="630167"/>
                      <a:pt x="1493646" y="637131"/>
                      <a:pt x="1476114" y="637131"/>
                    </a:cubicBezTo>
                    <a:lnTo>
                      <a:pt x="66107" y="637131"/>
                    </a:lnTo>
                    <a:cubicBezTo>
                      <a:pt x="29597" y="637131"/>
                      <a:pt x="0" y="607534"/>
                      <a:pt x="0" y="571025"/>
                    </a:cubicBezTo>
                    <a:lnTo>
                      <a:pt x="0" y="66107"/>
                    </a:lnTo>
                    <a:cubicBezTo>
                      <a:pt x="0" y="48574"/>
                      <a:pt x="6965" y="31760"/>
                      <a:pt x="19362" y="19362"/>
                    </a:cubicBezTo>
                    <a:cubicBezTo>
                      <a:pt x="31760" y="6965"/>
                      <a:pt x="48574" y="0"/>
                      <a:pt x="66107" y="0"/>
                    </a:cubicBezTo>
                    <a:close/>
                  </a:path>
                </a:pathLst>
              </a:custGeom>
              <a:solidFill>
                <a:srgbClr val="23444C"/>
              </a:solidFill>
            </p:spPr>
          </p:sp>
          <p:sp>
            <p:nvSpPr>
              <p:cNvPr name="TextBox 21" id="21"/>
              <p:cNvSpPr txBox="true"/>
              <p:nvPr/>
            </p:nvSpPr>
            <p:spPr>
              <a:xfrm>
                <a:off x="0" y="-57150"/>
                <a:ext cx="1542220" cy="694281"/>
              </a:xfrm>
              <a:prstGeom prst="rect">
                <a:avLst/>
              </a:prstGeom>
            </p:spPr>
            <p:txBody>
              <a:bodyPr anchor="ctr" rtlCol="false" tIns="50800" lIns="50800" bIns="50800" rIns="50800"/>
              <a:lstStyle/>
              <a:p>
                <a:pPr algn="ctr">
                  <a:lnSpc>
                    <a:spcPts val="2659"/>
                  </a:lnSpc>
                  <a:spcBef>
                    <a:spcPct val="0"/>
                  </a:spcBef>
                </a:pPr>
              </a:p>
            </p:txBody>
          </p:sp>
        </p:grpSp>
        <p:grpSp>
          <p:nvGrpSpPr>
            <p:cNvPr name="Group 22" id="22"/>
            <p:cNvGrpSpPr/>
            <p:nvPr/>
          </p:nvGrpSpPr>
          <p:grpSpPr>
            <a:xfrm rot="0">
              <a:off x="0" y="596577"/>
              <a:ext cx="2057400" cy="2057400"/>
              <a:chOff x="0" y="0"/>
              <a:chExt cx="812800" cy="812800"/>
            </a:xfrm>
          </p:grpSpPr>
          <p:sp>
            <p:nvSpPr>
              <p:cNvPr name="Freeform 23" id="23"/>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9AAAB3"/>
              </a:solidFill>
            </p:spPr>
          </p:sp>
          <p:sp>
            <p:nvSpPr>
              <p:cNvPr name="TextBox 24" id="24"/>
              <p:cNvSpPr txBox="true"/>
              <p:nvPr/>
            </p:nvSpPr>
            <p:spPr>
              <a:xfrm>
                <a:off x="76200" y="19050"/>
                <a:ext cx="660400" cy="717550"/>
              </a:xfrm>
              <a:prstGeom prst="rect">
                <a:avLst/>
              </a:prstGeom>
            </p:spPr>
            <p:txBody>
              <a:bodyPr anchor="ctr" rtlCol="false" tIns="50800" lIns="50800" bIns="50800" rIns="50800"/>
              <a:lstStyle/>
              <a:p>
                <a:pPr algn="ctr">
                  <a:lnSpc>
                    <a:spcPts val="2659"/>
                  </a:lnSpc>
                </a:pPr>
              </a:p>
            </p:txBody>
          </p:sp>
        </p:grpSp>
        <p:sp>
          <p:nvSpPr>
            <p:cNvPr name="Freeform 25" id="25"/>
            <p:cNvSpPr/>
            <p:nvPr/>
          </p:nvSpPr>
          <p:spPr>
            <a:xfrm flipH="false" flipV="false" rot="0">
              <a:off x="315150" y="973072"/>
              <a:ext cx="1427101" cy="1307581"/>
            </a:xfrm>
            <a:custGeom>
              <a:avLst/>
              <a:gdLst/>
              <a:ahLst/>
              <a:cxnLst/>
              <a:rect r="r" b="b" t="t" l="l"/>
              <a:pathLst>
                <a:path h="1307581" w="1427101">
                  <a:moveTo>
                    <a:pt x="0" y="0"/>
                  </a:moveTo>
                  <a:lnTo>
                    <a:pt x="1427100" y="0"/>
                  </a:lnTo>
                  <a:lnTo>
                    <a:pt x="1427100" y="1307581"/>
                  </a:lnTo>
                  <a:lnTo>
                    <a:pt x="0" y="1307581"/>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TextBox 26" id="26"/>
            <p:cNvSpPr txBox="true"/>
            <p:nvPr/>
          </p:nvSpPr>
          <p:spPr>
            <a:xfrm rot="0">
              <a:off x="2226209" y="568002"/>
              <a:ext cx="6270791" cy="1821815"/>
            </a:xfrm>
            <a:prstGeom prst="rect">
              <a:avLst/>
            </a:prstGeom>
          </p:spPr>
          <p:txBody>
            <a:bodyPr anchor="t" rtlCol="false" tIns="0" lIns="0" bIns="0" rIns="0">
              <a:spAutoFit/>
            </a:bodyPr>
            <a:lstStyle/>
            <a:p>
              <a:pPr algn="l">
                <a:lnSpc>
                  <a:spcPts val="2730"/>
                </a:lnSpc>
              </a:pPr>
              <a:r>
                <a:rPr lang="en-US" sz="2100">
                  <a:solidFill>
                    <a:srgbClr val="E8E7E7"/>
                  </a:solidFill>
                  <a:latin typeface="DM Sans"/>
                  <a:ea typeface="DM Sans"/>
                  <a:cs typeface="DM Sans"/>
                  <a:sym typeface="DM Sans"/>
                </a:rPr>
                <a:t>did not adequately address certain risk areas applicable to the firm, such as portfolio management and fee billing</a:t>
              </a:r>
            </a:p>
          </p:txBody>
        </p:sp>
      </p:grpSp>
      <p:sp>
        <p:nvSpPr>
          <p:cNvPr name="TextBox 27" id="27"/>
          <p:cNvSpPr txBox="true"/>
          <p:nvPr/>
        </p:nvSpPr>
        <p:spPr>
          <a:xfrm rot="0">
            <a:off x="409677" y="9262044"/>
            <a:ext cx="9042086" cy="669925"/>
          </a:xfrm>
          <a:prstGeom prst="rect">
            <a:avLst/>
          </a:prstGeom>
        </p:spPr>
        <p:txBody>
          <a:bodyPr anchor="t" rtlCol="false" tIns="0" lIns="0" bIns="0" rIns="0">
            <a:spAutoFit/>
          </a:bodyPr>
          <a:lstStyle/>
          <a:p>
            <a:pPr algn="ctr">
              <a:lnSpc>
                <a:spcPts val="5000"/>
              </a:lnSpc>
            </a:pPr>
            <a:r>
              <a:rPr lang="en-US" b="true" sz="5000">
                <a:solidFill>
                  <a:srgbClr val="0C2344"/>
                </a:solidFill>
                <a:latin typeface="Kollektif Bold"/>
                <a:ea typeface="Kollektif Bold"/>
                <a:cs typeface="Kollektif Bold"/>
                <a:sym typeface="Kollektif Bold"/>
              </a:rPr>
              <a:t>WHAT ELSE IS MISSING?</a:t>
            </a:r>
          </a:p>
        </p:txBody>
      </p:sp>
      <p:sp>
        <p:nvSpPr>
          <p:cNvPr name="TextBox 28" id="28"/>
          <p:cNvSpPr txBox="true"/>
          <p:nvPr/>
        </p:nvSpPr>
        <p:spPr>
          <a:xfrm rot="0">
            <a:off x="11178406" y="7791669"/>
            <a:ext cx="2864935" cy="344805"/>
          </a:xfrm>
          <a:prstGeom prst="rect">
            <a:avLst/>
          </a:prstGeom>
        </p:spPr>
        <p:txBody>
          <a:bodyPr anchor="t" rtlCol="false" tIns="0" lIns="0" bIns="0" rIns="0">
            <a:spAutoFit/>
          </a:bodyPr>
          <a:lstStyle/>
          <a:p>
            <a:pPr algn="l">
              <a:lnSpc>
                <a:spcPts val="2730"/>
              </a:lnSpc>
            </a:pPr>
            <a:r>
              <a:rPr lang="en-US" sz="2100" b="true">
                <a:solidFill>
                  <a:srgbClr val="E8E7E7"/>
                </a:solidFill>
                <a:latin typeface="DM Sans Bold"/>
                <a:ea typeface="DM Sans Bold"/>
                <a:cs typeface="DM Sans Bold"/>
                <a:sym typeface="DM Sans Bold"/>
              </a:rPr>
              <a:t>Lorna Alvarado</a:t>
            </a:r>
          </a:p>
        </p:txBody>
      </p:sp>
      <p:grpSp>
        <p:nvGrpSpPr>
          <p:cNvPr name="Group 29" id="29"/>
          <p:cNvGrpSpPr/>
          <p:nvPr/>
        </p:nvGrpSpPr>
        <p:grpSpPr>
          <a:xfrm rot="0">
            <a:off x="10729769" y="86309"/>
            <a:ext cx="6627143" cy="2419108"/>
            <a:chOff x="0" y="0"/>
            <a:chExt cx="8836191" cy="3225477"/>
          </a:xfrm>
        </p:grpSpPr>
        <p:grpSp>
          <p:nvGrpSpPr>
            <p:cNvPr name="Group 30" id="30"/>
            <p:cNvGrpSpPr/>
            <p:nvPr/>
          </p:nvGrpSpPr>
          <p:grpSpPr>
            <a:xfrm rot="0">
              <a:off x="1028700" y="0"/>
              <a:ext cx="7807491" cy="3225477"/>
              <a:chOff x="0" y="0"/>
              <a:chExt cx="1542220" cy="637131"/>
            </a:xfrm>
          </p:grpSpPr>
          <p:sp>
            <p:nvSpPr>
              <p:cNvPr name="Freeform 31" id="31"/>
              <p:cNvSpPr/>
              <p:nvPr/>
            </p:nvSpPr>
            <p:spPr>
              <a:xfrm flipH="false" flipV="false" rot="0">
                <a:off x="0" y="0"/>
                <a:ext cx="1542220" cy="637131"/>
              </a:xfrm>
              <a:custGeom>
                <a:avLst/>
                <a:gdLst/>
                <a:ahLst/>
                <a:cxnLst/>
                <a:rect r="r" b="b" t="t" l="l"/>
                <a:pathLst>
                  <a:path h="637131" w="1542220">
                    <a:moveTo>
                      <a:pt x="66107" y="0"/>
                    </a:moveTo>
                    <a:lnTo>
                      <a:pt x="1476114" y="0"/>
                    </a:lnTo>
                    <a:cubicBezTo>
                      <a:pt x="1512623" y="0"/>
                      <a:pt x="1542220" y="29597"/>
                      <a:pt x="1542220" y="66107"/>
                    </a:cubicBezTo>
                    <a:lnTo>
                      <a:pt x="1542220" y="571025"/>
                    </a:lnTo>
                    <a:cubicBezTo>
                      <a:pt x="1542220" y="588557"/>
                      <a:pt x="1535256" y="605372"/>
                      <a:pt x="1522858" y="617769"/>
                    </a:cubicBezTo>
                    <a:cubicBezTo>
                      <a:pt x="1510461" y="630167"/>
                      <a:pt x="1493646" y="637131"/>
                      <a:pt x="1476114" y="637131"/>
                    </a:cubicBezTo>
                    <a:lnTo>
                      <a:pt x="66107" y="637131"/>
                    </a:lnTo>
                    <a:cubicBezTo>
                      <a:pt x="29597" y="637131"/>
                      <a:pt x="0" y="607534"/>
                      <a:pt x="0" y="571025"/>
                    </a:cubicBezTo>
                    <a:lnTo>
                      <a:pt x="0" y="66107"/>
                    </a:lnTo>
                    <a:cubicBezTo>
                      <a:pt x="0" y="48574"/>
                      <a:pt x="6965" y="31760"/>
                      <a:pt x="19362" y="19362"/>
                    </a:cubicBezTo>
                    <a:cubicBezTo>
                      <a:pt x="31760" y="6965"/>
                      <a:pt x="48574" y="0"/>
                      <a:pt x="66107" y="0"/>
                    </a:cubicBezTo>
                    <a:close/>
                  </a:path>
                </a:pathLst>
              </a:custGeom>
              <a:solidFill>
                <a:srgbClr val="23444C"/>
              </a:solidFill>
            </p:spPr>
          </p:sp>
          <p:sp>
            <p:nvSpPr>
              <p:cNvPr name="TextBox 32" id="32"/>
              <p:cNvSpPr txBox="true"/>
              <p:nvPr/>
            </p:nvSpPr>
            <p:spPr>
              <a:xfrm>
                <a:off x="0" y="-57150"/>
                <a:ext cx="1542220" cy="694281"/>
              </a:xfrm>
              <a:prstGeom prst="rect">
                <a:avLst/>
              </a:prstGeom>
            </p:spPr>
            <p:txBody>
              <a:bodyPr anchor="ctr" rtlCol="false" tIns="50800" lIns="50800" bIns="50800" rIns="50800"/>
              <a:lstStyle/>
              <a:p>
                <a:pPr algn="ctr">
                  <a:lnSpc>
                    <a:spcPts val="2659"/>
                  </a:lnSpc>
                  <a:spcBef>
                    <a:spcPct val="0"/>
                  </a:spcBef>
                </a:pPr>
              </a:p>
            </p:txBody>
          </p:sp>
        </p:grpSp>
        <p:grpSp>
          <p:nvGrpSpPr>
            <p:cNvPr name="Group 33" id="33"/>
            <p:cNvGrpSpPr/>
            <p:nvPr/>
          </p:nvGrpSpPr>
          <p:grpSpPr>
            <a:xfrm rot="0">
              <a:off x="0" y="596577"/>
              <a:ext cx="2057400" cy="2057400"/>
              <a:chOff x="0" y="0"/>
              <a:chExt cx="812800" cy="812800"/>
            </a:xfrm>
          </p:grpSpPr>
          <p:sp>
            <p:nvSpPr>
              <p:cNvPr name="Freeform 34" id="34"/>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9AAAB3"/>
              </a:solidFill>
            </p:spPr>
          </p:sp>
          <p:sp>
            <p:nvSpPr>
              <p:cNvPr name="TextBox 35" id="35"/>
              <p:cNvSpPr txBox="true"/>
              <p:nvPr/>
            </p:nvSpPr>
            <p:spPr>
              <a:xfrm>
                <a:off x="76200" y="19050"/>
                <a:ext cx="660400" cy="717550"/>
              </a:xfrm>
              <a:prstGeom prst="rect">
                <a:avLst/>
              </a:prstGeom>
            </p:spPr>
            <p:txBody>
              <a:bodyPr anchor="ctr" rtlCol="false" tIns="50800" lIns="50800" bIns="50800" rIns="50800"/>
              <a:lstStyle/>
              <a:p>
                <a:pPr algn="ctr">
                  <a:lnSpc>
                    <a:spcPts val="2659"/>
                  </a:lnSpc>
                </a:pPr>
              </a:p>
            </p:txBody>
          </p:sp>
        </p:grpSp>
        <p:sp>
          <p:nvSpPr>
            <p:cNvPr name="Freeform 36" id="36"/>
            <p:cNvSpPr/>
            <p:nvPr/>
          </p:nvSpPr>
          <p:spPr>
            <a:xfrm flipH="false" flipV="false" rot="0">
              <a:off x="315150" y="973072"/>
              <a:ext cx="1427101" cy="1307581"/>
            </a:xfrm>
            <a:custGeom>
              <a:avLst/>
              <a:gdLst/>
              <a:ahLst/>
              <a:cxnLst/>
              <a:rect r="r" b="b" t="t" l="l"/>
              <a:pathLst>
                <a:path h="1307581" w="1427101">
                  <a:moveTo>
                    <a:pt x="0" y="0"/>
                  </a:moveTo>
                  <a:lnTo>
                    <a:pt x="1427100" y="0"/>
                  </a:lnTo>
                  <a:lnTo>
                    <a:pt x="1427100" y="1307581"/>
                  </a:lnTo>
                  <a:lnTo>
                    <a:pt x="0" y="1307581"/>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TextBox 37" id="37"/>
            <p:cNvSpPr txBox="true"/>
            <p:nvPr/>
          </p:nvSpPr>
          <p:spPr>
            <a:xfrm rot="0">
              <a:off x="2295166" y="199914"/>
              <a:ext cx="6270791" cy="2831677"/>
            </a:xfrm>
            <a:prstGeom prst="rect">
              <a:avLst/>
            </a:prstGeom>
          </p:spPr>
          <p:txBody>
            <a:bodyPr anchor="t" rtlCol="false" tIns="0" lIns="0" bIns="0" rIns="0">
              <a:spAutoFit/>
            </a:bodyPr>
            <a:lstStyle/>
            <a:p>
              <a:pPr algn="l">
                <a:lnSpc>
                  <a:spcPts val="2470"/>
                </a:lnSpc>
              </a:pPr>
              <a:r>
                <a:rPr lang="en-US" sz="1900">
                  <a:solidFill>
                    <a:srgbClr val="E8E7E7"/>
                  </a:solidFill>
                  <a:latin typeface="DM Sans"/>
                  <a:ea typeface="DM Sans"/>
                  <a:cs typeface="DM Sans"/>
                  <a:sym typeface="DM Sans"/>
                </a:rPr>
                <a:t>omitted procedures to enforce stated policies, such as stating the advisers’ policy is to seek best execution, but not having any procedures to evaluate periodically and systematically the execution quality of the broker-dealers executing their clients’ transactions</a:t>
              </a:r>
            </a:p>
          </p:txBody>
        </p:sp>
      </p:grpSp>
      <p:grpSp>
        <p:nvGrpSpPr>
          <p:cNvPr name="Group 38" id="38"/>
          <p:cNvGrpSpPr/>
          <p:nvPr/>
        </p:nvGrpSpPr>
        <p:grpSpPr>
          <a:xfrm rot="0">
            <a:off x="1873545" y="3148682"/>
            <a:ext cx="6627143" cy="2419108"/>
            <a:chOff x="0" y="0"/>
            <a:chExt cx="8836191" cy="3225477"/>
          </a:xfrm>
        </p:grpSpPr>
        <p:grpSp>
          <p:nvGrpSpPr>
            <p:cNvPr name="Group 39" id="39"/>
            <p:cNvGrpSpPr/>
            <p:nvPr/>
          </p:nvGrpSpPr>
          <p:grpSpPr>
            <a:xfrm rot="0">
              <a:off x="1028700" y="0"/>
              <a:ext cx="7807491" cy="3225477"/>
              <a:chOff x="0" y="0"/>
              <a:chExt cx="1542220" cy="637131"/>
            </a:xfrm>
          </p:grpSpPr>
          <p:sp>
            <p:nvSpPr>
              <p:cNvPr name="Freeform 40" id="40"/>
              <p:cNvSpPr/>
              <p:nvPr/>
            </p:nvSpPr>
            <p:spPr>
              <a:xfrm flipH="false" flipV="false" rot="0">
                <a:off x="0" y="0"/>
                <a:ext cx="1542220" cy="637131"/>
              </a:xfrm>
              <a:custGeom>
                <a:avLst/>
                <a:gdLst/>
                <a:ahLst/>
                <a:cxnLst/>
                <a:rect r="r" b="b" t="t" l="l"/>
                <a:pathLst>
                  <a:path h="637131" w="1542220">
                    <a:moveTo>
                      <a:pt x="66107" y="0"/>
                    </a:moveTo>
                    <a:lnTo>
                      <a:pt x="1476114" y="0"/>
                    </a:lnTo>
                    <a:cubicBezTo>
                      <a:pt x="1512623" y="0"/>
                      <a:pt x="1542220" y="29597"/>
                      <a:pt x="1542220" y="66107"/>
                    </a:cubicBezTo>
                    <a:lnTo>
                      <a:pt x="1542220" y="571025"/>
                    </a:lnTo>
                    <a:cubicBezTo>
                      <a:pt x="1542220" y="588557"/>
                      <a:pt x="1535256" y="605372"/>
                      <a:pt x="1522858" y="617769"/>
                    </a:cubicBezTo>
                    <a:cubicBezTo>
                      <a:pt x="1510461" y="630167"/>
                      <a:pt x="1493646" y="637131"/>
                      <a:pt x="1476114" y="637131"/>
                    </a:cubicBezTo>
                    <a:lnTo>
                      <a:pt x="66107" y="637131"/>
                    </a:lnTo>
                    <a:cubicBezTo>
                      <a:pt x="29597" y="637131"/>
                      <a:pt x="0" y="607534"/>
                      <a:pt x="0" y="571025"/>
                    </a:cubicBezTo>
                    <a:lnTo>
                      <a:pt x="0" y="66107"/>
                    </a:lnTo>
                    <a:cubicBezTo>
                      <a:pt x="0" y="48574"/>
                      <a:pt x="6965" y="31760"/>
                      <a:pt x="19362" y="19362"/>
                    </a:cubicBezTo>
                    <a:cubicBezTo>
                      <a:pt x="31760" y="6965"/>
                      <a:pt x="48574" y="0"/>
                      <a:pt x="66107" y="0"/>
                    </a:cubicBezTo>
                    <a:close/>
                  </a:path>
                </a:pathLst>
              </a:custGeom>
              <a:solidFill>
                <a:srgbClr val="23444C"/>
              </a:solidFill>
            </p:spPr>
          </p:sp>
          <p:sp>
            <p:nvSpPr>
              <p:cNvPr name="TextBox 41" id="41"/>
              <p:cNvSpPr txBox="true"/>
              <p:nvPr/>
            </p:nvSpPr>
            <p:spPr>
              <a:xfrm>
                <a:off x="0" y="-57150"/>
                <a:ext cx="1542220" cy="694281"/>
              </a:xfrm>
              <a:prstGeom prst="rect">
                <a:avLst/>
              </a:prstGeom>
            </p:spPr>
            <p:txBody>
              <a:bodyPr anchor="ctr" rtlCol="false" tIns="50800" lIns="50800" bIns="50800" rIns="50800"/>
              <a:lstStyle/>
              <a:p>
                <a:pPr algn="ctr">
                  <a:lnSpc>
                    <a:spcPts val="2659"/>
                  </a:lnSpc>
                  <a:spcBef>
                    <a:spcPct val="0"/>
                  </a:spcBef>
                </a:pPr>
              </a:p>
            </p:txBody>
          </p:sp>
        </p:grpSp>
        <p:grpSp>
          <p:nvGrpSpPr>
            <p:cNvPr name="Group 42" id="42"/>
            <p:cNvGrpSpPr/>
            <p:nvPr/>
          </p:nvGrpSpPr>
          <p:grpSpPr>
            <a:xfrm rot="0">
              <a:off x="0" y="596577"/>
              <a:ext cx="2057400" cy="2057400"/>
              <a:chOff x="0" y="0"/>
              <a:chExt cx="812800" cy="812800"/>
            </a:xfrm>
          </p:grpSpPr>
          <p:sp>
            <p:nvSpPr>
              <p:cNvPr name="Freeform 43" id="43"/>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9AAAB3"/>
              </a:solidFill>
            </p:spPr>
          </p:sp>
          <p:sp>
            <p:nvSpPr>
              <p:cNvPr name="TextBox 44" id="44"/>
              <p:cNvSpPr txBox="true"/>
              <p:nvPr/>
            </p:nvSpPr>
            <p:spPr>
              <a:xfrm>
                <a:off x="76200" y="19050"/>
                <a:ext cx="660400" cy="717550"/>
              </a:xfrm>
              <a:prstGeom prst="rect">
                <a:avLst/>
              </a:prstGeom>
            </p:spPr>
            <p:txBody>
              <a:bodyPr anchor="ctr" rtlCol="false" tIns="50800" lIns="50800" bIns="50800" rIns="50800"/>
              <a:lstStyle/>
              <a:p>
                <a:pPr algn="ctr">
                  <a:lnSpc>
                    <a:spcPts val="2659"/>
                  </a:lnSpc>
                </a:pPr>
              </a:p>
            </p:txBody>
          </p:sp>
        </p:grpSp>
        <p:sp>
          <p:nvSpPr>
            <p:cNvPr name="Freeform 45" id="45"/>
            <p:cNvSpPr/>
            <p:nvPr/>
          </p:nvSpPr>
          <p:spPr>
            <a:xfrm flipH="false" flipV="false" rot="0">
              <a:off x="315150" y="973072"/>
              <a:ext cx="1427101" cy="1307581"/>
            </a:xfrm>
            <a:custGeom>
              <a:avLst/>
              <a:gdLst/>
              <a:ahLst/>
              <a:cxnLst/>
              <a:rect r="r" b="b" t="t" l="l"/>
              <a:pathLst>
                <a:path h="1307581" w="1427101">
                  <a:moveTo>
                    <a:pt x="0" y="0"/>
                  </a:moveTo>
                  <a:lnTo>
                    <a:pt x="1427100" y="0"/>
                  </a:lnTo>
                  <a:lnTo>
                    <a:pt x="1427100" y="1307581"/>
                  </a:lnTo>
                  <a:lnTo>
                    <a:pt x="0" y="1307581"/>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TextBox 46" id="46"/>
            <p:cNvSpPr txBox="true"/>
            <p:nvPr/>
          </p:nvSpPr>
          <p:spPr>
            <a:xfrm rot="0">
              <a:off x="2329814" y="244468"/>
              <a:ext cx="6270791" cy="2736215"/>
            </a:xfrm>
            <a:prstGeom prst="rect">
              <a:avLst/>
            </a:prstGeom>
          </p:spPr>
          <p:txBody>
            <a:bodyPr anchor="t" rtlCol="false" tIns="0" lIns="0" bIns="0" rIns="0">
              <a:spAutoFit/>
            </a:bodyPr>
            <a:lstStyle/>
            <a:p>
              <a:pPr algn="l">
                <a:lnSpc>
                  <a:spcPts val="2730"/>
                </a:lnSpc>
              </a:pPr>
              <a:r>
                <a:rPr lang="en-US" sz="2100">
                  <a:solidFill>
                    <a:srgbClr val="E8E7E7"/>
                  </a:solidFill>
                  <a:latin typeface="DM Sans"/>
                  <a:ea typeface="DM Sans"/>
                  <a:cs typeface="DM Sans"/>
                  <a:sym typeface="DM Sans"/>
                </a:rPr>
                <a:t>were not followed by advisory personnel, typically because the personnel were not aware of the policies or procedures or the policies or procedures were not consistent with their businesses or operations</a:t>
              </a:r>
            </a:p>
          </p:txBody>
        </p:sp>
      </p:grpSp>
      <p:grpSp>
        <p:nvGrpSpPr>
          <p:cNvPr name="Group 47" id="47"/>
          <p:cNvGrpSpPr/>
          <p:nvPr/>
        </p:nvGrpSpPr>
        <p:grpSpPr>
          <a:xfrm rot="0">
            <a:off x="9570112" y="3148682"/>
            <a:ext cx="6627143" cy="2419108"/>
            <a:chOff x="0" y="0"/>
            <a:chExt cx="8836191" cy="3225477"/>
          </a:xfrm>
        </p:grpSpPr>
        <p:grpSp>
          <p:nvGrpSpPr>
            <p:cNvPr name="Group 48" id="48"/>
            <p:cNvGrpSpPr/>
            <p:nvPr/>
          </p:nvGrpSpPr>
          <p:grpSpPr>
            <a:xfrm rot="0">
              <a:off x="1028700" y="0"/>
              <a:ext cx="7807491" cy="3225477"/>
              <a:chOff x="0" y="0"/>
              <a:chExt cx="1542220" cy="637131"/>
            </a:xfrm>
          </p:grpSpPr>
          <p:sp>
            <p:nvSpPr>
              <p:cNvPr name="Freeform 49" id="49"/>
              <p:cNvSpPr/>
              <p:nvPr/>
            </p:nvSpPr>
            <p:spPr>
              <a:xfrm flipH="false" flipV="false" rot="0">
                <a:off x="0" y="0"/>
                <a:ext cx="1542220" cy="637131"/>
              </a:xfrm>
              <a:custGeom>
                <a:avLst/>
                <a:gdLst/>
                <a:ahLst/>
                <a:cxnLst/>
                <a:rect r="r" b="b" t="t" l="l"/>
                <a:pathLst>
                  <a:path h="637131" w="1542220">
                    <a:moveTo>
                      <a:pt x="66107" y="0"/>
                    </a:moveTo>
                    <a:lnTo>
                      <a:pt x="1476114" y="0"/>
                    </a:lnTo>
                    <a:cubicBezTo>
                      <a:pt x="1512623" y="0"/>
                      <a:pt x="1542220" y="29597"/>
                      <a:pt x="1542220" y="66107"/>
                    </a:cubicBezTo>
                    <a:lnTo>
                      <a:pt x="1542220" y="571025"/>
                    </a:lnTo>
                    <a:cubicBezTo>
                      <a:pt x="1542220" y="588557"/>
                      <a:pt x="1535256" y="605372"/>
                      <a:pt x="1522858" y="617769"/>
                    </a:cubicBezTo>
                    <a:cubicBezTo>
                      <a:pt x="1510461" y="630167"/>
                      <a:pt x="1493646" y="637131"/>
                      <a:pt x="1476114" y="637131"/>
                    </a:cubicBezTo>
                    <a:lnTo>
                      <a:pt x="66107" y="637131"/>
                    </a:lnTo>
                    <a:cubicBezTo>
                      <a:pt x="29597" y="637131"/>
                      <a:pt x="0" y="607534"/>
                      <a:pt x="0" y="571025"/>
                    </a:cubicBezTo>
                    <a:lnTo>
                      <a:pt x="0" y="66107"/>
                    </a:lnTo>
                    <a:cubicBezTo>
                      <a:pt x="0" y="48574"/>
                      <a:pt x="6965" y="31760"/>
                      <a:pt x="19362" y="19362"/>
                    </a:cubicBezTo>
                    <a:cubicBezTo>
                      <a:pt x="31760" y="6965"/>
                      <a:pt x="48574" y="0"/>
                      <a:pt x="66107" y="0"/>
                    </a:cubicBezTo>
                    <a:close/>
                  </a:path>
                </a:pathLst>
              </a:custGeom>
              <a:solidFill>
                <a:srgbClr val="23444C"/>
              </a:solidFill>
            </p:spPr>
          </p:sp>
          <p:sp>
            <p:nvSpPr>
              <p:cNvPr name="TextBox 50" id="50"/>
              <p:cNvSpPr txBox="true"/>
              <p:nvPr/>
            </p:nvSpPr>
            <p:spPr>
              <a:xfrm>
                <a:off x="0" y="-57150"/>
                <a:ext cx="1542220" cy="694281"/>
              </a:xfrm>
              <a:prstGeom prst="rect">
                <a:avLst/>
              </a:prstGeom>
            </p:spPr>
            <p:txBody>
              <a:bodyPr anchor="ctr" rtlCol="false" tIns="50800" lIns="50800" bIns="50800" rIns="50800"/>
              <a:lstStyle/>
              <a:p>
                <a:pPr algn="ctr">
                  <a:lnSpc>
                    <a:spcPts val="2659"/>
                  </a:lnSpc>
                  <a:spcBef>
                    <a:spcPct val="0"/>
                  </a:spcBef>
                </a:pPr>
              </a:p>
            </p:txBody>
          </p:sp>
        </p:grpSp>
        <p:grpSp>
          <p:nvGrpSpPr>
            <p:cNvPr name="Group 51" id="51"/>
            <p:cNvGrpSpPr/>
            <p:nvPr/>
          </p:nvGrpSpPr>
          <p:grpSpPr>
            <a:xfrm rot="0">
              <a:off x="0" y="596577"/>
              <a:ext cx="2057400" cy="2057400"/>
              <a:chOff x="0" y="0"/>
              <a:chExt cx="812800" cy="812800"/>
            </a:xfrm>
          </p:grpSpPr>
          <p:sp>
            <p:nvSpPr>
              <p:cNvPr name="Freeform 52" id="52"/>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9AAAB3"/>
              </a:solidFill>
            </p:spPr>
          </p:sp>
          <p:sp>
            <p:nvSpPr>
              <p:cNvPr name="TextBox 53" id="53"/>
              <p:cNvSpPr txBox="true"/>
              <p:nvPr/>
            </p:nvSpPr>
            <p:spPr>
              <a:xfrm>
                <a:off x="76200" y="19050"/>
                <a:ext cx="660400" cy="717550"/>
              </a:xfrm>
              <a:prstGeom prst="rect">
                <a:avLst/>
              </a:prstGeom>
            </p:spPr>
            <p:txBody>
              <a:bodyPr anchor="ctr" rtlCol="false" tIns="50800" lIns="50800" bIns="50800" rIns="50800"/>
              <a:lstStyle/>
              <a:p>
                <a:pPr algn="ctr">
                  <a:lnSpc>
                    <a:spcPts val="2659"/>
                  </a:lnSpc>
                </a:pPr>
              </a:p>
            </p:txBody>
          </p:sp>
        </p:grpSp>
        <p:sp>
          <p:nvSpPr>
            <p:cNvPr name="Freeform 54" id="54"/>
            <p:cNvSpPr/>
            <p:nvPr/>
          </p:nvSpPr>
          <p:spPr>
            <a:xfrm flipH="false" flipV="false" rot="0">
              <a:off x="315150" y="973072"/>
              <a:ext cx="1427101" cy="1307581"/>
            </a:xfrm>
            <a:custGeom>
              <a:avLst/>
              <a:gdLst/>
              <a:ahLst/>
              <a:cxnLst/>
              <a:rect r="r" b="b" t="t" l="l"/>
              <a:pathLst>
                <a:path h="1307581" w="1427101">
                  <a:moveTo>
                    <a:pt x="0" y="0"/>
                  </a:moveTo>
                  <a:lnTo>
                    <a:pt x="1427100" y="0"/>
                  </a:lnTo>
                  <a:lnTo>
                    <a:pt x="1427100" y="1307581"/>
                  </a:lnTo>
                  <a:lnTo>
                    <a:pt x="0" y="1307581"/>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TextBox 55" id="55"/>
            <p:cNvSpPr txBox="true"/>
            <p:nvPr/>
          </p:nvSpPr>
          <p:spPr>
            <a:xfrm rot="0">
              <a:off x="2226209" y="568002"/>
              <a:ext cx="6270791" cy="1821815"/>
            </a:xfrm>
            <a:prstGeom prst="rect">
              <a:avLst/>
            </a:prstGeom>
          </p:spPr>
          <p:txBody>
            <a:bodyPr anchor="t" rtlCol="false" tIns="0" lIns="0" bIns="0" rIns="0">
              <a:spAutoFit/>
            </a:bodyPr>
            <a:lstStyle/>
            <a:p>
              <a:pPr algn="l">
                <a:lnSpc>
                  <a:spcPts val="2730"/>
                </a:lnSpc>
              </a:pPr>
              <a:r>
                <a:rPr lang="en-US" sz="2100">
                  <a:solidFill>
                    <a:srgbClr val="E8E7E7"/>
                  </a:solidFill>
                  <a:latin typeface="DM Sans"/>
                  <a:ea typeface="DM Sans"/>
                  <a:cs typeface="DM Sans"/>
                  <a:sym typeface="DM Sans"/>
                </a:rPr>
                <a:t>Used off-the-shelf compliance manuals that were not tailored for consistency with the advisers’ operations and business lines</a:t>
              </a:r>
            </a:p>
          </p:txBody>
        </p:sp>
      </p:grpSp>
      <p:grpSp>
        <p:nvGrpSpPr>
          <p:cNvPr name="Group 56" id="56"/>
          <p:cNvGrpSpPr/>
          <p:nvPr/>
        </p:nvGrpSpPr>
        <p:grpSpPr>
          <a:xfrm rot="0">
            <a:off x="789853" y="6004736"/>
            <a:ext cx="5855618" cy="2419108"/>
            <a:chOff x="0" y="0"/>
            <a:chExt cx="1542220" cy="637131"/>
          </a:xfrm>
        </p:grpSpPr>
        <p:sp>
          <p:nvSpPr>
            <p:cNvPr name="Freeform 57" id="57"/>
            <p:cNvSpPr/>
            <p:nvPr/>
          </p:nvSpPr>
          <p:spPr>
            <a:xfrm flipH="false" flipV="false" rot="0">
              <a:off x="0" y="0"/>
              <a:ext cx="1542220" cy="637131"/>
            </a:xfrm>
            <a:custGeom>
              <a:avLst/>
              <a:gdLst/>
              <a:ahLst/>
              <a:cxnLst/>
              <a:rect r="r" b="b" t="t" l="l"/>
              <a:pathLst>
                <a:path h="637131" w="1542220">
                  <a:moveTo>
                    <a:pt x="66107" y="0"/>
                  </a:moveTo>
                  <a:lnTo>
                    <a:pt x="1476114" y="0"/>
                  </a:lnTo>
                  <a:cubicBezTo>
                    <a:pt x="1512623" y="0"/>
                    <a:pt x="1542220" y="29597"/>
                    <a:pt x="1542220" y="66107"/>
                  </a:cubicBezTo>
                  <a:lnTo>
                    <a:pt x="1542220" y="571025"/>
                  </a:lnTo>
                  <a:cubicBezTo>
                    <a:pt x="1542220" y="588557"/>
                    <a:pt x="1535256" y="605372"/>
                    <a:pt x="1522858" y="617769"/>
                  </a:cubicBezTo>
                  <a:cubicBezTo>
                    <a:pt x="1510461" y="630167"/>
                    <a:pt x="1493646" y="637131"/>
                    <a:pt x="1476114" y="637131"/>
                  </a:cubicBezTo>
                  <a:lnTo>
                    <a:pt x="66107" y="637131"/>
                  </a:lnTo>
                  <a:cubicBezTo>
                    <a:pt x="29597" y="637131"/>
                    <a:pt x="0" y="607534"/>
                    <a:pt x="0" y="571025"/>
                  </a:cubicBezTo>
                  <a:lnTo>
                    <a:pt x="0" y="66107"/>
                  </a:lnTo>
                  <a:cubicBezTo>
                    <a:pt x="0" y="48574"/>
                    <a:pt x="6965" y="31760"/>
                    <a:pt x="19362" y="19362"/>
                  </a:cubicBezTo>
                  <a:cubicBezTo>
                    <a:pt x="31760" y="6965"/>
                    <a:pt x="48574" y="0"/>
                    <a:pt x="66107" y="0"/>
                  </a:cubicBezTo>
                  <a:close/>
                </a:path>
              </a:pathLst>
            </a:custGeom>
            <a:solidFill>
              <a:srgbClr val="23444C"/>
            </a:solidFill>
          </p:spPr>
        </p:sp>
        <p:sp>
          <p:nvSpPr>
            <p:cNvPr name="TextBox 58" id="58"/>
            <p:cNvSpPr txBox="true"/>
            <p:nvPr/>
          </p:nvSpPr>
          <p:spPr>
            <a:xfrm>
              <a:off x="0" y="-57150"/>
              <a:ext cx="1542220" cy="694281"/>
            </a:xfrm>
            <a:prstGeom prst="rect">
              <a:avLst/>
            </a:prstGeom>
          </p:spPr>
          <p:txBody>
            <a:bodyPr anchor="ctr" rtlCol="false" tIns="50800" lIns="50800" bIns="50800" rIns="50800"/>
            <a:lstStyle/>
            <a:p>
              <a:pPr algn="ctr">
                <a:lnSpc>
                  <a:spcPts val="2659"/>
                </a:lnSpc>
                <a:spcBef>
                  <a:spcPct val="0"/>
                </a:spcBef>
              </a:pPr>
            </a:p>
          </p:txBody>
        </p:sp>
      </p:grpSp>
      <p:grpSp>
        <p:nvGrpSpPr>
          <p:cNvPr name="Group 59" id="59"/>
          <p:cNvGrpSpPr/>
          <p:nvPr/>
        </p:nvGrpSpPr>
        <p:grpSpPr>
          <a:xfrm rot="0">
            <a:off x="18328" y="6452169"/>
            <a:ext cx="1543050" cy="1543050"/>
            <a:chOff x="0" y="0"/>
            <a:chExt cx="812800" cy="812800"/>
          </a:xfrm>
        </p:grpSpPr>
        <p:sp>
          <p:nvSpPr>
            <p:cNvPr name="Freeform 60" id="60"/>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9AAAB3"/>
            </a:solidFill>
          </p:spPr>
        </p:sp>
        <p:sp>
          <p:nvSpPr>
            <p:cNvPr name="TextBox 61" id="61"/>
            <p:cNvSpPr txBox="true"/>
            <p:nvPr/>
          </p:nvSpPr>
          <p:spPr>
            <a:xfrm>
              <a:off x="76200" y="19050"/>
              <a:ext cx="660400" cy="717550"/>
            </a:xfrm>
            <a:prstGeom prst="rect">
              <a:avLst/>
            </a:prstGeom>
          </p:spPr>
          <p:txBody>
            <a:bodyPr anchor="ctr" rtlCol="false" tIns="50800" lIns="50800" bIns="50800" rIns="50800"/>
            <a:lstStyle/>
            <a:p>
              <a:pPr algn="ctr">
                <a:lnSpc>
                  <a:spcPts val="2659"/>
                </a:lnSpc>
              </a:pPr>
            </a:p>
          </p:txBody>
        </p:sp>
      </p:grpSp>
      <p:sp>
        <p:nvSpPr>
          <p:cNvPr name="Freeform 62" id="62"/>
          <p:cNvSpPr/>
          <p:nvPr/>
        </p:nvSpPr>
        <p:spPr>
          <a:xfrm flipH="false" flipV="false" rot="0">
            <a:off x="254690" y="6734541"/>
            <a:ext cx="1070325" cy="980686"/>
          </a:xfrm>
          <a:custGeom>
            <a:avLst/>
            <a:gdLst/>
            <a:ahLst/>
            <a:cxnLst/>
            <a:rect r="r" b="b" t="t" l="l"/>
            <a:pathLst>
              <a:path h="980686" w="1070325">
                <a:moveTo>
                  <a:pt x="0" y="0"/>
                </a:moveTo>
                <a:lnTo>
                  <a:pt x="1070326" y="0"/>
                </a:lnTo>
                <a:lnTo>
                  <a:pt x="1070326" y="980685"/>
                </a:lnTo>
                <a:lnTo>
                  <a:pt x="0" y="980685"/>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TextBox 63" id="63"/>
          <p:cNvSpPr txBox="true"/>
          <p:nvPr/>
        </p:nvSpPr>
        <p:spPr>
          <a:xfrm rot="0">
            <a:off x="1735683" y="6170350"/>
            <a:ext cx="4703093" cy="2059305"/>
          </a:xfrm>
          <a:prstGeom prst="rect">
            <a:avLst/>
          </a:prstGeom>
        </p:spPr>
        <p:txBody>
          <a:bodyPr anchor="t" rtlCol="false" tIns="0" lIns="0" bIns="0" rIns="0">
            <a:spAutoFit/>
          </a:bodyPr>
          <a:lstStyle/>
          <a:p>
            <a:pPr algn="l">
              <a:lnSpc>
                <a:spcPts val="2730"/>
              </a:lnSpc>
            </a:pPr>
            <a:r>
              <a:rPr lang="en-US" sz="2100">
                <a:solidFill>
                  <a:srgbClr val="E8E7E7"/>
                </a:solidFill>
                <a:latin typeface="DM Sans"/>
                <a:ea typeface="DM Sans"/>
                <a:cs typeface="DM Sans"/>
                <a:sym typeface="DM Sans"/>
              </a:rPr>
              <a:t>advisers may have assigned additional and unrelated responsibilities to the chief compliance officer (“CCO”), resulting in limited time for the CCO to dedicate to compliance)</a:t>
            </a:r>
          </a:p>
        </p:txBody>
      </p:sp>
      <p:grpSp>
        <p:nvGrpSpPr>
          <p:cNvPr name="Group 64" id="64"/>
          <p:cNvGrpSpPr/>
          <p:nvPr/>
        </p:nvGrpSpPr>
        <p:grpSpPr>
          <a:xfrm rot="0">
            <a:off x="6771785" y="5910690"/>
            <a:ext cx="6627143" cy="2419108"/>
            <a:chOff x="0" y="0"/>
            <a:chExt cx="8836191" cy="3225477"/>
          </a:xfrm>
        </p:grpSpPr>
        <p:grpSp>
          <p:nvGrpSpPr>
            <p:cNvPr name="Group 65" id="65"/>
            <p:cNvGrpSpPr/>
            <p:nvPr/>
          </p:nvGrpSpPr>
          <p:grpSpPr>
            <a:xfrm rot="0">
              <a:off x="1028700" y="0"/>
              <a:ext cx="7807491" cy="3225477"/>
              <a:chOff x="0" y="0"/>
              <a:chExt cx="1542220" cy="637131"/>
            </a:xfrm>
          </p:grpSpPr>
          <p:sp>
            <p:nvSpPr>
              <p:cNvPr name="Freeform 66" id="66"/>
              <p:cNvSpPr/>
              <p:nvPr/>
            </p:nvSpPr>
            <p:spPr>
              <a:xfrm flipH="false" flipV="false" rot="0">
                <a:off x="0" y="0"/>
                <a:ext cx="1542220" cy="637131"/>
              </a:xfrm>
              <a:custGeom>
                <a:avLst/>
                <a:gdLst/>
                <a:ahLst/>
                <a:cxnLst/>
                <a:rect r="r" b="b" t="t" l="l"/>
                <a:pathLst>
                  <a:path h="637131" w="1542220">
                    <a:moveTo>
                      <a:pt x="66107" y="0"/>
                    </a:moveTo>
                    <a:lnTo>
                      <a:pt x="1476114" y="0"/>
                    </a:lnTo>
                    <a:cubicBezTo>
                      <a:pt x="1512623" y="0"/>
                      <a:pt x="1542220" y="29597"/>
                      <a:pt x="1542220" y="66107"/>
                    </a:cubicBezTo>
                    <a:lnTo>
                      <a:pt x="1542220" y="571025"/>
                    </a:lnTo>
                    <a:cubicBezTo>
                      <a:pt x="1542220" y="588557"/>
                      <a:pt x="1535256" y="605372"/>
                      <a:pt x="1522858" y="617769"/>
                    </a:cubicBezTo>
                    <a:cubicBezTo>
                      <a:pt x="1510461" y="630167"/>
                      <a:pt x="1493646" y="637131"/>
                      <a:pt x="1476114" y="637131"/>
                    </a:cubicBezTo>
                    <a:lnTo>
                      <a:pt x="66107" y="637131"/>
                    </a:lnTo>
                    <a:cubicBezTo>
                      <a:pt x="29597" y="637131"/>
                      <a:pt x="0" y="607534"/>
                      <a:pt x="0" y="571025"/>
                    </a:cubicBezTo>
                    <a:lnTo>
                      <a:pt x="0" y="66107"/>
                    </a:lnTo>
                    <a:cubicBezTo>
                      <a:pt x="0" y="48574"/>
                      <a:pt x="6965" y="31760"/>
                      <a:pt x="19362" y="19362"/>
                    </a:cubicBezTo>
                    <a:cubicBezTo>
                      <a:pt x="31760" y="6965"/>
                      <a:pt x="48574" y="0"/>
                      <a:pt x="66107" y="0"/>
                    </a:cubicBezTo>
                    <a:close/>
                  </a:path>
                </a:pathLst>
              </a:custGeom>
              <a:solidFill>
                <a:srgbClr val="23444C"/>
              </a:solidFill>
            </p:spPr>
          </p:sp>
          <p:sp>
            <p:nvSpPr>
              <p:cNvPr name="TextBox 67" id="67"/>
              <p:cNvSpPr txBox="true"/>
              <p:nvPr/>
            </p:nvSpPr>
            <p:spPr>
              <a:xfrm>
                <a:off x="0" y="-57150"/>
                <a:ext cx="1542220" cy="694281"/>
              </a:xfrm>
              <a:prstGeom prst="rect">
                <a:avLst/>
              </a:prstGeom>
            </p:spPr>
            <p:txBody>
              <a:bodyPr anchor="ctr" rtlCol="false" tIns="50800" lIns="50800" bIns="50800" rIns="50800"/>
              <a:lstStyle/>
              <a:p>
                <a:pPr algn="ctr">
                  <a:lnSpc>
                    <a:spcPts val="2659"/>
                  </a:lnSpc>
                  <a:spcBef>
                    <a:spcPct val="0"/>
                  </a:spcBef>
                </a:pPr>
              </a:p>
            </p:txBody>
          </p:sp>
        </p:grpSp>
        <p:grpSp>
          <p:nvGrpSpPr>
            <p:cNvPr name="Group 68" id="68"/>
            <p:cNvGrpSpPr/>
            <p:nvPr/>
          </p:nvGrpSpPr>
          <p:grpSpPr>
            <a:xfrm rot="0">
              <a:off x="0" y="596577"/>
              <a:ext cx="2057400" cy="2057400"/>
              <a:chOff x="0" y="0"/>
              <a:chExt cx="812800" cy="812800"/>
            </a:xfrm>
          </p:grpSpPr>
          <p:sp>
            <p:nvSpPr>
              <p:cNvPr name="Freeform 69" id="69"/>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9AAAB3"/>
              </a:solidFill>
            </p:spPr>
          </p:sp>
          <p:sp>
            <p:nvSpPr>
              <p:cNvPr name="TextBox 70" id="70"/>
              <p:cNvSpPr txBox="true"/>
              <p:nvPr/>
            </p:nvSpPr>
            <p:spPr>
              <a:xfrm>
                <a:off x="76200" y="19050"/>
                <a:ext cx="660400" cy="717550"/>
              </a:xfrm>
              <a:prstGeom prst="rect">
                <a:avLst/>
              </a:prstGeom>
            </p:spPr>
            <p:txBody>
              <a:bodyPr anchor="ctr" rtlCol="false" tIns="50800" lIns="50800" bIns="50800" rIns="50800"/>
              <a:lstStyle/>
              <a:p>
                <a:pPr algn="ctr">
                  <a:lnSpc>
                    <a:spcPts val="2659"/>
                  </a:lnSpc>
                </a:pPr>
              </a:p>
            </p:txBody>
          </p:sp>
        </p:grpSp>
        <p:sp>
          <p:nvSpPr>
            <p:cNvPr name="Freeform 71" id="71"/>
            <p:cNvSpPr/>
            <p:nvPr/>
          </p:nvSpPr>
          <p:spPr>
            <a:xfrm flipH="false" flipV="false" rot="0">
              <a:off x="315150" y="973072"/>
              <a:ext cx="1427101" cy="1307581"/>
            </a:xfrm>
            <a:custGeom>
              <a:avLst/>
              <a:gdLst/>
              <a:ahLst/>
              <a:cxnLst/>
              <a:rect r="r" b="b" t="t" l="l"/>
              <a:pathLst>
                <a:path h="1307581" w="1427101">
                  <a:moveTo>
                    <a:pt x="0" y="0"/>
                  </a:moveTo>
                  <a:lnTo>
                    <a:pt x="1427100" y="0"/>
                  </a:lnTo>
                  <a:lnTo>
                    <a:pt x="1427100" y="1307581"/>
                  </a:lnTo>
                  <a:lnTo>
                    <a:pt x="0" y="1307581"/>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TextBox 72" id="72"/>
            <p:cNvSpPr txBox="true"/>
            <p:nvPr/>
          </p:nvSpPr>
          <p:spPr>
            <a:xfrm rot="0">
              <a:off x="2329814" y="244468"/>
              <a:ext cx="6270791" cy="2279015"/>
            </a:xfrm>
            <a:prstGeom prst="rect">
              <a:avLst/>
            </a:prstGeom>
          </p:spPr>
          <p:txBody>
            <a:bodyPr anchor="t" rtlCol="false" tIns="0" lIns="0" bIns="0" rIns="0">
              <a:spAutoFit/>
            </a:bodyPr>
            <a:lstStyle/>
            <a:p>
              <a:pPr algn="l">
                <a:lnSpc>
                  <a:spcPts val="2730"/>
                </a:lnSpc>
              </a:pPr>
              <a:r>
                <a:rPr lang="en-US" sz="2100">
                  <a:solidFill>
                    <a:srgbClr val="E8E7E7"/>
                  </a:solidFill>
                  <a:latin typeface="DM Sans"/>
                  <a:ea typeface="DM Sans"/>
                  <a:cs typeface="DM Sans"/>
                  <a:sym typeface="DM Sans"/>
                </a:rPr>
                <a:t>undisclosed conflicts of interest created by the multiple roles and responsibilities of advisory personnel carrying out the assigned duties, and these conflicts were not mitigated</a:t>
              </a:r>
            </a:p>
          </p:txBody>
        </p:sp>
      </p:gr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identifier>DAGYiGZ-GY0</dc:identifier>
  <dcterms:modified xsi:type="dcterms:W3CDTF">2011-08-01T06:04:30Z</dcterms:modified>
  <cp:revision>1</cp:revision>
  <dc:title>Compliance Manual Workshop</dc:title>
</cp:coreProperties>
</file>