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eague Spartan" charset="1" panose="00000800000000000000"/>
      <p:regular r:id="rId17"/>
    </p:embeddedFont>
    <p:embeddedFont>
      <p:font typeface="Roboto Bold" charset="1" panose="02000000000000000000"/>
      <p:regular r:id="rId18"/>
    </p:embeddedFont>
    <p:embeddedFont>
      <p:font typeface="Poppins" charset="1" panose="00000500000000000000"/>
      <p:regular r:id="rId19"/>
    </p:embeddedFont>
    <p:embeddedFont>
      <p:font typeface="Roboto" charset="1" panose="02000000000000000000"/>
      <p:regular r:id="rId23"/>
    </p:embeddedFont>
    <p:embeddedFont>
      <p:font typeface="Archivo Black" charset="1" panose="020B0A03020202020B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fonts/font23.fntdata" Type="http://schemas.openxmlformats.org/officeDocument/2006/relationships/font"/><Relationship Id="rId24" Target="notesSlides/notesSlide2.xml" Type="http://schemas.openxmlformats.org/officeDocument/2006/relationships/notesSlide"/><Relationship Id="rId25" Target="fonts/font25.fntdata" Type="http://schemas.openxmlformats.org/officeDocument/2006/relationships/font"/><Relationship Id="rId26" Target="notesSlides/notesSlide3.xml" Type="http://schemas.openxmlformats.org/officeDocument/2006/relationships/notesSlide"/><Relationship Id="rId27" Target="notesSlides/notesSlide4.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Background</a:t>
            </a:r>
          </a:p>
          <a:p>
            <a:r>
              <a:rPr lang="en-US"/>
              <a:t/>
            </a:r>
          </a:p>
          <a:p>
            <a:r>
              <a:rPr lang="en-US"/>
              <a:t>Sworn in as the 34th Chairman of the SEC on April 21, 2025.</a:t>
            </a:r>
          </a:p>
          <a:p>
            <a:r>
              <a:rPr lang="en-US"/>
              <a:t/>
            </a:r>
          </a:p>
          <a:p>
            <a:r>
              <a:rPr lang="en-US"/>
              <a:t>Previously served as an SEC Commissioner from 2002 to 2008.</a:t>
            </a:r>
          </a:p>
          <a:p>
            <a:r>
              <a:rPr lang="en-US"/>
              <a:t/>
            </a:r>
          </a:p>
          <a:p>
            <a:r>
              <a:rPr lang="en-US"/>
              <a:t>Known for advocating reduced regulatory burdens and promoting financial innovation. </a:t>
            </a:r>
          </a:p>
          <a:p>
            <a:r>
              <a:rPr lang="en-US"/>
              <a:t/>
            </a:r>
          </a:p>
          <a:p>
            <a:r>
              <a:rPr lang="en-US"/>
              <a:t/>
            </a:r>
          </a:p>
          <a:p>
            <a:r>
              <a:rPr lang="en-US"/>
              <a:t>Regulatory Philosophy</a:t>
            </a:r>
          </a:p>
          <a:p>
            <a:r>
              <a:rPr lang="en-US"/>
              <a:t/>
            </a:r>
          </a:p>
          <a:p>
            <a:r>
              <a:rPr lang="en-US"/>
              <a:t>Emphasis on clear, transparent guidelines over "regulation by enforcement."</a:t>
            </a:r>
          </a:p>
          <a:p>
            <a:r>
              <a:rPr lang="en-US"/>
              <a:t/>
            </a:r>
          </a:p>
          <a:p>
            <a:r>
              <a:rPr lang="en-US"/>
              <a:t>Support for free-market principles and reduced compliance costs.</a:t>
            </a:r>
          </a:p>
          <a:p>
            <a:r>
              <a:rPr lang="en-US"/>
              <a:t/>
            </a:r>
          </a:p>
          <a:p>
            <a:r>
              <a:rPr lang="en-US"/>
              <a:t>Advocacy for the development of a robust regulatory framework for digital assets. </a:t>
            </a:r>
          </a:p>
          <a:p>
            <a:r>
              <a:rPr lang="en-US"/>
              <a:t/>
            </a:r>
          </a:p>
          <a:p>
            <a:r>
              <a:rPr lang="en-US"/>
              <a:t/>
            </a:r>
          </a:p>
          <a:p>
            <a:r>
              <a:rPr lang="en-US"/>
              <a:t>Implications for the SEC</a:t>
            </a:r>
          </a:p>
          <a:p>
            <a:r>
              <a:rPr lang="en-US"/>
              <a:t/>
            </a:r>
          </a:p>
          <a:p>
            <a:r>
              <a:rPr lang="en-US"/>
              <a:t>Shift towards deregulation and pro-business policies.</a:t>
            </a:r>
          </a:p>
          <a:p>
            <a:r>
              <a:rPr lang="en-US"/>
              <a:t/>
            </a:r>
          </a:p>
          <a:p>
            <a:r>
              <a:rPr lang="en-US"/>
              <a:t>Potential easing of reporting requirements and compliance obligations.</a:t>
            </a:r>
          </a:p>
          <a:p>
            <a:r>
              <a:rPr lang="en-US"/>
              <a:t/>
            </a:r>
          </a:p>
          <a:p>
            <a:r>
              <a:rPr lang="en-US"/>
              <a:t>Increased focus on fostering innovation, particularly in the cryptocurrency sector.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Organizational Restructuring and Budget Cuts</a:t>
            </a:r>
          </a:p>
          <a:p>
            <a:r>
              <a:rPr lang="en-US"/>
              <a:t>Staff Reduction</a:t>
            </a:r>
          </a:p>
          <a:p>
            <a:r>
              <a:rPr lang="en-US"/>
              <a:t>DOGE implemented a 16% workforce reduction at the SEC, the largest downsizing in over a decade.</a:t>
            </a:r>
          </a:p>
          <a:p>
            <a:r>
              <a:rPr lang="en-US"/>
              <a:t/>
            </a:r>
          </a:p>
          <a:p>
            <a:r>
              <a:rPr lang="en-US"/>
              <a:t>While framed as part of a "voluntary buyout" initiative, it resulted in the loss of mid-career professionals in the Office of Enforcement, Office of Compliance Inspections and Examinations (OCIE), and the Division of Investment Management.</a:t>
            </a:r>
          </a:p>
          <a:p>
            <a:r>
              <a:rPr lang="en-US"/>
              <a:t/>
            </a:r>
          </a:p>
          <a:p>
            <a:r>
              <a:rPr lang="en-US"/>
              <a:t>DOGE justified the cuts as necessary to “eliminate redundancies” and “streamline inefficiencies,” though critics argue this weakened the agency’s investigative and oversight capabilities.</a:t>
            </a:r>
          </a:p>
          <a:p>
            <a:r>
              <a:rPr lang="en-US"/>
              <a:t/>
            </a:r>
          </a:p>
          <a:p>
            <a:r>
              <a:rPr lang="en-US"/>
              <a:t>Budget Reallocations</a:t>
            </a:r>
          </a:p>
          <a:p>
            <a:r>
              <a:rPr lang="en-US"/>
              <a:t>DOGE pressed the SEC to reduce travel budgets, limit third-party contracting, and delay tech infrastructure upgrades.</a:t>
            </a:r>
          </a:p>
          <a:p>
            <a:r>
              <a:rPr lang="en-US"/>
              <a:t/>
            </a:r>
          </a:p>
          <a:p>
            <a:r>
              <a:rPr lang="en-US"/>
              <a:t>This has directly affected exam scheduling and enforcement timelines, with delays in processing complex investigations and rule implementation reviews.</a:t>
            </a:r>
          </a:p>
          <a:p>
            <a:r>
              <a:rPr lang="en-US"/>
              <a:t/>
            </a:r>
          </a:p>
          <a:p>
            <a:r>
              <a:rPr lang="en-US"/>
              <a:t>2. Oversight and Internal Audits</a:t>
            </a:r>
          </a:p>
          <a:p>
            <a:r>
              <a:rPr lang="en-US"/>
              <a:t>Waste and Abuse Probes</a:t>
            </a:r>
          </a:p>
          <a:p>
            <a:r>
              <a:rPr lang="en-US"/>
              <a:t>In early 2025, DOGE launched an internal audit into the SEC, citing three primary allegations:</a:t>
            </a:r>
          </a:p>
          <a:p>
            <a:r>
              <a:rPr lang="en-US"/>
              <a:t/>
            </a:r>
          </a:p>
          <a:p>
            <a:r>
              <a:rPr lang="en-US"/>
              <a:t>Misallocation of enforcement resources.</a:t>
            </a:r>
          </a:p>
          <a:p>
            <a:r>
              <a:rPr lang="en-US"/>
              <a:t/>
            </a:r>
          </a:p>
          <a:p>
            <a:r>
              <a:rPr lang="en-US"/>
              <a:t>Excessive outside consultant spending.</a:t>
            </a:r>
          </a:p>
          <a:p>
            <a:r>
              <a:rPr lang="en-US"/>
              <a:t/>
            </a:r>
          </a:p>
          <a:p>
            <a:r>
              <a:rPr lang="en-US"/>
              <a:t>Bloated bureaucratic procedures.</a:t>
            </a:r>
          </a:p>
          <a:p>
            <a:r>
              <a:rPr lang="en-US"/>
              <a:t/>
            </a:r>
          </a:p>
          <a:p>
            <a:r>
              <a:rPr lang="en-US"/>
              <a:t>This has created a climate of caution and retrenchment within the Commission, as staff fear reprisal or budget retaliation for launching new or aggressive enforcement actions.</a:t>
            </a:r>
          </a:p>
          <a:p>
            <a:r>
              <a:rPr lang="en-US"/>
              <a:t/>
            </a:r>
          </a:p>
          <a:p>
            <a:r>
              <a:rPr lang="en-US"/>
              <a:t>Policy Freezes</a:t>
            </a:r>
          </a:p>
          <a:p>
            <a:r>
              <a:rPr lang="en-US"/>
              <a:t>Certain regulatory initiatives—especially those championed under the prior administration—were paused pending DOGE reviews, including:</a:t>
            </a:r>
          </a:p>
          <a:p>
            <a:r>
              <a:rPr lang="en-US"/>
              <a:t/>
            </a:r>
          </a:p>
          <a:p>
            <a:r>
              <a:rPr lang="en-US"/>
              <a:t>Climate-related disclosure requirements.</a:t>
            </a:r>
          </a:p>
          <a:p>
            <a:r>
              <a:rPr lang="en-US"/>
              <a:t/>
            </a:r>
          </a:p>
          <a:p>
            <a:r>
              <a:rPr lang="en-US"/>
              <a:t>Equity market structure reforms.</a:t>
            </a:r>
          </a:p>
          <a:p>
            <a:r>
              <a:rPr lang="en-US"/>
              <a:t/>
            </a:r>
          </a:p>
          <a:p>
            <a:r>
              <a:rPr lang="en-US"/>
              <a:t>Expansion of the consolidated audit trail (CAT).</a:t>
            </a:r>
          </a:p>
          <a:p>
            <a:r>
              <a:rPr lang="en-US"/>
              <a:t/>
            </a:r>
          </a:p>
          <a:p>
            <a:r>
              <a:rPr lang="en-US"/>
              <a:t>3. Cultural and Strategic Shifts</a:t>
            </a:r>
          </a:p>
          <a:p>
            <a:r>
              <a:rPr lang="en-US"/>
              <a:t>Shift Toward Deregulation</a:t>
            </a:r>
          </a:p>
          <a:p>
            <a:r>
              <a:rPr lang="en-US"/>
              <a:t>DOGE promotes a deregulatory ethos, urging the SEC to focus on:</a:t>
            </a:r>
          </a:p>
          <a:p>
            <a:r>
              <a:rPr lang="en-US"/>
              <a:t/>
            </a:r>
          </a:p>
          <a:p>
            <a:r>
              <a:rPr lang="en-US"/>
              <a:t>Clear rulemaking rather than "regulation by enforcement."</a:t>
            </a:r>
          </a:p>
          <a:p>
            <a:r>
              <a:rPr lang="en-US"/>
              <a:t/>
            </a:r>
          </a:p>
          <a:p>
            <a:r>
              <a:rPr lang="en-US"/>
              <a:t>Simplifying disclosure rules for public companies.</a:t>
            </a:r>
          </a:p>
          <a:p>
            <a:r>
              <a:rPr lang="en-US"/>
              <a:t/>
            </a:r>
          </a:p>
          <a:p>
            <a:r>
              <a:rPr lang="en-US"/>
              <a:t>Reducing perceived burdens on capital formation.</a:t>
            </a:r>
          </a:p>
          <a:p>
            <a:r>
              <a:rPr lang="en-US"/>
              <a:t/>
            </a:r>
          </a:p>
          <a:p>
            <a:r>
              <a:rPr lang="en-US"/>
              <a:t>This has influenced Chairman Paul Atkins’ agenda, aligning SEC priorities with DOGE’s pro-business and anti-red tape narrative.</a:t>
            </a:r>
          </a:p>
          <a:p>
            <a:r>
              <a:rPr lang="en-US"/>
              <a:t/>
            </a:r>
          </a:p>
          <a:p>
            <a:r>
              <a:rPr lang="en-US"/>
              <a:t>Leadership Placement and Coordination</a:t>
            </a:r>
          </a:p>
          <a:p>
            <a:r>
              <a:rPr lang="en-US"/>
              <a:t>DOGE appointees were embedded in several SEC working groups to:</a:t>
            </a:r>
          </a:p>
          <a:p>
            <a:r>
              <a:rPr lang="en-US"/>
              <a:t/>
            </a:r>
          </a:p>
          <a:p>
            <a:r>
              <a:rPr lang="en-US"/>
              <a:t>Monitor contract expenditures.</a:t>
            </a:r>
          </a:p>
          <a:p>
            <a:r>
              <a:rPr lang="en-US"/>
              <a:t/>
            </a:r>
          </a:p>
          <a:p>
            <a:r>
              <a:rPr lang="en-US"/>
              <a:t>Advise on organizational re-alignment.</a:t>
            </a:r>
          </a:p>
          <a:p>
            <a:r>
              <a:rPr lang="en-US"/>
              <a:t/>
            </a:r>
          </a:p>
          <a:p>
            <a:r>
              <a:rPr lang="en-US"/>
              <a:t>Provide quarterly efficiency benchmarks to the Office of the Chairman.</a:t>
            </a:r>
          </a:p>
          <a:p>
            <a:r>
              <a:rPr lang="en-US"/>
              <a:t/>
            </a:r>
          </a:p>
          <a:p>
            <a:r>
              <a:rPr lang="en-US"/>
              <a:t>4. Impact on Crypto Oversight and Public Perception</a:t>
            </a:r>
          </a:p>
          <a:p>
            <a:r>
              <a:rPr lang="en-US"/>
              <a:t>Crypto Regulation Review</a:t>
            </a:r>
          </a:p>
          <a:p>
            <a:r>
              <a:rPr lang="en-US"/>
              <a:t>DOGE has been a key player in reassessing the SEC’s crypto enforcement strategy.</a:t>
            </a:r>
          </a:p>
          <a:p>
            <a:r>
              <a:rPr lang="en-US"/>
              <a:t/>
            </a:r>
          </a:p>
          <a:p>
            <a:r>
              <a:rPr lang="en-US"/>
              <a:t>The group’s influence led to the February 2025 declaration that meme coins like Dogecoin are not securities, curbing SEC authority over certain digital assets.</a:t>
            </a:r>
          </a:p>
          <a:p>
            <a:r>
              <a:rPr lang="en-US"/>
              <a:t/>
            </a:r>
          </a:p>
          <a:p>
            <a:r>
              <a:rPr lang="en-US"/>
              <a:t>Public Criticism and Praise</a:t>
            </a:r>
          </a:p>
          <a:p>
            <a:r>
              <a:rPr lang="en-US"/>
              <a:t>Critics warn that DOGE’s involvement has weakened the SEC’s investor protection mandate.</a:t>
            </a:r>
          </a:p>
          <a:p>
            <a:r>
              <a:rPr lang="en-US"/>
              <a:t/>
            </a:r>
          </a:p>
          <a:p>
            <a:r>
              <a:rPr lang="en-US"/>
              <a:t>Supporters argue that DOGE has reined in bureaucratic overreach and brought accountability to unchecked regulatory sprawl.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Climate-Related Disclosure Rule</a:t>
            </a:r>
          </a:p>
          <a:p>
            <a:r>
              <a:rPr lang="en-US"/>
              <a:t/>
            </a:r>
          </a:p>
          <a:p>
            <a:r>
              <a:rPr lang="en-US"/>
              <a:t>Initially adopted in March 2024, requiring companies to disclose climate-related risks and greenhouse gas emissions.</a:t>
            </a:r>
          </a:p>
          <a:p>
            <a:r>
              <a:rPr lang="en-US"/>
              <a:t/>
            </a:r>
          </a:p>
          <a:p>
            <a:r>
              <a:rPr lang="en-US"/>
              <a:t>Implementation delayed indefinitely amid legal challenges and a shift in SEC priorities under the new administration. </a:t>
            </a:r>
          </a:p>
          <a:p>
            <a:r>
              <a:rPr lang="en-US"/>
              <a:t/>
            </a:r>
          </a:p>
          <a:p>
            <a:r>
              <a:rPr lang="en-US"/>
              <a:t>Investment Company Names Rule</a:t>
            </a:r>
          </a:p>
          <a:p>
            <a:r>
              <a:rPr lang="en-US"/>
              <a:t/>
            </a:r>
          </a:p>
          <a:p>
            <a:r>
              <a:rPr lang="en-US"/>
              <a:t>Amendments adopted in September 2023 to prevent misleading fund names.</a:t>
            </a:r>
          </a:p>
          <a:p>
            <a:r>
              <a:rPr lang="en-US"/>
              <a:t/>
            </a:r>
          </a:p>
          <a:p>
            <a:r>
              <a:rPr lang="en-US"/>
              <a:t>Compliance dates extended by six months:</a:t>
            </a:r>
          </a:p>
          <a:p>
            <a:r>
              <a:rPr lang="en-US"/>
              <a:t/>
            </a:r>
          </a:p>
          <a:p>
            <a:r>
              <a:rPr lang="en-US"/>
              <a:t>Large fund groups: from December 11, 2025, to June 11, 2026.</a:t>
            </a:r>
          </a:p>
          <a:p>
            <a:r>
              <a:rPr lang="en-US"/>
              <a:t/>
            </a:r>
          </a:p>
          <a:p>
            <a:r>
              <a:rPr lang="en-US"/>
              <a:t>Smaller fund groups: from June 11, 2026, to December 11, 2026.</a:t>
            </a:r>
          </a:p>
          <a:p>
            <a:r>
              <a:rPr lang="en-US"/>
              <a:t/>
            </a:r>
          </a:p>
          <a:p>
            <a:r>
              <a:rPr lang="en-US"/>
              <a:t>Treasury Clearing Rule</a:t>
            </a:r>
          </a:p>
          <a:p>
            <a:r>
              <a:rPr lang="en-US"/>
              <a:t/>
            </a:r>
          </a:p>
          <a:p>
            <a:r>
              <a:rPr lang="en-US"/>
              <a:t>Final rule approved in December 2023, requiring central clearing of U.S. </a:t>
            </a:r>
          </a:p>
          <a:p>
            <a:r>
              <a:rPr lang="en-US"/>
              <a:t>Compliance dates:</a:t>
            </a:r>
          </a:p>
          <a:p>
            <a:r>
              <a:rPr lang="en-US"/>
              <a:t/>
            </a:r>
          </a:p>
          <a:p>
            <a:r>
              <a:rPr lang="en-US"/>
              <a:t>Cash transactions: December 31, 2025.</a:t>
            </a:r>
          </a:p>
          <a:p>
            <a:r>
              <a:rPr lang="en-US"/>
              <a:t/>
            </a:r>
          </a:p>
          <a:p>
            <a:r>
              <a:rPr lang="en-US"/>
              <a:t>Repurchase agreements: June 30, 2026.</a:t>
            </a:r>
          </a:p>
          <a:p>
            <a:r>
              <a:rPr lang="en-US"/>
              <a:t/>
            </a:r>
          </a:p>
          <a:p>
            <a:r>
              <a:rPr lang="en-US"/>
              <a:t>Regulation S-P Amendments</a:t>
            </a:r>
          </a:p>
          <a:p>
            <a:r>
              <a:rPr lang="en-US"/>
              <a:t/>
            </a:r>
          </a:p>
          <a:p>
            <a:r>
              <a:rPr lang="en-US"/>
              <a:t>Modernized rules to enhance protection of customer information by financial institutions.</a:t>
            </a:r>
          </a:p>
          <a:p>
            <a:r>
              <a:rPr lang="en-US"/>
              <a:t/>
            </a:r>
          </a:p>
          <a:p>
            <a:r>
              <a:rPr lang="en-US"/>
              <a:t>Compliance dates:</a:t>
            </a:r>
          </a:p>
          <a:p>
            <a:r>
              <a:rPr lang="en-US"/>
              <a:t/>
            </a:r>
          </a:p>
          <a:p>
            <a:r>
              <a:rPr lang="en-US"/>
              <a:t>Larger entities: December 3, 2025.</a:t>
            </a:r>
          </a:p>
          <a:p>
            <a:r>
              <a:rPr lang="en-US"/>
              <a:t/>
            </a:r>
          </a:p>
          <a:p>
            <a:r>
              <a:rPr lang="en-US"/>
              <a:t>Smaller entities: June 3, 2026.</a:t>
            </a:r>
          </a:p>
          <a:p>
            <a:r>
              <a:rPr lang="en-US"/>
              <a:t/>
            </a:r>
          </a:p>
          <a:p>
            <a:r>
              <a:rPr lang="en-US"/>
              <a:t>Treasury securities and repurchase agreements.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Requirements:</a:t>
            </a:r>
          </a:p>
          <a:p>
            <a:r>
              <a:rPr lang="en-US"/>
              <a:t>AML/CFT Program: Implement a risk-based AML/CFT program with internal policies, procedures, and controls.</a:t>
            </a:r>
          </a:p>
          <a:p>
            <a:r>
              <a:rPr lang="en-US"/>
              <a:t/>
            </a:r>
          </a:p>
          <a:p>
            <a:r>
              <a:rPr lang="en-US"/>
              <a:t>Suspicious Activity Reports (SARs): File SARs for transactions involving potential money laundering or other illicit activities.</a:t>
            </a:r>
          </a:p>
          <a:p>
            <a:r>
              <a:rPr lang="en-US"/>
              <a:t/>
            </a:r>
          </a:p>
          <a:p>
            <a:r>
              <a:rPr lang="en-US"/>
              <a:t>Recordkeeping: Maintain records related to fund transmittals, complying with the Recordkeeping and Travel Rules.</a:t>
            </a:r>
          </a:p>
          <a:p>
            <a:r>
              <a:rPr lang="en-US"/>
              <a:t/>
            </a:r>
          </a:p>
          <a:p>
            <a:r>
              <a:rPr lang="en-US"/>
              <a:t>Information Sharing: Participate in information sharing under Sections 314(a) and 314(b) of the USA PATRIOT Act.</a:t>
            </a:r>
          </a:p>
          <a:p>
            <a:r>
              <a:rPr lang="en-US"/>
              <a:t/>
            </a:r>
          </a:p>
          <a:p>
            <a:r>
              <a:rPr lang="en-US"/>
              <a:t>Exclusions: Certain advisers, such as mid-sized advisers, multi-state advisers, and pension consultants, are excluded from the definition of "investment adviser" under the rule.</a:t>
            </a:r>
          </a:p>
          <a:p>
            <a:r>
              <a:rPr lang="en-US"/>
              <a:t/>
            </a:r>
          </a:p>
          <a:p>
            <a:r>
              <a:rPr lang="en-US"/>
              <a:t>Key Changes:</a:t>
            </a:r>
          </a:p>
          <a:p>
            <a:r>
              <a:rPr lang="en-US"/>
              <a:t>Expanded Fiduciary Definition: Financial professionals providing investment advice for a fee to retirement plan participants or IRA owners are considered fiduciaries.</a:t>
            </a:r>
          </a:p>
          <a:p>
            <a:r>
              <a:rPr lang="en-US"/>
              <a:t/>
            </a:r>
          </a:p>
          <a:p>
            <a:r>
              <a:rPr lang="en-US"/>
              <a:t>One-Time Advice: The rule applies to one-time recommendations, such as rollovers from retirement plans to IRAs.</a:t>
            </a:r>
          </a:p>
          <a:p>
            <a:r>
              <a:rPr lang="en-US"/>
              <a:t/>
            </a:r>
          </a:p>
          <a:p>
            <a:r>
              <a:rPr lang="en-US"/>
              <a:t>Impartial Conduct Standards: Fiduciaries must provide prudent advice, act in the investor's best interest, avoid misleading statements, and charge reasonable fees.</a:t>
            </a:r>
          </a:p>
          <a:p>
            <a:r>
              <a:rPr lang="en-US"/>
              <a:t/>
            </a:r>
          </a:p>
          <a:p>
            <a:r>
              <a:rPr lang="en-US"/>
              <a:t>Prohibited Transaction Exemptions (PTEs): Amendments to PTEs, including PTE 2020-02, provide conditions under which fiduciaries can receive compensation that would otherwise be prohibited.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6.jpe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130300" y="4057750"/>
            <a:ext cx="3086100" cy="2171499"/>
            <a:chOff x="0" y="0"/>
            <a:chExt cx="812800" cy="571917"/>
          </a:xfrm>
        </p:grpSpPr>
        <p:sp>
          <p:nvSpPr>
            <p:cNvPr name="Freeform 4" id="4"/>
            <p:cNvSpPr/>
            <p:nvPr/>
          </p:nvSpPr>
          <p:spPr>
            <a:xfrm flipH="false" flipV="false" rot="0">
              <a:off x="0" y="0"/>
              <a:ext cx="812800" cy="571917"/>
            </a:xfrm>
            <a:custGeom>
              <a:avLst/>
              <a:gdLst/>
              <a:ahLst/>
              <a:cxnLst/>
              <a:rect r="r" b="b" t="t" l="l"/>
              <a:pathLst>
                <a:path h="571917" w="812800">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C2344"/>
            </a:solidFill>
          </p:spPr>
        </p:sp>
        <p:sp>
          <p:nvSpPr>
            <p:cNvPr name="TextBox 5" id="5"/>
            <p:cNvSpPr txBox="true"/>
            <p:nvPr/>
          </p:nvSpPr>
          <p:spPr>
            <a:xfrm>
              <a:off x="0" y="-47625"/>
              <a:ext cx="812800" cy="61954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6467343" y="4057750"/>
            <a:ext cx="3086100" cy="2171499"/>
            <a:chOff x="0" y="0"/>
            <a:chExt cx="812800" cy="571917"/>
          </a:xfrm>
        </p:grpSpPr>
        <p:sp>
          <p:nvSpPr>
            <p:cNvPr name="Freeform 7" id="7"/>
            <p:cNvSpPr/>
            <p:nvPr/>
          </p:nvSpPr>
          <p:spPr>
            <a:xfrm flipH="false" flipV="false" rot="0">
              <a:off x="0" y="0"/>
              <a:ext cx="812800" cy="571917"/>
            </a:xfrm>
            <a:custGeom>
              <a:avLst/>
              <a:gdLst/>
              <a:ahLst/>
              <a:cxnLst/>
              <a:rect r="r" b="b" t="t" l="l"/>
              <a:pathLst>
                <a:path h="571917" w="812800">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C2344"/>
            </a:solidFill>
          </p:spPr>
        </p:sp>
        <p:sp>
          <p:nvSpPr>
            <p:cNvPr name="TextBox 8" id="8"/>
            <p:cNvSpPr txBox="true"/>
            <p:nvPr/>
          </p:nvSpPr>
          <p:spPr>
            <a:xfrm>
              <a:off x="0" y="-47625"/>
              <a:ext cx="812800" cy="619542"/>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4499019" y="486962"/>
            <a:ext cx="3192594" cy="1723900"/>
          </a:xfrm>
          <a:custGeom>
            <a:avLst/>
            <a:gdLst/>
            <a:ahLst/>
            <a:cxnLst/>
            <a:rect r="r" b="b" t="t" l="l"/>
            <a:pathLst>
              <a:path h="1723900" w="3192594">
                <a:moveTo>
                  <a:pt x="0" y="0"/>
                </a:moveTo>
                <a:lnTo>
                  <a:pt x="3192594" y="0"/>
                </a:lnTo>
                <a:lnTo>
                  <a:pt x="3192594" y="1723900"/>
                </a:lnTo>
                <a:lnTo>
                  <a:pt x="0" y="1723900"/>
                </a:lnTo>
                <a:lnTo>
                  <a:pt x="0" y="0"/>
                </a:lnTo>
                <a:close/>
              </a:path>
            </a:pathLst>
          </a:custGeom>
          <a:blipFill>
            <a:blip r:embed="rId3"/>
            <a:stretch>
              <a:fillRect l="0" t="0" r="0" b="0"/>
            </a:stretch>
          </a:blipFill>
        </p:spPr>
      </p:sp>
      <p:sp>
        <p:nvSpPr>
          <p:cNvPr name="TextBox 10" id="10"/>
          <p:cNvSpPr txBox="true"/>
          <p:nvPr/>
        </p:nvSpPr>
        <p:spPr>
          <a:xfrm rot="0">
            <a:off x="4220957" y="2886276"/>
            <a:ext cx="9846085" cy="4352523"/>
          </a:xfrm>
          <a:prstGeom prst="rect">
            <a:avLst/>
          </a:prstGeom>
        </p:spPr>
        <p:txBody>
          <a:bodyPr anchor="t" rtlCol="false" tIns="0" lIns="0" bIns="0" rIns="0">
            <a:spAutoFit/>
          </a:bodyPr>
          <a:lstStyle/>
          <a:p>
            <a:pPr algn="ctr">
              <a:lnSpc>
                <a:spcPts val="11572"/>
              </a:lnSpc>
            </a:pPr>
            <a:r>
              <a:rPr lang="en-US" b="true" sz="8265">
                <a:solidFill>
                  <a:srgbClr val="0C2344"/>
                </a:solidFill>
                <a:latin typeface="League Spartan"/>
                <a:ea typeface="League Spartan"/>
                <a:cs typeface="League Spartan"/>
                <a:sym typeface="League Spartan"/>
              </a:rPr>
              <a:t>WHAT THE HECK IS GOING ON AT THE SEC?</a:t>
            </a:r>
          </a:p>
        </p:txBody>
      </p:sp>
      <p:sp>
        <p:nvSpPr>
          <p:cNvPr name="TextBox 11" id="11"/>
          <p:cNvSpPr txBox="true"/>
          <p:nvPr/>
        </p:nvSpPr>
        <p:spPr>
          <a:xfrm rot="0">
            <a:off x="348697" y="7857668"/>
            <a:ext cx="17590606" cy="695873"/>
          </a:xfrm>
          <a:prstGeom prst="rect">
            <a:avLst/>
          </a:prstGeom>
        </p:spPr>
        <p:txBody>
          <a:bodyPr anchor="t" rtlCol="false" tIns="0" lIns="0" bIns="0" rIns="0">
            <a:spAutoFit/>
          </a:bodyPr>
          <a:lstStyle/>
          <a:p>
            <a:pPr algn="ctr">
              <a:lnSpc>
                <a:spcPts val="5744"/>
              </a:lnSpc>
            </a:pPr>
            <a:r>
              <a:rPr lang="en-US" b="true" sz="4103">
                <a:solidFill>
                  <a:srgbClr val="262626"/>
                </a:solidFill>
                <a:latin typeface="Roboto Bold"/>
                <a:ea typeface="Roboto Bold"/>
                <a:cs typeface="Roboto Bold"/>
                <a:sym typeface="Roboto Bold"/>
              </a:rPr>
              <a:t>NAVIGATING REGULATORY SHIFTS IN A CHANGING LANDSCAPE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028700" y="8997950"/>
            <a:ext cx="2514600" cy="260350"/>
            <a:chOff x="0" y="0"/>
            <a:chExt cx="662281" cy="68570"/>
          </a:xfrm>
        </p:grpSpPr>
        <p:sp>
          <p:nvSpPr>
            <p:cNvPr name="Freeform 4" id="4"/>
            <p:cNvSpPr/>
            <p:nvPr/>
          </p:nvSpPr>
          <p:spPr>
            <a:xfrm flipH="false" flipV="false" rot="0">
              <a:off x="0" y="0"/>
              <a:ext cx="662281" cy="68570"/>
            </a:xfrm>
            <a:custGeom>
              <a:avLst/>
              <a:gdLst/>
              <a:ahLst/>
              <a:cxnLst/>
              <a:rect r="r" b="b" t="t" l="l"/>
              <a:pathLst>
                <a:path h="68570" w="662281">
                  <a:moveTo>
                    <a:pt x="0" y="0"/>
                  </a:moveTo>
                  <a:lnTo>
                    <a:pt x="662281" y="0"/>
                  </a:lnTo>
                  <a:lnTo>
                    <a:pt x="662281" y="68570"/>
                  </a:lnTo>
                  <a:lnTo>
                    <a:pt x="0" y="68570"/>
                  </a:lnTo>
                  <a:close/>
                </a:path>
              </a:pathLst>
            </a:custGeom>
            <a:solidFill>
              <a:srgbClr val="0C2344"/>
            </a:solidFill>
          </p:spPr>
        </p:sp>
        <p:sp>
          <p:nvSpPr>
            <p:cNvPr name="TextBox 5" id="5"/>
            <p:cNvSpPr txBox="true"/>
            <p:nvPr/>
          </p:nvSpPr>
          <p:spPr>
            <a:xfrm>
              <a:off x="0" y="-47625"/>
              <a:ext cx="662281" cy="11619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1726528"/>
            <a:ext cx="5898349" cy="912915"/>
          </a:xfrm>
          <a:prstGeom prst="rect">
            <a:avLst/>
          </a:prstGeom>
        </p:spPr>
        <p:txBody>
          <a:bodyPr anchor="t" rtlCol="false" tIns="0" lIns="0" bIns="0" rIns="0">
            <a:spAutoFit/>
          </a:bodyPr>
          <a:lstStyle/>
          <a:p>
            <a:pPr algn="l">
              <a:lnSpc>
                <a:spcPts val="7431"/>
              </a:lnSpc>
            </a:pPr>
            <a:r>
              <a:rPr lang="en-US" b="true" sz="5308">
                <a:solidFill>
                  <a:srgbClr val="0C2344"/>
                </a:solidFill>
                <a:latin typeface="League Spartan"/>
                <a:ea typeface="League Spartan"/>
                <a:cs typeface="League Spartan"/>
                <a:sym typeface="League Spartan"/>
              </a:rPr>
              <a:t>DISCLOSURE</a:t>
            </a:r>
          </a:p>
        </p:txBody>
      </p:sp>
      <p:sp>
        <p:nvSpPr>
          <p:cNvPr name="TextBox 7" id="7"/>
          <p:cNvSpPr txBox="true"/>
          <p:nvPr/>
        </p:nvSpPr>
        <p:spPr>
          <a:xfrm rot="0">
            <a:off x="1028700" y="914400"/>
            <a:ext cx="6929140" cy="897853"/>
          </a:xfrm>
          <a:prstGeom prst="rect">
            <a:avLst/>
          </a:prstGeom>
        </p:spPr>
        <p:txBody>
          <a:bodyPr anchor="t" rtlCol="false" tIns="0" lIns="0" bIns="0" rIns="0">
            <a:spAutoFit/>
          </a:bodyPr>
          <a:lstStyle/>
          <a:p>
            <a:pPr algn="l">
              <a:lnSpc>
                <a:spcPts val="7212"/>
              </a:lnSpc>
            </a:pPr>
            <a:r>
              <a:rPr lang="en-US" sz="5151">
                <a:solidFill>
                  <a:srgbClr val="262626"/>
                </a:solidFill>
                <a:latin typeface="Roboto"/>
                <a:ea typeface="Roboto"/>
                <a:cs typeface="Roboto"/>
                <a:sym typeface="Roboto"/>
              </a:rPr>
              <a:t>NASAA </a:t>
            </a:r>
          </a:p>
        </p:txBody>
      </p:sp>
      <p:sp>
        <p:nvSpPr>
          <p:cNvPr name="TextBox 8" id="8"/>
          <p:cNvSpPr txBox="true"/>
          <p:nvPr/>
        </p:nvSpPr>
        <p:spPr>
          <a:xfrm rot="0">
            <a:off x="2565907" y="3146314"/>
            <a:ext cx="13156187" cy="5265066"/>
          </a:xfrm>
          <a:prstGeom prst="rect">
            <a:avLst/>
          </a:prstGeom>
        </p:spPr>
        <p:txBody>
          <a:bodyPr anchor="t" rtlCol="false" tIns="0" lIns="0" bIns="0" rIns="0">
            <a:spAutoFit/>
          </a:bodyPr>
          <a:lstStyle/>
          <a:p>
            <a:pPr algn="ctr">
              <a:lnSpc>
                <a:spcPts val="6949"/>
              </a:lnSpc>
              <a:spcBef>
                <a:spcPct val="0"/>
              </a:spcBef>
            </a:pPr>
            <a:r>
              <a:rPr lang="en-US" sz="4963">
                <a:solidFill>
                  <a:srgbClr val="262626"/>
                </a:solidFill>
                <a:latin typeface="Poppins"/>
                <a:ea typeface="Poppins"/>
                <a:cs typeface="Poppins"/>
                <a:sym typeface="Poppins"/>
              </a:rPr>
              <a:t>NASAA does not endorse any particular provider of CE courses. The content of the course and any views expressed are my own and do not necessarily reflect the views of NASAA or any of its member jurisdictions.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grpSp>
        <p:nvGrpSpPr>
          <p:cNvPr name="Group 3" id="3"/>
          <p:cNvGrpSpPr/>
          <p:nvPr/>
        </p:nvGrpSpPr>
        <p:grpSpPr>
          <a:xfrm rot="0">
            <a:off x="-910980" y="1028700"/>
            <a:ext cx="5245100" cy="1332778"/>
            <a:chOff x="0" y="0"/>
            <a:chExt cx="1381426" cy="351020"/>
          </a:xfrm>
        </p:grpSpPr>
        <p:sp>
          <p:nvSpPr>
            <p:cNvPr name="Freeform 4" id="4"/>
            <p:cNvSpPr/>
            <p:nvPr/>
          </p:nvSpPr>
          <p:spPr>
            <a:xfrm flipH="false" flipV="false" rot="0">
              <a:off x="0" y="0"/>
              <a:ext cx="1381426" cy="351020"/>
            </a:xfrm>
            <a:custGeom>
              <a:avLst/>
              <a:gdLst/>
              <a:ahLst/>
              <a:cxnLst/>
              <a:rect r="r" b="b" t="t" l="l"/>
              <a:pathLst>
                <a:path h="351020" w="1381426">
                  <a:moveTo>
                    <a:pt x="75277" y="0"/>
                  </a:moveTo>
                  <a:lnTo>
                    <a:pt x="1306148" y="0"/>
                  </a:lnTo>
                  <a:cubicBezTo>
                    <a:pt x="1326113" y="0"/>
                    <a:pt x="1345260" y="7931"/>
                    <a:pt x="1359377" y="22048"/>
                  </a:cubicBezTo>
                  <a:cubicBezTo>
                    <a:pt x="1373495" y="36166"/>
                    <a:pt x="1381426" y="55313"/>
                    <a:pt x="1381426" y="75277"/>
                  </a:cubicBezTo>
                  <a:lnTo>
                    <a:pt x="1381426" y="275742"/>
                  </a:lnTo>
                  <a:cubicBezTo>
                    <a:pt x="1381426" y="295707"/>
                    <a:pt x="1373495" y="314854"/>
                    <a:pt x="1359377" y="328971"/>
                  </a:cubicBezTo>
                  <a:cubicBezTo>
                    <a:pt x="1345260" y="343089"/>
                    <a:pt x="1326113" y="351020"/>
                    <a:pt x="1306148" y="351020"/>
                  </a:cubicBezTo>
                  <a:lnTo>
                    <a:pt x="75277" y="351020"/>
                  </a:lnTo>
                  <a:cubicBezTo>
                    <a:pt x="55313" y="351020"/>
                    <a:pt x="36166" y="343089"/>
                    <a:pt x="22048" y="328971"/>
                  </a:cubicBezTo>
                  <a:cubicBezTo>
                    <a:pt x="7931" y="314854"/>
                    <a:pt x="0" y="295707"/>
                    <a:pt x="0" y="275742"/>
                  </a:cubicBezTo>
                  <a:lnTo>
                    <a:pt x="0" y="75277"/>
                  </a:lnTo>
                  <a:cubicBezTo>
                    <a:pt x="0" y="55313"/>
                    <a:pt x="7931" y="36166"/>
                    <a:pt x="22048" y="22048"/>
                  </a:cubicBezTo>
                  <a:cubicBezTo>
                    <a:pt x="36166" y="7931"/>
                    <a:pt x="55313" y="0"/>
                    <a:pt x="75277" y="0"/>
                  </a:cubicBezTo>
                  <a:close/>
                </a:path>
              </a:pathLst>
            </a:custGeom>
            <a:solidFill>
              <a:srgbClr val="0C2344"/>
            </a:solidFill>
          </p:spPr>
        </p:sp>
        <p:sp>
          <p:nvSpPr>
            <p:cNvPr name="TextBox 5" id="5"/>
            <p:cNvSpPr txBox="true"/>
            <p:nvPr/>
          </p:nvSpPr>
          <p:spPr>
            <a:xfrm>
              <a:off x="0" y="-47625"/>
              <a:ext cx="1381426" cy="39864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528920" y="1028700"/>
            <a:ext cx="5118100" cy="1332778"/>
            <a:chOff x="0" y="0"/>
            <a:chExt cx="1347977" cy="351020"/>
          </a:xfrm>
        </p:grpSpPr>
        <p:sp>
          <p:nvSpPr>
            <p:cNvPr name="Freeform 7" id="7"/>
            <p:cNvSpPr/>
            <p:nvPr/>
          </p:nvSpPr>
          <p:spPr>
            <a:xfrm flipH="false" flipV="false" rot="0">
              <a:off x="0" y="0"/>
              <a:ext cx="1347977" cy="351020"/>
            </a:xfrm>
            <a:custGeom>
              <a:avLst/>
              <a:gdLst/>
              <a:ahLst/>
              <a:cxnLst/>
              <a:rect r="r" b="b" t="t" l="l"/>
              <a:pathLst>
                <a:path h="351020" w="1347977">
                  <a:moveTo>
                    <a:pt x="77145" y="0"/>
                  </a:moveTo>
                  <a:lnTo>
                    <a:pt x="1270832" y="0"/>
                  </a:lnTo>
                  <a:cubicBezTo>
                    <a:pt x="1291292" y="0"/>
                    <a:pt x="1310914" y="8128"/>
                    <a:pt x="1325382" y="22595"/>
                  </a:cubicBezTo>
                  <a:cubicBezTo>
                    <a:pt x="1339849" y="37063"/>
                    <a:pt x="1347977" y="56685"/>
                    <a:pt x="1347977" y="77145"/>
                  </a:cubicBezTo>
                  <a:lnTo>
                    <a:pt x="1347977" y="273874"/>
                  </a:lnTo>
                  <a:cubicBezTo>
                    <a:pt x="1347977" y="316480"/>
                    <a:pt x="1313438" y="351020"/>
                    <a:pt x="1270832" y="351020"/>
                  </a:cubicBezTo>
                  <a:lnTo>
                    <a:pt x="77145" y="351020"/>
                  </a:lnTo>
                  <a:cubicBezTo>
                    <a:pt x="34539" y="351020"/>
                    <a:pt x="0" y="316480"/>
                    <a:pt x="0" y="273874"/>
                  </a:cubicBezTo>
                  <a:lnTo>
                    <a:pt x="0" y="77145"/>
                  </a:lnTo>
                  <a:cubicBezTo>
                    <a:pt x="0" y="34539"/>
                    <a:pt x="34539" y="0"/>
                    <a:pt x="77145" y="0"/>
                  </a:cubicBezTo>
                  <a:close/>
                </a:path>
              </a:pathLst>
            </a:custGeom>
            <a:solidFill>
              <a:srgbClr val="0C2344"/>
            </a:solidFill>
          </p:spPr>
        </p:sp>
        <p:sp>
          <p:nvSpPr>
            <p:cNvPr name="TextBox 8" id="8"/>
            <p:cNvSpPr txBox="true"/>
            <p:nvPr/>
          </p:nvSpPr>
          <p:spPr>
            <a:xfrm>
              <a:off x="0" y="-47625"/>
              <a:ext cx="1347977" cy="39864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468848" y="4129448"/>
            <a:ext cx="3054350" cy="761278"/>
            <a:chOff x="0" y="0"/>
            <a:chExt cx="804438" cy="200501"/>
          </a:xfrm>
        </p:grpSpPr>
        <p:sp>
          <p:nvSpPr>
            <p:cNvPr name="Freeform 10" id="10"/>
            <p:cNvSpPr/>
            <p:nvPr/>
          </p:nvSpPr>
          <p:spPr>
            <a:xfrm flipH="false" flipV="false" rot="0">
              <a:off x="0" y="0"/>
              <a:ext cx="804438" cy="200501"/>
            </a:xfrm>
            <a:custGeom>
              <a:avLst/>
              <a:gdLst/>
              <a:ahLst/>
              <a:cxnLst/>
              <a:rect r="r" b="b" t="t" l="l"/>
              <a:pathLst>
                <a:path h="200501" w="804438">
                  <a:moveTo>
                    <a:pt x="100251" y="0"/>
                  </a:moveTo>
                  <a:lnTo>
                    <a:pt x="704187" y="0"/>
                  </a:lnTo>
                  <a:cubicBezTo>
                    <a:pt x="730775" y="0"/>
                    <a:pt x="756275" y="10562"/>
                    <a:pt x="775075" y="29363"/>
                  </a:cubicBezTo>
                  <a:cubicBezTo>
                    <a:pt x="793876" y="48163"/>
                    <a:pt x="804438" y="73662"/>
                    <a:pt x="804438" y="100251"/>
                  </a:cubicBezTo>
                  <a:lnTo>
                    <a:pt x="804438" y="100251"/>
                  </a:lnTo>
                  <a:cubicBezTo>
                    <a:pt x="804438" y="155617"/>
                    <a:pt x="759554" y="200501"/>
                    <a:pt x="704187" y="200501"/>
                  </a:cubicBezTo>
                  <a:lnTo>
                    <a:pt x="100251" y="200501"/>
                  </a:lnTo>
                  <a:cubicBezTo>
                    <a:pt x="44884" y="200501"/>
                    <a:pt x="0" y="155617"/>
                    <a:pt x="0" y="100251"/>
                  </a:cubicBezTo>
                  <a:lnTo>
                    <a:pt x="0" y="100251"/>
                  </a:lnTo>
                  <a:cubicBezTo>
                    <a:pt x="0" y="44884"/>
                    <a:pt x="44884" y="0"/>
                    <a:pt x="100251" y="0"/>
                  </a:cubicBezTo>
                  <a:close/>
                </a:path>
              </a:pathLst>
            </a:custGeom>
            <a:solidFill>
              <a:srgbClr val="0C2344"/>
            </a:solidFill>
          </p:spPr>
        </p:sp>
        <p:sp>
          <p:nvSpPr>
            <p:cNvPr name="TextBox 11" id="11"/>
            <p:cNvSpPr txBox="true"/>
            <p:nvPr/>
          </p:nvSpPr>
          <p:spPr>
            <a:xfrm>
              <a:off x="0" y="-47625"/>
              <a:ext cx="804438" cy="248126"/>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468848" y="5719401"/>
            <a:ext cx="759903" cy="759903"/>
          </a:xfrm>
          <a:custGeom>
            <a:avLst/>
            <a:gdLst/>
            <a:ahLst/>
            <a:cxnLst/>
            <a:rect r="r" b="b" t="t" l="l"/>
            <a:pathLst>
              <a:path h="759903" w="759903">
                <a:moveTo>
                  <a:pt x="0" y="0"/>
                </a:moveTo>
                <a:lnTo>
                  <a:pt x="759902" y="0"/>
                </a:lnTo>
                <a:lnTo>
                  <a:pt x="759902" y="759903"/>
                </a:lnTo>
                <a:lnTo>
                  <a:pt x="0" y="7599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468848" y="7393704"/>
            <a:ext cx="762324" cy="762324"/>
          </a:xfrm>
          <a:custGeom>
            <a:avLst/>
            <a:gdLst/>
            <a:ahLst/>
            <a:cxnLst/>
            <a:rect r="r" b="b" t="t" l="l"/>
            <a:pathLst>
              <a:path h="762324" w="762324">
                <a:moveTo>
                  <a:pt x="0" y="0"/>
                </a:moveTo>
                <a:lnTo>
                  <a:pt x="762323" y="0"/>
                </a:lnTo>
                <a:lnTo>
                  <a:pt x="762323" y="762323"/>
                </a:lnTo>
                <a:lnTo>
                  <a:pt x="0" y="7623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pic>
        <p:nvPicPr>
          <p:cNvPr name="Picture 14" id="14"/>
          <p:cNvPicPr>
            <a:picLocks noChangeAspect="true"/>
          </p:cNvPicPr>
          <p:nvPr/>
        </p:nvPicPr>
        <p:blipFill>
          <a:blip r:embed="rId7"/>
          <a:stretch>
            <a:fillRect/>
          </a:stretch>
        </p:blipFill>
        <p:spPr>
          <a:xfrm rot="1535792">
            <a:off x="11750491" y="2755092"/>
            <a:ext cx="6431078" cy="7448424"/>
          </a:xfrm>
          <a:prstGeom prst="rect">
            <a:avLst/>
          </a:prstGeom>
        </p:spPr>
      </p:pic>
      <p:pic>
        <p:nvPicPr>
          <p:cNvPr name="Picture 15" id="15"/>
          <p:cNvPicPr>
            <a:picLocks noChangeAspect="true"/>
          </p:cNvPicPr>
          <p:nvPr/>
        </p:nvPicPr>
        <p:blipFill>
          <a:blip r:embed="rId8"/>
          <a:stretch>
            <a:fillRect/>
          </a:stretch>
        </p:blipFill>
        <p:spPr>
          <a:xfrm rot="-790337">
            <a:off x="7198234" y="2375140"/>
            <a:ext cx="6431078" cy="7448424"/>
          </a:xfrm>
          <a:prstGeom prst="rect">
            <a:avLst/>
          </a:prstGeom>
        </p:spPr>
      </p:pic>
      <p:sp>
        <p:nvSpPr>
          <p:cNvPr name="TextBox 16" id="16"/>
          <p:cNvSpPr txBox="true"/>
          <p:nvPr/>
        </p:nvSpPr>
        <p:spPr>
          <a:xfrm rot="0">
            <a:off x="4720818" y="1096097"/>
            <a:ext cx="8421405" cy="1265381"/>
          </a:xfrm>
          <a:prstGeom prst="rect">
            <a:avLst/>
          </a:prstGeom>
        </p:spPr>
        <p:txBody>
          <a:bodyPr anchor="t" rtlCol="false" tIns="0" lIns="0" bIns="0" rIns="0">
            <a:spAutoFit/>
          </a:bodyPr>
          <a:lstStyle/>
          <a:p>
            <a:pPr algn="ctr">
              <a:lnSpc>
                <a:spcPts val="10334"/>
              </a:lnSpc>
            </a:pPr>
            <a:r>
              <a:rPr lang="en-US" b="true" sz="7382">
                <a:solidFill>
                  <a:srgbClr val="0C2344"/>
                </a:solidFill>
                <a:latin typeface="League Spartan"/>
                <a:ea typeface="League Spartan"/>
                <a:cs typeface="League Spartan"/>
                <a:sym typeface="League Spartan"/>
              </a:rPr>
              <a:t>THANK YOU</a:t>
            </a:r>
          </a:p>
        </p:txBody>
      </p:sp>
      <p:sp>
        <p:nvSpPr>
          <p:cNvPr name="TextBox 17" id="17"/>
          <p:cNvSpPr txBox="true"/>
          <p:nvPr/>
        </p:nvSpPr>
        <p:spPr>
          <a:xfrm rot="0">
            <a:off x="1199848" y="4270672"/>
            <a:ext cx="3592349" cy="535981"/>
          </a:xfrm>
          <a:prstGeom prst="rect">
            <a:avLst/>
          </a:prstGeom>
        </p:spPr>
        <p:txBody>
          <a:bodyPr anchor="t" rtlCol="false" tIns="0" lIns="0" bIns="0" rIns="0">
            <a:spAutoFit/>
          </a:bodyPr>
          <a:lstStyle/>
          <a:p>
            <a:pPr algn="ctr">
              <a:lnSpc>
                <a:spcPts val="4408"/>
              </a:lnSpc>
            </a:pPr>
            <a:r>
              <a:rPr lang="en-US" sz="3148">
                <a:solidFill>
                  <a:srgbClr val="D8D8D7"/>
                </a:solidFill>
                <a:latin typeface="League Spartan"/>
                <a:ea typeface="League Spartan"/>
                <a:cs typeface="League Spartan"/>
                <a:sym typeface="League Spartan"/>
              </a:rPr>
              <a:t>CONTACT US</a:t>
            </a:r>
          </a:p>
        </p:txBody>
      </p:sp>
      <p:sp>
        <p:nvSpPr>
          <p:cNvPr name="TextBox 18" id="18"/>
          <p:cNvSpPr txBox="true"/>
          <p:nvPr/>
        </p:nvSpPr>
        <p:spPr>
          <a:xfrm rot="0">
            <a:off x="2631221" y="7451277"/>
            <a:ext cx="5610566" cy="573007"/>
          </a:xfrm>
          <a:prstGeom prst="rect">
            <a:avLst/>
          </a:prstGeom>
        </p:spPr>
        <p:txBody>
          <a:bodyPr anchor="t" rtlCol="false" tIns="0" lIns="0" bIns="0" rIns="0">
            <a:spAutoFit/>
          </a:bodyPr>
          <a:lstStyle/>
          <a:p>
            <a:pPr algn="l" marL="0" indent="0" lvl="0">
              <a:lnSpc>
                <a:spcPts val="4641"/>
              </a:lnSpc>
              <a:spcBef>
                <a:spcPct val="0"/>
              </a:spcBef>
            </a:pPr>
            <a:r>
              <a:rPr lang="en-US" sz="3315" u="none">
                <a:solidFill>
                  <a:srgbClr val="262626"/>
                </a:solidFill>
                <a:latin typeface="Roboto"/>
                <a:ea typeface="Roboto"/>
                <a:cs typeface="Roboto"/>
                <a:sym typeface="Roboto"/>
              </a:rPr>
              <a:t>www.myrialawyer.com</a:t>
            </a:r>
          </a:p>
        </p:txBody>
      </p:sp>
      <p:sp>
        <p:nvSpPr>
          <p:cNvPr name="TextBox 19" id="19"/>
          <p:cNvSpPr txBox="true"/>
          <p:nvPr/>
        </p:nvSpPr>
        <p:spPr>
          <a:xfrm rot="0">
            <a:off x="2581960" y="5792778"/>
            <a:ext cx="3500346" cy="573007"/>
          </a:xfrm>
          <a:prstGeom prst="rect">
            <a:avLst/>
          </a:prstGeom>
        </p:spPr>
        <p:txBody>
          <a:bodyPr anchor="t" rtlCol="false" tIns="0" lIns="0" bIns="0" rIns="0">
            <a:spAutoFit/>
          </a:bodyPr>
          <a:lstStyle/>
          <a:p>
            <a:pPr algn="l" marL="0" indent="0" lvl="0">
              <a:lnSpc>
                <a:spcPts val="4641"/>
              </a:lnSpc>
              <a:spcBef>
                <a:spcPct val="0"/>
              </a:spcBef>
            </a:pPr>
            <a:r>
              <a:rPr lang="en-US" sz="3315">
                <a:solidFill>
                  <a:srgbClr val="262626"/>
                </a:solidFill>
                <a:latin typeface="Roboto"/>
                <a:ea typeface="Roboto"/>
                <a:cs typeface="Roboto"/>
                <a:sym typeface="Roboto"/>
              </a:rPr>
              <a:t>770-462-2118</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C2344"/>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D8D8D7"/>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grpSp>
        <p:nvGrpSpPr>
          <p:cNvPr name="Group 9" id="9"/>
          <p:cNvGrpSpPr>
            <a:grpSpLocks noChangeAspect="true"/>
          </p:cNvGrpSpPr>
          <p:nvPr/>
        </p:nvGrpSpPr>
        <p:grpSpPr>
          <a:xfrm rot="0">
            <a:off x="7509504" y="2224789"/>
            <a:ext cx="4857773" cy="6528106"/>
            <a:chOff x="0" y="0"/>
            <a:chExt cx="3663950" cy="4923790"/>
          </a:xfrm>
        </p:grpSpPr>
        <p:sp>
          <p:nvSpPr>
            <p:cNvPr name="Freeform 10" id="10"/>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39970" t="0" r="-39970" b="0"/>
              </a:stretch>
            </a:blipFill>
          </p:spPr>
        </p:sp>
        <p:sp>
          <p:nvSpPr>
            <p:cNvPr name="Freeform 11" id="11"/>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C2344"/>
            </a:solidFill>
          </p:spPr>
        </p:sp>
      </p:grpSp>
      <p:grpSp>
        <p:nvGrpSpPr>
          <p:cNvPr name="Group 12" id="12"/>
          <p:cNvGrpSpPr>
            <a:grpSpLocks noChangeAspect="true"/>
          </p:cNvGrpSpPr>
          <p:nvPr/>
        </p:nvGrpSpPr>
        <p:grpSpPr>
          <a:xfrm rot="0">
            <a:off x="12862577" y="2215264"/>
            <a:ext cx="4857773" cy="6528106"/>
            <a:chOff x="0" y="0"/>
            <a:chExt cx="3663950" cy="4923790"/>
          </a:xfrm>
        </p:grpSpPr>
        <p:sp>
          <p:nvSpPr>
            <p:cNvPr name="Freeform 13" id="13"/>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l="-51090" t="0" r="-51090" b="0"/>
              </a:stretch>
            </a:blipFill>
          </p:spPr>
        </p:sp>
        <p:sp>
          <p:nvSpPr>
            <p:cNvPr name="Freeform 14" id="14"/>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C2344"/>
            </a:solidFill>
          </p:spPr>
        </p:sp>
      </p:grpSp>
      <p:sp>
        <p:nvSpPr>
          <p:cNvPr name="TextBox 15" id="15"/>
          <p:cNvSpPr txBox="true"/>
          <p:nvPr/>
        </p:nvSpPr>
        <p:spPr>
          <a:xfrm rot="0">
            <a:off x="709411" y="1662134"/>
            <a:ext cx="4243380" cy="794805"/>
          </a:xfrm>
          <a:prstGeom prst="rect">
            <a:avLst/>
          </a:prstGeom>
        </p:spPr>
        <p:txBody>
          <a:bodyPr anchor="t" rtlCol="false" tIns="0" lIns="0" bIns="0" rIns="0">
            <a:spAutoFit/>
          </a:bodyPr>
          <a:lstStyle/>
          <a:p>
            <a:pPr algn="l">
              <a:lnSpc>
                <a:spcPts val="6591"/>
              </a:lnSpc>
            </a:pPr>
            <a:r>
              <a:rPr lang="en-US" sz="4708">
                <a:solidFill>
                  <a:srgbClr val="E8E7E7"/>
                </a:solidFill>
                <a:latin typeface="League Spartan"/>
                <a:ea typeface="League Spartan"/>
                <a:cs typeface="League Spartan"/>
                <a:sym typeface="League Spartan"/>
              </a:rPr>
              <a:t>WELCOME!</a:t>
            </a:r>
          </a:p>
        </p:txBody>
      </p:sp>
      <p:sp>
        <p:nvSpPr>
          <p:cNvPr name="TextBox 16" id="16"/>
          <p:cNvSpPr txBox="true"/>
          <p:nvPr/>
        </p:nvSpPr>
        <p:spPr>
          <a:xfrm rot="0">
            <a:off x="579067" y="2813333"/>
            <a:ext cx="5634574" cy="6141695"/>
          </a:xfrm>
          <a:prstGeom prst="rect">
            <a:avLst/>
          </a:prstGeom>
        </p:spPr>
        <p:txBody>
          <a:bodyPr anchor="t" rtlCol="false" tIns="0" lIns="0" bIns="0" rIns="0">
            <a:spAutoFit/>
          </a:bodyPr>
          <a:lstStyle/>
          <a:p>
            <a:pPr algn="l" marL="502176" indent="-251088" lvl="1">
              <a:lnSpc>
                <a:spcPts val="3256"/>
              </a:lnSpc>
              <a:buFont typeface="Arial"/>
              <a:buChar char="•"/>
            </a:pPr>
            <a:r>
              <a:rPr lang="en-US" sz="2325">
                <a:solidFill>
                  <a:srgbClr val="E8E7E7"/>
                </a:solidFill>
                <a:latin typeface="Poppins"/>
                <a:ea typeface="Poppins"/>
                <a:cs typeface="Poppins"/>
                <a:sym typeface="Poppins"/>
              </a:rPr>
              <a:t>Understand the implications of the SEC's new leadership under Chairman Paul S. Atkins.</a:t>
            </a:r>
          </a:p>
          <a:p>
            <a:pPr algn="l" marL="502176" indent="-251088" lvl="1">
              <a:lnSpc>
                <a:spcPts val="3256"/>
              </a:lnSpc>
              <a:buFont typeface="Arial"/>
              <a:buChar char="•"/>
            </a:pPr>
            <a:r>
              <a:rPr lang="en-US" sz="2325">
                <a:solidFill>
                  <a:srgbClr val="E8E7E7"/>
                </a:solidFill>
                <a:latin typeface="Poppins"/>
                <a:ea typeface="Poppins"/>
                <a:cs typeface="Poppins"/>
                <a:sym typeface="Poppins"/>
              </a:rPr>
              <a:t>Analyze the shift in regulatory focus and enforcement priorities.</a:t>
            </a:r>
          </a:p>
          <a:p>
            <a:pPr algn="l" marL="502176" indent="-251088" lvl="1">
              <a:lnSpc>
                <a:spcPts val="3256"/>
              </a:lnSpc>
              <a:buFont typeface="Arial"/>
              <a:buChar char="•"/>
            </a:pPr>
            <a:r>
              <a:rPr lang="en-US" sz="2325">
                <a:solidFill>
                  <a:srgbClr val="E8E7E7"/>
                </a:solidFill>
                <a:latin typeface="Poppins"/>
                <a:ea typeface="Poppins"/>
                <a:cs typeface="Poppins"/>
                <a:sym typeface="Poppins"/>
              </a:rPr>
              <a:t>Identify key rules that have been delayed, rolled back, or are set to take effect in 2025 and 2026.</a:t>
            </a:r>
          </a:p>
          <a:p>
            <a:pPr algn="l" marL="502176" indent="-251088" lvl="1">
              <a:lnSpc>
                <a:spcPts val="3256"/>
              </a:lnSpc>
              <a:buFont typeface="Arial"/>
              <a:buChar char="•"/>
            </a:pPr>
            <a:r>
              <a:rPr lang="en-US" sz="2325">
                <a:solidFill>
                  <a:srgbClr val="E8E7E7"/>
                </a:solidFill>
                <a:latin typeface="Poppins"/>
                <a:ea typeface="Poppins"/>
                <a:cs typeface="Poppins"/>
                <a:sym typeface="Poppins"/>
              </a:rPr>
              <a:t>Ove</a:t>
            </a:r>
            <a:r>
              <a:rPr lang="en-US" sz="2325">
                <a:solidFill>
                  <a:srgbClr val="E8E7E7"/>
                </a:solidFill>
                <a:latin typeface="Poppins"/>
                <a:ea typeface="Poppins"/>
                <a:cs typeface="Poppins"/>
                <a:sym typeface="Poppins"/>
              </a:rPr>
              <a:t>rview of the SEC's role in maintaining market integrity and investor protection.</a:t>
            </a:r>
          </a:p>
          <a:p>
            <a:pPr algn="l" marL="502176" indent="-251088" lvl="1">
              <a:lnSpc>
                <a:spcPts val="3256"/>
              </a:lnSpc>
              <a:buFont typeface="Arial"/>
              <a:buChar char="•"/>
            </a:pPr>
            <a:r>
              <a:rPr lang="en-US" sz="2325">
                <a:solidFill>
                  <a:srgbClr val="E8E7E7"/>
                </a:solidFill>
                <a:latin typeface="Poppins"/>
                <a:ea typeface="Poppins"/>
                <a:cs typeface="Poppins"/>
                <a:sym typeface="Poppins"/>
              </a:rPr>
              <a:t>The impact of administrative changes on regulatory approaches.</a:t>
            </a:r>
          </a:p>
          <a:p>
            <a:pPr algn="l">
              <a:lnSpc>
                <a:spcPts val="3256"/>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1908043" y="0"/>
            <a:ext cx="6379957" cy="10287000"/>
            <a:chOff x="0" y="0"/>
            <a:chExt cx="1680318" cy="2709333"/>
          </a:xfrm>
        </p:grpSpPr>
        <p:sp>
          <p:nvSpPr>
            <p:cNvPr name="Freeform 4" id="4"/>
            <p:cNvSpPr/>
            <p:nvPr/>
          </p:nvSpPr>
          <p:spPr>
            <a:xfrm flipH="false" flipV="false" rot="0">
              <a:off x="0" y="0"/>
              <a:ext cx="1680318" cy="2709333"/>
            </a:xfrm>
            <a:custGeom>
              <a:avLst/>
              <a:gdLst/>
              <a:ahLst/>
              <a:cxnLst/>
              <a:rect r="r" b="b" t="t" l="l"/>
              <a:pathLst>
                <a:path h="2709333" w="1680318">
                  <a:moveTo>
                    <a:pt x="0" y="0"/>
                  </a:moveTo>
                  <a:lnTo>
                    <a:pt x="1680318" y="0"/>
                  </a:lnTo>
                  <a:lnTo>
                    <a:pt x="1680318" y="2709333"/>
                  </a:lnTo>
                  <a:lnTo>
                    <a:pt x="0" y="2709333"/>
                  </a:lnTo>
                  <a:close/>
                </a:path>
              </a:pathLst>
            </a:custGeom>
            <a:solidFill>
              <a:srgbClr val="0C2344"/>
            </a:solidFill>
          </p:spPr>
        </p:sp>
        <p:sp>
          <p:nvSpPr>
            <p:cNvPr name="TextBox 5" id="5"/>
            <p:cNvSpPr txBox="true"/>
            <p:nvPr/>
          </p:nvSpPr>
          <p:spPr>
            <a:xfrm>
              <a:off x="0" y="-47625"/>
              <a:ext cx="1680318"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640583" y="1606753"/>
            <a:ext cx="1868266" cy="186826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AAB3"/>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0640583" y="4210291"/>
            <a:ext cx="1868266" cy="1868266"/>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AAB3"/>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0640583" y="6811982"/>
            <a:ext cx="1868266" cy="186826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AAB3"/>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70541" y="2006345"/>
            <a:ext cx="1601933" cy="6466659"/>
            <a:chOff x="0" y="0"/>
            <a:chExt cx="421908" cy="1703153"/>
          </a:xfrm>
        </p:grpSpPr>
        <p:sp>
          <p:nvSpPr>
            <p:cNvPr name="Freeform 16" id="16"/>
            <p:cNvSpPr/>
            <p:nvPr/>
          </p:nvSpPr>
          <p:spPr>
            <a:xfrm flipH="false" flipV="false" rot="0">
              <a:off x="0" y="0"/>
              <a:ext cx="421908" cy="1703153"/>
            </a:xfrm>
            <a:custGeom>
              <a:avLst/>
              <a:gdLst/>
              <a:ahLst/>
              <a:cxnLst/>
              <a:rect r="r" b="b" t="t" l="l"/>
              <a:pathLst>
                <a:path h="1703153" w="421908">
                  <a:moveTo>
                    <a:pt x="210954" y="0"/>
                  </a:moveTo>
                  <a:lnTo>
                    <a:pt x="210954" y="0"/>
                  </a:lnTo>
                  <a:cubicBezTo>
                    <a:pt x="266903" y="0"/>
                    <a:pt x="320560" y="22225"/>
                    <a:pt x="360121" y="61787"/>
                  </a:cubicBezTo>
                  <a:cubicBezTo>
                    <a:pt x="399683" y="101349"/>
                    <a:pt x="421908" y="155006"/>
                    <a:pt x="421908" y="210954"/>
                  </a:cubicBezTo>
                  <a:lnTo>
                    <a:pt x="421908" y="1492199"/>
                  </a:lnTo>
                  <a:cubicBezTo>
                    <a:pt x="421908" y="1548147"/>
                    <a:pt x="399683" y="1601804"/>
                    <a:pt x="360121" y="1641366"/>
                  </a:cubicBezTo>
                  <a:cubicBezTo>
                    <a:pt x="320560" y="1680928"/>
                    <a:pt x="266903" y="1703153"/>
                    <a:pt x="210954" y="1703153"/>
                  </a:cubicBezTo>
                  <a:lnTo>
                    <a:pt x="210954" y="1703153"/>
                  </a:lnTo>
                  <a:cubicBezTo>
                    <a:pt x="155006" y="1703153"/>
                    <a:pt x="101349" y="1680928"/>
                    <a:pt x="61787" y="1641366"/>
                  </a:cubicBezTo>
                  <a:cubicBezTo>
                    <a:pt x="22225" y="1601804"/>
                    <a:pt x="0" y="1548147"/>
                    <a:pt x="0" y="1492199"/>
                  </a:cubicBezTo>
                  <a:lnTo>
                    <a:pt x="0" y="210954"/>
                  </a:lnTo>
                  <a:cubicBezTo>
                    <a:pt x="0" y="155006"/>
                    <a:pt x="22225" y="101349"/>
                    <a:pt x="61787" y="61787"/>
                  </a:cubicBezTo>
                  <a:cubicBezTo>
                    <a:pt x="101349" y="22225"/>
                    <a:pt x="155006" y="0"/>
                    <a:pt x="210954" y="0"/>
                  </a:cubicBezTo>
                  <a:close/>
                </a:path>
              </a:pathLst>
            </a:custGeom>
            <a:solidFill>
              <a:srgbClr val="0C2344"/>
            </a:solidFill>
          </p:spPr>
        </p:sp>
        <p:sp>
          <p:nvSpPr>
            <p:cNvPr name="TextBox 17" id="17"/>
            <p:cNvSpPr txBox="true"/>
            <p:nvPr/>
          </p:nvSpPr>
          <p:spPr>
            <a:xfrm>
              <a:off x="0" y="-47625"/>
              <a:ext cx="421908" cy="1750778"/>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2135547" y="1564652"/>
            <a:ext cx="7115595" cy="7115595"/>
          </a:xfrm>
          <a:custGeom>
            <a:avLst/>
            <a:gdLst/>
            <a:ahLst/>
            <a:cxnLst/>
            <a:rect r="r" b="b" t="t" l="l"/>
            <a:pathLst>
              <a:path h="7115595" w="7115595">
                <a:moveTo>
                  <a:pt x="0" y="0"/>
                </a:moveTo>
                <a:lnTo>
                  <a:pt x="7115595" y="0"/>
                </a:lnTo>
                <a:lnTo>
                  <a:pt x="7115595" y="7115595"/>
                </a:lnTo>
                <a:lnTo>
                  <a:pt x="0" y="7115595"/>
                </a:lnTo>
                <a:lnTo>
                  <a:pt x="0" y="0"/>
                </a:lnTo>
                <a:close/>
              </a:path>
            </a:pathLst>
          </a:custGeom>
          <a:blipFill>
            <a:blip r:embed="rId4"/>
            <a:stretch>
              <a:fillRect l="0" t="0" r="0" b="0"/>
            </a:stretch>
          </a:blipFill>
        </p:spPr>
      </p:sp>
      <p:sp>
        <p:nvSpPr>
          <p:cNvPr name="TextBox 19" id="19"/>
          <p:cNvSpPr txBox="true"/>
          <p:nvPr/>
        </p:nvSpPr>
        <p:spPr>
          <a:xfrm rot="0">
            <a:off x="12853775" y="2031004"/>
            <a:ext cx="4908029" cy="972138"/>
          </a:xfrm>
          <a:prstGeom prst="rect">
            <a:avLst/>
          </a:prstGeom>
        </p:spPr>
        <p:txBody>
          <a:bodyPr anchor="t" rtlCol="false" tIns="0" lIns="0" bIns="0" rIns="0">
            <a:spAutoFit/>
          </a:bodyPr>
          <a:lstStyle/>
          <a:p>
            <a:pPr algn="l">
              <a:lnSpc>
                <a:spcPts val="2592"/>
              </a:lnSpc>
              <a:spcBef>
                <a:spcPct val="0"/>
              </a:spcBef>
            </a:pPr>
            <a:r>
              <a:rPr lang="en-US" sz="1851">
                <a:solidFill>
                  <a:srgbClr val="E8E7E7"/>
                </a:solidFill>
                <a:latin typeface="Poppins"/>
                <a:ea typeface="Poppins"/>
                <a:cs typeface="Poppins"/>
                <a:sym typeface="Poppins"/>
              </a:rPr>
              <a:t>Emphasis on clear, transparent guidelines over "regulation by enforcement."</a:t>
            </a:r>
          </a:p>
        </p:txBody>
      </p:sp>
      <p:sp>
        <p:nvSpPr>
          <p:cNvPr name="TextBox 20" id="20"/>
          <p:cNvSpPr txBox="true"/>
          <p:nvPr/>
        </p:nvSpPr>
        <p:spPr>
          <a:xfrm rot="0">
            <a:off x="12853775" y="4714581"/>
            <a:ext cx="4908029" cy="648288"/>
          </a:xfrm>
          <a:prstGeom prst="rect">
            <a:avLst/>
          </a:prstGeom>
        </p:spPr>
        <p:txBody>
          <a:bodyPr anchor="t" rtlCol="false" tIns="0" lIns="0" bIns="0" rIns="0">
            <a:spAutoFit/>
          </a:bodyPr>
          <a:lstStyle/>
          <a:p>
            <a:pPr algn="l">
              <a:lnSpc>
                <a:spcPts val="2592"/>
              </a:lnSpc>
              <a:spcBef>
                <a:spcPct val="0"/>
              </a:spcBef>
            </a:pPr>
            <a:r>
              <a:rPr lang="en-US" sz="1851">
                <a:solidFill>
                  <a:srgbClr val="E8E7E7"/>
                </a:solidFill>
                <a:latin typeface="Poppins"/>
                <a:ea typeface="Poppins"/>
                <a:cs typeface="Poppins"/>
                <a:sym typeface="Poppins"/>
              </a:rPr>
              <a:t>Support for free-market principles and reduced compliance costs.</a:t>
            </a:r>
          </a:p>
        </p:txBody>
      </p:sp>
      <p:sp>
        <p:nvSpPr>
          <p:cNvPr name="TextBox 21" id="21"/>
          <p:cNvSpPr txBox="true"/>
          <p:nvPr/>
        </p:nvSpPr>
        <p:spPr>
          <a:xfrm rot="0">
            <a:off x="12853775" y="7074308"/>
            <a:ext cx="4908029" cy="1295988"/>
          </a:xfrm>
          <a:prstGeom prst="rect">
            <a:avLst/>
          </a:prstGeom>
        </p:spPr>
        <p:txBody>
          <a:bodyPr anchor="t" rtlCol="false" tIns="0" lIns="0" bIns="0" rIns="0">
            <a:spAutoFit/>
          </a:bodyPr>
          <a:lstStyle/>
          <a:p>
            <a:pPr algn="l">
              <a:lnSpc>
                <a:spcPts val="2592"/>
              </a:lnSpc>
              <a:spcBef>
                <a:spcPct val="0"/>
              </a:spcBef>
            </a:pPr>
            <a:r>
              <a:rPr lang="en-US" sz="1851">
                <a:solidFill>
                  <a:srgbClr val="E8E7E7"/>
                </a:solidFill>
                <a:latin typeface="Poppins"/>
                <a:ea typeface="Poppins"/>
                <a:cs typeface="Poppins"/>
                <a:sym typeface="Poppins"/>
              </a:rPr>
              <a:t>Advocacy for the development of a robust regulatory framework for digital assets.smod tempor incididunt ut labore et dolore </a:t>
            </a:r>
          </a:p>
        </p:txBody>
      </p:sp>
      <p:sp>
        <p:nvSpPr>
          <p:cNvPr name="TextBox 22" id="22"/>
          <p:cNvSpPr txBox="true"/>
          <p:nvPr/>
        </p:nvSpPr>
        <p:spPr>
          <a:xfrm rot="0">
            <a:off x="11908043" y="265671"/>
            <a:ext cx="5508835" cy="598132"/>
          </a:xfrm>
          <a:prstGeom prst="rect">
            <a:avLst/>
          </a:prstGeom>
        </p:spPr>
        <p:txBody>
          <a:bodyPr anchor="t" rtlCol="false" tIns="0" lIns="0" bIns="0" rIns="0">
            <a:spAutoFit/>
          </a:bodyPr>
          <a:lstStyle/>
          <a:p>
            <a:pPr algn="r">
              <a:lnSpc>
                <a:spcPts val="4832"/>
              </a:lnSpc>
            </a:pPr>
            <a:r>
              <a:rPr lang="en-US" sz="3451">
                <a:solidFill>
                  <a:srgbClr val="E8E7E7"/>
                </a:solidFill>
                <a:latin typeface="Roboto"/>
                <a:ea typeface="Roboto"/>
                <a:cs typeface="Roboto"/>
                <a:sym typeface="Roboto"/>
              </a:rPr>
              <a:t>THE NEW COMMISSIONER</a:t>
            </a:r>
          </a:p>
        </p:txBody>
      </p:sp>
      <p:sp>
        <p:nvSpPr>
          <p:cNvPr name="TextBox 23" id="23"/>
          <p:cNvSpPr txBox="true"/>
          <p:nvPr/>
        </p:nvSpPr>
        <p:spPr>
          <a:xfrm rot="0">
            <a:off x="12976331" y="942975"/>
            <a:ext cx="4243380" cy="794805"/>
          </a:xfrm>
          <a:prstGeom prst="rect">
            <a:avLst/>
          </a:prstGeom>
        </p:spPr>
        <p:txBody>
          <a:bodyPr anchor="t" rtlCol="false" tIns="0" lIns="0" bIns="0" rIns="0">
            <a:spAutoFit/>
          </a:bodyPr>
          <a:lstStyle/>
          <a:p>
            <a:pPr algn="r">
              <a:lnSpc>
                <a:spcPts val="6591"/>
              </a:lnSpc>
            </a:pPr>
            <a:r>
              <a:rPr lang="en-US" b="true" sz="4708">
                <a:solidFill>
                  <a:srgbClr val="E8E7E7"/>
                </a:solidFill>
                <a:latin typeface="League Spartan"/>
                <a:ea typeface="League Spartan"/>
                <a:cs typeface="League Spartan"/>
                <a:sym typeface="League Spartan"/>
              </a:rPr>
              <a:t>PAUL ATKINS</a:t>
            </a:r>
          </a:p>
        </p:txBody>
      </p:sp>
      <p:sp>
        <p:nvSpPr>
          <p:cNvPr name="TextBox 24" id="24"/>
          <p:cNvSpPr txBox="true"/>
          <p:nvPr/>
        </p:nvSpPr>
        <p:spPr>
          <a:xfrm rot="0">
            <a:off x="10755298" y="1901472"/>
            <a:ext cx="1638836" cy="1335977"/>
          </a:xfrm>
          <a:prstGeom prst="rect">
            <a:avLst/>
          </a:prstGeom>
        </p:spPr>
        <p:txBody>
          <a:bodyPr anchor="t" rtlCol="false" tIns="0" lIns="0" bIns="0" rIns="0">
            <a:spAutoFit/>
          </a:bodyPr>
          <a:lstStyle/>
          <a:p>
            <a:pPr algn="ctr">
              <a:lnSpc>
                <a:spcPts val="11002"/>
              </a:lnSpc>
            </a:pPr>
            <a:r>
              <a:rPr lang="en-US" sz="7859">
                <a:solidFill>
                  <a:srgbClr val="0C2344"/>
                </a:solidFill>
                <a:latin typeface="League Spartan"/>
                <a:ea typeface="League Spartan"/>
                <a:cs typeface="League Spartan"/>
                <a:sym typeface="League Spartan"/>
              </a:rPr>
              <a:t>1</a:t>
            </a:r>
          </a:p>
        </p:txBody>
      </p:sp>
      <p:sp>
        <p:nvSpPr>
          <p:cNvPr name="TextBox 25" id="25"/>
          <p:cNvSpPr txBox="true"/>
          <p:nvPr/>
        </p:nvSpPr>
        <p:spPr>
          <a:xfrm rot="0">
            <a:off x="10755298" y="4495485"/>
            <a:ext cx="1638836" cy="1335977"/>
          </a:xfrm>
          <a:prstGeom prst="rect">
            <a:avLst/>
          </a:prstGeom>
        </p:spPr>
        <p:txBody>
          <a:bodyPr anchor="t" rtlCol="false" tIns="0" lIns="0" bIns="0" rIns="0">
            <a:spAutoFit/>
          </a:bodyPr>
          <a:lstStyle/>
          <a:p>
            <a:pPr algn="ctr">
              <a:lnSpc>
                <a:spcPts val="11002"/>
              </a:lnSpc>
            </a:pPr>
            <a:r>
              <a:rPr lang="en-US" b="true" sz="7859">
                <a:solidFill>
                  <a:srgbClr val="0C2344"/>
                </a:solidFill>
                <a:latin typeface="League Spartan"/>
                <a:ea typeface="League Spartan"/>
                <a:cs typeface="League Spartan"/>
                <a:sym typeface="League Spartan"/>
              </a:rPr>
              <a:t>2</a:t>
            </a:r>
          </a:p>
        </p:txBody>
      </p:sp>
      <p:sp>
        <p:nvSpPr>
          <p:cNvPr name="TextBox 26" id="26"/>
          <p:cNvSpPr txBox="true"/>
          <p:nvPr/>
        </p:nvSpPr>
        <p:spPr>
          <a:xfrm rot="0">
            <a:off x="10755298" y="7097732"/>
            <a:ext cx="1638836" cy="1335977"/>
          </a:xfrm>
          <a:prstGeom prst="rect">
            <a:avLst/>
          </a:prstGeom>
        </p:spPr>
        <p:txBody>
          <a:bodyPr anchor="t" rtlCol="false" tIns="0" lIns="0" bIns="0" rIns="0">
            <a:spAutoFit/>
          </a:bodyPr>
          <a:lstStyle/>
          <a:p>
            <a:pPr algn="ctr">
              <a:lnSpc>
                <a:spcPts val="11002"/>
              </a:lnSpc>
            </a:pPr>
            <a:r>
              <a:rPr lang="en-US" sz="7859">
                <a:solidFill>
                  <a:srgbClr val="0C2344"/>
                </a:solidFill>
                <a:latin typeface="League Spartan"/>
                <a:ea typeface="League Spartan"/>
                <a:cs typeface="League Spartan"/>
                <a:sym typeface="League Spartan"/>
              </a:rPr>
              <a:t>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028700" y="8997950"/>
            <a:ext cx="2514600" cy="260350"/>
            <a:chOff x="0" y="0"/>
            <a:chExt cx="662281" cy="68570"/>
          </a:xfrm>
        </p:grpSpPr>
        <p:sp>
          <p:nvSpPr>
            <p:cNvPr name="Freeform 4" id="4"/>
            <p:cNvSpPr/>
            <p:nvPr/>
          </p:nvSpPr>
          <p:spPr>
            <a:xfrm flipH="false" flipV="false" rot="0">
              <a:off x="0" y="0"/>
              <a:ext cx="662281" cy="68570"/>
            </a:xfrm>
            <a:custGeom>
              <a:avLst/>
              <a:gdLst/>
              <a:ahLst/>
              <a:cxnLst/>
              <a:rect r="r" b="b" t="t" l="l"/>
              <a:pathLst>
                <a:path h="68570" w="662281">
                  <a:moveTo>
                    <a:pt x="0" y="0"/>
                  </a:moveTo>
                  <a:lnTo>
                    <a:pt x="662281" y="0"/>
                  </a:lnTo>
                  <a:lnTo>
                    <a:pt x="662281" y="68570"/>
                  </a:lnTo>
                  <a:lnTo>
                    <a:pt x="0" y="68570"/>
                  </a:lnTo>
                  <a:close/>
                </a:path>
              </a:pathLst>
            </a:custGeom>
            <a:solidFill>
              <a:srgbClr val="0C2344"/>
            </a:solidFill>
          </p:spPr>
        </p:sp>
        <p:sp>
          <p:nvSpPr>
            <p:cNvPr name="TextBox 5" id="5"/>
            <p:cNvSpPr txBox="true"/>
            <p:nvPr/>
          </p:nvSpPr>
          <p:spPr>
            <a:xfrm>
              <a:off x="0" y="-47625"/>
              <a:ext cx="662281" cy="116195"/>
            </a:xfrm>
            <a:prstGeom prst="rect">
              <a:avLst/>
            </a:prstGeom>
          </p:spPr>
          <p:txBody>
            <a:bodyPr anchor="ctr" rtlCol="false" tIns="50800" lIns="50800" bIns="50800" rIns="50800"/>
            <a:lstStyle/>
            <a:p>
              <a:pPr algn="ctr">
                <a:lnSpc>
                  <a:spcPts val="2659"/>
                </a:lnSpc>
              </a:pPr>
            </a:p>
          </p:txBody>
        </p:sp>
      </p:grpSp>
      <p:grpSp>
        <p:nvGrpSpPr>
          <p:cNvPr name="Group 6" id="6"/>
          <p:cNvGrpSpPr>
            <a:grpSpLocks noChangeAspect="true"/>
          </p:cNvGrpSpPr>
          <p:nvPr/>
        </p:nvGrpSpPr>
        <p:grpSpPr>
          <a:xfrm rot="0">
            <a:off x="7416165" y="429700"/>
            <a:ext cx="5246370" cy="5246370"/>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0C2344"/>
            </a:solidFill>
          </p:spPr>
        </p:sp>
        <p:sp>
          <p:nvSpPr>
            <p:cNvPr name="Freeform 8" id="8"/>
            <p:cNvSpPr/>
            <p:nvPr/>
          </p:nvSpPr>
          <p:spPr>
            <a:xfrm flipH="false" flipV="false" rot="0">
              <a:off x="391160" y="364490"/>
              <a:ext cx="5619750" cy="5621020"/>
            </a:xfrm>
            <a:custGeom>
              <a:avLst/>
              <a:gdLst/>
              <a:ahLst/>
              <a:cxnLst/>
              <a:rect r="r" b="b" t="t" l="l"/>
              <a:pathLst>
                <a:path h="5621020" w="561975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4"/>
              <a:stretch>
                <a:fillRect l="-25063" t="0" r="-25063" b="0"/>
              </a:stretch>
            </a:blipFill>
          </p:spPr>
        </p:sp>
      </p:grpSp>
      <p:grpSp>
        <p:nvGrpSpPr>
          <p:cNvPr name="Group 9" id="9"/>
          <p:cNvGrpSpPr>
            <a:grpSpLocks noChangeAspect="true"/>
          </p:cNvGrpSpPr>
          <p:nvPr/>
        </p:nvGrpSpPr>
        <p:grpSpPr>
          <a:xfrm rot="0">
            <a:off x="12776835" y="4610930"/>
            <a:ext cx="5246370" cy="5246370"/>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262626"/>
            </a:solidFill>
          </p:spPr>
        </p:sp>
        <p:sp>
          <p:nvSpPr>
            <p:cNvPr name="Freeform 11" id="11"/>
            <p:cNvSpPr/>
            <p:nvPr/>
          </p:nvSpPr>
          <p:spPr>
            <a:xfrm flipH="false" flipV="false" rot="0">
              <a:off x="199010" y="359986"/>
              <a:ext cx="5898640" cy="5630028"/>
            </a:xfrm>
            <a:custGeom>
              <a:avLst/>
              <a:gdLst/>
              <a:ahLst/>
              <a:cxnLst/>
              <a:rect r="r" b="b" t="t" l="l"/>
              <a:pathLst>
                <a:path h="5630028" w="5898640">
                  <a:moveTo>
                    <a:pt x="2949320" y="4504"/>
                  </a:moveTo>
                  <a:cubicBezTo>
                    <a:pt x="1942227" y="0"/>
                    <a:pt x="1009702" y="534693"/>
                    <a:pt x="504851" y="1406118"/>
                  </a:cubicBezTo>
                  <a:cubicBezTo>
                    <a:pt x="0" y="2277543"/>
                    <a:pt x="0" y="3352485"/>
                    <a:pt x="504851" y="4223910"/>
                  </a:cubicBezTo>
                  <a:cubicBezTo>
                    <a:pt x="1009702" y="5095335"/>
                    <a:pt x="1942227" y="5630028"/>
                    <a:pt x="2949320" y="5625524"/>
                  </a:cubicBezTo>
                  <a:cubicBezTo>
                    <a:pt x="3956413" y="5630028"/>
                    <a:pt x="4888938" y="5095335"/>
                    <a:pt x="5393789" y="4223910"/>
                  </a:cubicBezTo>
                  <a:cubicBezTo>
                    <a:pt x="5898640" y="3352485"/>
                    <a:pt x="5898640" y="2277543"/>
                    <a:pt x="5393789" y="1406118"/>
                  </a:cubicBezTo>
                  <a:cubicBezTo>
                    <a:pt x="4888938" y="534693"/>
                    <a:pt x="3956413" y="0"/>
                    <a:pt x="2949320" y="4504"/>
                  </a:cubicBezTo>
                  <a:close/>
                </a:path>
              </a:pathLst>
            </a:custGeom>
            <a:blipFill>
              <a:blip r:embed="rId5"/>
              <a:stretch>
                <a:fillRect l="-24665" t="0" r="-24665" b="0"/>
              </a:stretch>
            </a:blipFill>
          </p:spPr>
        </p:sp>
      </p:grpSp>
      <p:sp>
        <p:nvSpPr>
          <p:cNvPr name="Freeform 12" id="12"/>
          <p:cNvSpPr/>
          <p:nvPr/>
        </p:nvSpPr>
        <p:spPr>
          <a:xfrm flipH="false" flipV="false" rot="0">
            <a:off x="402296" y="3693065"/>
            <a:ext cx="458212" cy="458785"/>
          </a:xfrm>
          <a:custGeom>
            <a:avLst/>
            <a:gdLst/>
            <a:ahLst/>
            <a:cxnLst/>
            <a:rect r="r" b="b" t="t" l="l"/>
            <a:pathLst>
              <a:path h="458785" w="458212">
                <a:moveTo>
                  <a:pt x="0" y="0"/>
                </a:moveTo>
                <a:lnTo>
                  <a:pt x="458211" y="0"/>
                </a:lnTo>
                <a:lnTo>
                  <a:pt x="458211" y="458785"/>
                </a:lnTo>
                <a:lnTo>
                  <a:pt x="0" y="4587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1028700" y="1681184"/>
            <a:ext cx="4243380" cy="912915"/>
          </a:xfrm>
          <a:prstGeom prst="rect">
            <a:avLst/>
          </a:prstGeom>
        </p:spPr>
        <p:txBody>
          <a:bodyPr anchor="t" rtlCol="false" tIns="0" lIns="0" bIns="0" rIns="0">
            <a:spAutoFit/>
          </a:bodyPr>
          <a:lstStyle/>
          <a:p>
            <a:pPr algn="l">
              <a:lnSpc>
                <a:spcPts val="7431"/>
              </a:lnSpc>
            </a:pPr>
            <a:r>
              <a:rPr lang="en-US" b="true" sz="5308">
                <a:solidFill>
                  <a:srgbClr val="0C2344"/>
                </a:solidFill>
                <a:latin typeface="League Spartan"/>
                <a:ea typeface="League Spartan"/>
                <a:cs typeface="League Spartan"/>
                <a:sym typeface="League Spartan"/>
              </a:rPr>
              <a:t>DOGE</a:t>
            </a:r>
          </a:p>
        </p:txBody>
      </p:sp>
      <p:sp>
        <p:nvSpPr>
          <p:cNvPr name="TextBox 14" id="14"/>
          <p:cNvSpPr txBox="true"/>
          <p:nvPr/>
        </p:nvSpPr>
        <p:spPr>
          <a:xfrm rot="0">
            <a:off x="1028700" y="914400"/>
            <a:ext cx="4842085" cy="897853"/>
          </a:xfrm>
          <a:prstGeom prst="rect">
            <a:avLst/>
          </a:prstGeom>
        </p:spPr>
        <p:txBody>
          <a:bodyPr anchor="t" rtlCol="false" tIns="0" lIns="0" bIns="0" rIns="0">
            <a:spAutoFit/>
          </a:bodyPr>
          <a:lstStyle/>
          <a:p>
            <a:pPr algn="l">
              <a:lnSpc>
                <a:spcPts val="7212"/>
              </a:lnSpc>
            </a:pPr>
            <a:r>
              <a:rPr lang="en-US" sz="5151">
                <a:solidFill>
                  <a:srgbClr val="262626"/>
                </a:solidFill>
                <a:latin typeface="Roboto"/>
                <a:ea typeface="Roboto"/>
                <a:cs typeface="Roboto"/>
                <a:sym typeface="Roboto"/>
              </a:rPr>
              <a:t>THE IMPACT OF</a:t>
            </a:r>
          </a:p>
        </p:txBody>
      </p:sp>
      <p:sp>
        <p:nvSpPr>
          <p:cNvPr name="TextBox 15" id="15"/>
          <p:cNvSpPr txBox="true"/>
          <p:nvPr/>
        </p:nvSpPr>
        <p:spPr>
          <a:xfrm rot="0">
            <a:off x="1028700" y="3642604"/>
            <a:ext cx="5634574" cy="509246"/>
          </a:xfrm>
          <a:prstGeom prst="rect">
            <a:avLst/>
          </a:prstGeom>
        </p:spPr>
        <p:txBody>
          <a:bodyPr anchor="t" rtlCol="false" tIns="0" lIns="0" bIns="0" rIns="0">
            <a:spAutoFit/>
          </a:bodyPr>
          <a:lstStyle/>
          <a:p>
            <a:pPr algn="l">
              <a:lnSpc>
                <a:spcPts val="3956"/>
              </a:lnSpc>
              <a:spcBef>
                <a:spcPct val="0"/>
              </a:spcBef>
            </a:pPr>
            <a:r>
              <a:rPr lang="en-US" sz="2825">
                <a:solidFill>
                  <a:srgbClr val="262626"/>
                </a:solidFill>
                <a:latin typeface="Poppins"/>
                <a:ea typeface="Poppins"/>
                <a:cs typeface="Poppins"/>
                <a:sym typeface="Poppins"/>
              </a:rPr>
              <a:t>Staff Reductions</a:t>
            </a:r>
          </a:p>
        </p:txBody>
      </p:sp>
      <p:sp>
        <p:nvSpPr>
          <p:cNvPr name="TextBox 16" id="16"/>
          <p:cNvSpPr txBox="true"/>
          <p:nvPr/>
        </p:nvSpPr>
        <p:spPr>
          <a:xfrm rot="0">
            <a:off x="1028700" y="4253889"/>
            <a:ext cx="5634574" cy="509246"/>
          </a:xfrm>
          <a:prstGeom prst="rect">
            <a:avLst/>
          </a:prstGeom>
        </p:spPr>
        <p:txBody>
          <a:bodyPr anchor="t" rtlCol="false" tIns="0" lIns="0" bIns="0" rIns="0">
            <a:spAutoFit/>
          </a:bodyPr>
          <a:lstStyle/>
          <a:p>
            <a:pPr algn="l">
              <a:lnSpc>
                <a:spcPts val="3956"/>
              </a:lnSpc>
              <a:spcBef>
                <a:spcPct val="0"/>
              </a:spcBef>
            </a:pPr>
            <a:r>
              <a:rPr lang="en-US" sz="2825">
                <a:solidFill>
                  <a:srgbClr val="262626"/>
                </a:solidFill>
                <a:latin typeface="Poppins"/>
                <a:ea typeface="Poppins"/>
                <a:cs typeface="Poppins"/>
                <a:sym typeface="Poppins"/>
              </a:rPr>
              <a:t>Budget Reallocations</a:t>
            </a:r>
          </a:p>
        </p:txBody>
      </p:sp>
      <p:sp>
        <p:nvSpPr>
          <p:cNvPr name="TextBox 17" id="17"/>
          <p:cNvSpPr txBox="true"/>
          <p:nvPr/>
        </p:nvSpPr>
        <p:spPr>
          <a:xfrm rot="0">
            <a:off x="1028700" y="4867910"/>
            <a:ext cx="5634574" cy="509246"/>
          </a:xfrm>
          <a:prstGeom prst="rect">
            <a:avLst/>
          </a:prstGeom>
        </p:spPr>
        <p:txBody>
          <a:bodyPr anchor="t" rtlCol="false" tIns="0" lIns="0" bIns="0" rIns="0">
            <a:spAutoFit/>
          </a:bodyPr>
          <a:lstStyle/>
          <a:p>
            <a:pPr algn="l">
              <a:lnSpc>
                <a:spcPts val="3956"/>
              </a:lnSpc>
              <a:spcBef>
                <a:spcPct val="0"/>
              </a:spcBef>
            </a:pPr>
            <a:r>
              <a:rPr lang="en-US" sz="2825">
                <a:solidFill>
                  <a:srgbClr val="262626"/>
                </a:solidFill>
                <a:latin typeface="Poppins"/>
                <a:ea typeface="Poppins"/>
                <a:cs typeface="Poppins"/>
                <a:sym typeface="Poppins"/>
              </a:rPr>
              <a:t>Waste and Abuse Probes</a:t>
            </a:r>
          </a:p>
        </p:txBody>
      </p:sp>
      <p:sp>
        <p:nvSpPr>
          <p:cNvPr name="TextBox 18" id="18"/>
          <p:cNvSpPr txBox="true"/>
          <p:nvPr/>
        </p:nvSpPr>
        <p:spPr>
          <a:xfrm rot="0">
            <a:off x="1028700" y="5481931"/>
            <a:ext cx="5634574" cy="509246"/>
          </a:xfrm>
          <a:prstGeom prst="rect">
            <a:avLst/>
          </a:prstGeom>
        </p:spPr>
        <p:txBody>
          <a:bodyPr anchor="t" rtlCol="false" tIns="0" lIns="0" bIns="0" rIns="0">
            <a:spAutoFit/>
          </a:bodyPr>
          <a:lstStyle/>
          <a:p>
            <a:pPr algn="l">
              <a:lnSpc>
                <a:spcPts val="3956"/>
              </a:lnSpc>
              <a:spcBef>
                <a:spcPct val="0"/>
              </a:spcBef>
            </a:pPr>
            <a:r>
              <a:rPr lang="en-US" sz="2825">
                <a:solidFill>
                  <a:srgbClr val="262626"/>
                </a:solidFill>
                <a:latin typeface="Poppins"/>
                <a:ea typeface="Poppins"/>
                <a:cs typeface="Poppins"/>
                <a:sym typeface="Poppins"/>
              </a:rPr>
              <a:t>Policy Freezes</a:t>
            </a:r>
          </a:p>
        </p:txBody>
      </p:sp>
      <p:sp>
        <p:nvSpPr>
          <p:cNvPr name="TextBox 19" id="19"/>
          <p:cNvSpPr txBox="true"/>
          <p:nvPr/>
        </p:nvSpPr>
        <p:spPr>
          <a:xfrm rot="0">
            <a:off x="8835777" y="4953317"/>
            <a:ext cx="616446" cy="332740"/>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Archivo Black"/>
                <a:ea typeface="Archivo Black"/>
                <a:cs typeface="Archivo Black"/>
                <a:sym typeface="Archivo Black"/>
              </a:rPr>
              <a:t>Shift</a:t>
            </a:r>
          </a:p>
        </p:txBody>
      </p:sp>
      <p:sp>
        <p:nvSpPr>
          <p:cNvPr name="TextBox 20" id="20"/>
          <p:cNvSpPr txBox="true"/>
          <p:nvPr/>
        </p:nvSpPr>
        <p:spPr>
          <a:xfrm rot="0">
            <a:off x="1028700" y="6095952"/>
            <a:ext cx="5634574" cy="509246"/>
          </a:xfrm>
          <a:prstGeom prst="rect">
            <a:avLst/>
          </a:prstGeom>
        </p:spPr>
        <p:txBody>
          <a:bodyPr anchor="t" rtlCol="false" tIns="0" lIns="0" bIns="0" rIns="0">
            <a:spAutoFit/>
          </a:bodyPr>
          <a:lstStyle/>
          <a:p>
            <a:pPr algn="l">
              <a:lnSpc>
                <a:spcPts val="3956"/>
              </a:lnSpc>
              <a:spcBef>
                <a:spcPct val="0"/>
              </a:spcBef>
            </a:pPr>
            <a:r>
              <a:rPr lang="en-US" sz="2825">
                <a:solidFill>
                  <a:srgbClr val="262626"/>
                </a:solidFill>
                <a:latin typeface="Poppins"/>
                <a:ea typeface="Poppins"/>
                <a:cs typeface="Poppins"/>
                <a:sym typeface="Poppins"/>
              </a:rPr>
              <a:t>Shift Toward Deregulation</a:t>
            </a:r>
          </a:p>
        </p:txBody>
      </p:sp>
      <p:sp>
        <p:nvSpPr>
          <p:cNvPr name="TextBox 21" id="21"/>
          <p:cNvSpPr txBox="true"/>
          <p:nvPr/>
        </p:nvSpPr>
        <p:spPr>
          <a:xfrm rot="0">
            <a:off x="1028700" y="6709972"/>
            <a:ext cx="5634574" cy="509246"/>
          </a:xfrm>
          <a:prstGeom prst="rect">
            <a:avLst/>
          </a:prstGeom>
        </p:spPr>
        <p:txBody>
          <a:bodyPr anchor="t" rtlCol="false" tIns="0" lIns="0" bIns="0" rIns="0">
            <a:spAutoFit/>
          </a:bodyPr>
          <a:lstStyle/>
          <a:p>
            <a:pPr algn="l">
              <a:lnSpc>
                <a:spcPts val="3956"/>
              </a:lnSpc>
              <a:spcBef>
                <a:spcPct val="0"/>
              </a:spcBef>
            </a:pPr>
            <a:r>
              <a:rPr lang="en-US" sz="2825">
                <a:solidFill>
                  <a:srgbClr val="262626"/>
                </a:solidFill>
                <a:latin typeface="Poppins"/>
                <a:ea typeface="Poppins"/>
                <a:cs typeface="Poppins"/>
                <a:sym typeface="Poppins"/>
              </a:rPr>
              <a:t>Crypto Oversight</a:t>
            </a:r>
          </a:p>
        </p:txBody>
      </p:sp>
      <p:sp>
        <p:nvSpPr>
          <p:cNvPr name="Freeform 22" id="22"/>
          <p:cNvSpPr/>
          <p:nvPr/>
        </p:nvSpPr>
        <p:spPr>
          <a:xfrm flipH="false" flipV="false" rot="0">
            <a:off x="402296" y="4321982"/>
            <a:ext cx="458212" cy="458785"/>
          </a:xfrm>
          <a:custGeom>
            <a:avLst/>
            <a:gdLst/>
            <a:ahLst/>
            <a:cxnLst/>
            <a:rect r="r" b="b" t="t" l="l"/>
            <a:pathLst>
              <a:path h="458785" w="458212">
                <a:moveTo>
                  <a:pt x="0" y="0"/>
                </a:moveTo>
                <a:lnTo>
                  <a:pt x="458211" y="0"/>
                </a:lnTo>
                <a:lnTo>
                  <a:pt x="458211" y="458785"/>
                </a:lnTo>
                <a:lnTo>
                  <a:pt x="0" y="4587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402296" y="4936003"/>
            <a:ext cx="458212" cy="458785"/>
          </a:xfrm>
          <a:custGeom>
            <a:avLst/>
            <a:gdLst/>
            <a:ahLst/>
            <a:cxnLst/>
            <a:rect r="r" b="b" t="t" l="l"/>
            <a:pathLst>
              <a:path h="458785" w="458212">
                <a:moveTo>
                  <a:pt x="0" y="0"/>
                </a:moveTo>
                <a:lnTo>
                  <a:pt x="458211" y="0"/>
                </a:lnTo>
                <a:lnTo>
                  <a:pt x="458211" y="458785"/>
                </a:lnTo>
                <a:lnTo>
                  <a:pt x="0" y="4587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0">
            <a:off x="402296" y="5567656"/>
            <a:ext cx="458212" cy="458785"/>
          </a:xfrm>
          <a:custGeom>
            <a:avLst/>
            <a:gdLst/>
            <a:ahLst/>
            <a:cxnLst/>
            <a:rect r="r" b="b" t="t" l="l"/>
            <a:pathLst>
              <a:path h="458785" w="458212">
                <a:moveTo>
                  <a:pt x="0" y="0"/>
                </a:moveTo>
                <a:lnTo>
                  <a:pt x="458211" y="0"/>
                </a:lnTo>
                <a:lnTo>
                  <a:pt x="458211" y="458785"/>
                </a:lnTo>
                <a:lnTo>
                  <a:pt x="0" y="4587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0">
            <a:off x="402296" y="6197891"/>
            <a:ext cx="458212" cy="458785"/>
          </a:xfrm>
          <a:custGeom>
            <a:avLst/>
            <a:gdLst/>
            <a:ahLst/>
            <a:cxnLst/>
            <a:rect r="r" b="b" t="t" l="l"/>
            <a:pathLst>
              <a:path h="458785" w="458212">
                <a:moveTo>
                  <a:pt x="0" y="0"/>
                </a:moveTo>
                <a:lnTo>
                  <a:pt x="458211" y="0"/>
                </a:lnTo>
                <a:lnTo>
                  <a:pt x="458211" y="458785"/>
                </a:lnTo>
                <a:lnTo>
                  <a:pt x="0" y="4587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402296" y="6809076"/>
            <a:ext cx="458212" cy="458785"/>
          </a:xfrm>
          <a:custGeom>
            <a:avLst/>
            <a:gdLst/>
            <a:ahLst/>
            <a:cxnLst/>
            <a:rect r="r" b="b" t="t" l="l"/>
            <a:pathLst>
              <a:path h="458785" w="458212">
                <a:moveTo>
                  <a:pt x="0" y="0"/>
                </a:moveTo>
                <a:lnTo>
                  <a:pt x="458211" y="0"/>
                </a:lnTo>
                <a:lnTo>
                  <a:pt x="458211" y="458786"/>
                </a:lnTo>
                <a:lnTo>
                  <a:pt x="0" y="4587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257175" y="4502250"/>
            <a:ext cx="18802350" cy="2006600"/>
            <a:chOff x="0" y="0"/>
            <a:chExt cx="4952059" cy="528487"/>
          </a:xfrm>
        </p:grpSpPr>
        <p:sp>
          <p:nvSpPr>
            <p:cNvPr name="Freeform 4" id="4"/>
            <p:cNvSpPr/>
            <p:nvPr/>
          </p:nvSpPr>
          <p:spPr>
            <a:xfrm flipH="false" flipV="false" rot="0">
              <a:off x="0" y="0"/>
              <a:ext cx="4952059" cy="528487"/>
            </a:xfrm>
            <a:custGeom>
              <a:avLst/>
              <a:gdLst/>
              <a:ahLst/>
              <a:cxnLst/>
              <a:rect r="r" b="b" t="t" l="l"/>
              <a:pathLst>
                <a:path h="528487" w="4952059">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0C2344"/>
            </a:solidFill>
          </p:spPr>
        </p:sp>
        <p:sp>
          <p:nvSpPr>
            <p:cNvPr name="TextBox 5" id="5"/>
            <p:cNvSpPr txBox="true"/>
            <p:nvPr/>
          </p:nvSpPr>
          <p:spPr>
            <a:xfrm>
              <a:off x="0" y="-47625"/>
              <a:ext cx="4952059" cy="576112"/>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397254" y="1614039"/>
            <a:ext cx="11493493" cy="1973812"/>
          </a:xfrm>
          <a:prstGeom prst="rect">
            <a:avLst/>
          </a:prstGeom>
        </p:spPr>
        <p:txBody>
          <a:bodyPr anchor="t" rtlCol="false" tIns="0" lIns="0" bIns="0" rIns="0">
            <a:spAutoFit/>
          </a:bodyPr>
          <a:lstStyle/>
          <a:p>
            <a:pPr algn="ctr">
              <a:lnSpc>
                <a:spcPts val="7940"/>
              </a:lnSpc>
            </a:pPr>
            <a:r>
              <a:rPr lang="en-US" sz="5672">
                <a:solidFill>
                  <a:srgbClr val="0C2344"/>
                </a:solidFill>
                <a:latin typeface="League Spartan"/>
                <a:ea typeface="League Spartan"/>
                <a:cs typeface="League Spartan"/>
                <a:sym typeface="League Spartan"/>
              </a:rPr>
              <a:t>REGULATORY ROLLBACK AND DELAYS</a:t>
            </a:r>
          </a:p>
        </p:txBody>
      </p:sp>
      <p:sp>
        <p:nvSpPr>
          <p:cNvPr name="TextBox 7" id="7"/>
          <p:cNvSpPr txBox="true"/>
          <p:nvPr/>
        </p:nvSpPr>
        <p:spPr>
          <a:xfrm rot="0">
            <a:off x="1307315" y="4948300"/>
            <a:ext cx="3263886" cy="1162124"/>
          </a:xfrm>
          <a:prstGeom prst="rect">
            <a:avLst/>
          </a:prstGeom>
        </p:spPr>
        <p:txBody>
          <a:bodyPr anchor="t" rtlCol="false" tIns="0" lIns="0" bIns="0" rIns="0">
            <a:spAutoFit/>
          </a:bodyPr>
          <a:lstStyle/>
          <a:p>
            <a:pPr algn="ctr">
              <a:lnSpc>
                <a:spcPts val="4720"/>
              </a:lnSpc>
            </a:pPr>
            <a:r>
              <a:rPr lang="en-US" b="true" sz="3372">
                <a:solidFill>
                  <a:srgbClr val="E8E7E7"/>
                </a:solidFill>
                <a:latin typeface="League Spartan"/>
                <a:ea typeface="League Spartan"/>
                <a:cs typeface="League Spartan"/>
                <a:sym typeface="League Spartan"/>
              </a:rPr>
              <a:t>CLIMATE RELATED </a:t>
            </a:r>
          </a:p>
        </p:txBody>
      </p:sp>
      <p:sp>
        <p:nvSpPr>
          <p:cNvPr name="TextBox 8" id="8"/>
          <p:cNvSpPr txBox="true"/>
          <p:nvPr/>
        </p:nvSpPr>
        <p:spPr>
          <a:xfrm rot="0">
            <a:off x="4865060" y="4653025"/>
            <a:ext cx="4749089" cy="1752674"/>
          </a:xfrm>
          <a:prstGeom prst="rect">
            <a:avLst/>
          </a:prstGeom>
        </p:spPr>
        <p:txBody>
          <a:bodyPr anchor="t" rtlCol="false" tIns="0" lIns="0" bIns="0" rIns="0">
            <a:spAutoFit/>
          </a:bodyPr>
          <a:lstStyle/>
          <a:p>
            <a:pPr algn="ctr">
              <a:lnSpc>
                <a:spcPts val="4720"/>
              </a:lnSpc>
            </a:pPr>
            <a:r>
              <a:rPr lang="en-US" sz="3372">
                <a:solidFill>
                  <a:srgbClr val="E8E7E7"/>
                </a:solidFill>
                <a:latin typeface="League Spartan"/>
                <a:ea typeface="League Spartan"/>
                <a:cs typeface="League Spartan"/>
                <a:sym typeface="League Spartan"/>
              </a:rPr>
              <a:t>INVESTMENT COMPANY NAMES RULE</a:t>
            </a:r>
          </a:p>
        </p:txBody>
      </p:sp>
      <p:sp>
        <p:nvSpPr>
          <p:cNvPr name="TextBox 9" id="9"/>
          <p:cNvSpPr txBox="true"/>
          <p:nvPr/>
        </p:nvSpPr>
        <p:spPr>
          <a:xfrm rot="0">
            <a:off x="9909424" y="4595875"/>
            <a:ext cx="3263886" cy="1752674"/>
          </a:xfrm>
          <a:prstGeom prst="rect">
            <a:avLst/>
          </a:prstGeom>
        </p:spPr>
        <p:txBody>
          <a:bodyPr anchor="t" rtlCol="false" tIns="0" lIns="0" bIns="0" rIns="0">
            <a:spAutoFit/>
          </a:bodyPr>
          <a:lstStyle/>
          <a:p>
            <a:pPr algn="ctr">
              <a:lnSpc>
                <a:spcPts val="4720"/>
              </a:lnSpc>
            </a:pPr>
            <a:r>
              <a:rPr lang="en-US" b="true" sz="3372">
                <a:solidFill>
                  <a:srgbClr val="E8E7E7"/>
                </a:solidFill>
                <a:latin typeface="League Spartan"/>
                <a:ea typeface="League Spartan"/>
                <a:cs typeface="League Spartan"/>
                <a:sym typeface="League Spartan"/>
              </a:rPr>
              <a:t>TREASURY CLEARING RULE</a:t>
            </a:r>
          </a:p>
        </p:txBody>
      </p:sp>
      <p:sp>
        <p:nvSpPr>
          <p:cNvPr name="TextBox 10" id="10"/>
          <p:cNvSpPr txBox="true"/>
          <p:nvPr/>
        </p:nvSpPr>
        <p:spPr>
          <a:xfrm rot="0">
            <a:off x="815454" y="7318475"/>
            <a:ext cx="4247608" cy="1218064"/>
          </a:xfrm>
          <a:prstGeom prst="rect">
            <a:avLst/>
          </a:prstGeom>
        </p:spPr>
        <p:txBody>
          <a:bodyPr anchor="t" rtlCol="false" tIns="0" lIns="0" bIns="0" rIns="0">
            <a:spAutoFit/>
          </a:bodyPr>
          <a:lstStyle/>
          <a:p>
            <a:pPr algn="ctr">
              <a:lnSpc>
                <a:spcPts val="4787"/>
              </a:lnSpc>
              <a:spcBef>
                <a:spcPct val="0"/>
              </a:spcBef>
            </a:pPr>
            <a:r>
              <a:rPr lang="en-US" sz="3419">
                <a:solidFill>
                  <a:srgbClr val="262626"/>
                </a:solidFill>
                <a:latin typeface="Poppins"/>
                <a:ea typeface="Poppins"/>
                <a:cs typeface="Poppins"/>
                <a:sym typeface="Poppins"/>
              </a:rPr>
              <a:t>DELAYED INDEFINITELY</a:t>
            </a:r>
          </a:p>
        </p:txBody>
      </p:sp>
      <p:sp>
        <p:nvSpPr>
          <p:cNvPr name="TextBox 11" id="11"/>
          <p:cNvSpPr txBox="true"/>
          <p:nvPr/>
        </p:nvSpPr>
        <p:spPr>
          <a:xfrm rot="0">
            <a:off x="13468585" y="5186425"/>
            <a:ext cx="3263886" cy="571574"/>
          </a:xfrm>
          <a:prstGeom prst="rect">
            <a:avLst/>
          </a:prstGeom>
        </p:spPr>
        <p:txBody>
          <a:bodyPr anchor="t" rtlCol="false" tIns="0" lIns="0" bIns="0" rIns="0">
            <a:spAutoFit/>
          </a:bodyPr>
          <a:lstStyle/>
          <a:p>
            <a:pPr algn="ctr">
              <a:lnSpc>
                <a:spcPts val="4720"/>
              </a:lnSpc>
            </a:pPr>
            <a:r>
              <a:rPr lang="en-US" b="true" sz="3372">
                <a:solidFill>
                  <a:srgbClr val="E8E7E7"/>
                </a:solidFill>
                <a:latin typeface="League Spartan"/>
                <a:ea typeface="League Spartan"/>
                <a:cs typeface="League Spartan"/>
                <a:sym typeface="League Spartan"/>
              </a:rPr>
              <a:t>REG SP</a:t>
            </a:r>
          </a:p>
        </p:txBody>
      </p:sp>
      <p:sp>
        <p:nvSpPr>
          <p:cNvPr name="TextBox 12" id="12"/>
          <p:cNvSpPr txBox="true"/>
          <p:nvPr/>
        </p:nvSpPr>
        <p:spPr>
          <a:xfrm rot="0">
            <a:off x="5063062" y="7318475"/>
            <a:ext cx="4247608" cy="1218064"/>
          </a:xfrm>
          <a:prstGeom prst="rect">
            <a:avLst/>
          </a:prstGeom>
        </p:spPr>
        <p:txBody>
          <a:bodyPr anchor="t" rtlCol="false" tIns="0" lIns="0" bIns="0" rIns="0">
            <a:spAutoFit/>
          </a:bodyPr>
          <a:lstStyle/>
          <a:p>
            <a:pPr algn="ctr">
              <a:lnSpc>
                <a:spcPts val="4787"/>
              </a:lnSpc>
              <a:spcBef>
                <a:spcPct val="0"/>
              </a:spcBef>
            </a:pPr>
            <a:r>
              <a:rPr lang="en-US" sz="3419">
                <a:solidFill>
                  <a:srgbClr val="262626"/>
                </a:solidFill>
                <a:latin typeface="Poppins"/>
                <a:ea typeface="Poppins"/>
                <a:cs typeface="Poppins"/>
                <a:sym typeface="Poppins"/>
              </a:rPr>
              <a:t>COMPLIANCE DATE DELAYED 6 MOS.</a:t>
            </a:r>
          </a:p>
        </p:txBody>
      </p:sp>
      <p:sp>
        <p:nvSpPr>
          <p:cNvPr name="TextBox 13" id="13"/>
          <p:cNvSpPr txBox="true"/>
          <p:nvPr/>
        </p:nvSpPr>
        <p:spPr>
          <a:xfrm rot="0">
            <a:off x="9614149" y="7318475"/>
            <a:ext cx="4247608" cy="617989"/>
          </a:xfrm>
          <a:prstGeom prst="rect">
            <a:avLst/>
          </a:prstGeom>
        </p:spPr>
        <p:txBody>
          <a:bodyPr anchor="t" rtlCol="false" tIns="0" lIns="0" bIns="0" rIns="0">
            <a:spAutoFit/>
          </a:bodyPr>
          <a:lstStyle/>
          <a:p>
            <a:pPr algn="ctr">
              <a:lnSpc>
                <a:spcPts val="4787"/>
              </a:lnSpc>
              <a:spcBef>
                <a:spcPct val="0"/>
              </a:spcBef>
            </a:pPr>
            <a:r>
              <a:rPr lang="en-US" sz="3419">
                <a:solidFill>
                  <a:srgbClr val="262626"/>
                </a:solidFill>
                <a:latin typeface="Poppins"/>
                <a:ea typeface="Poppins"/>
                <a:cs typeface="Poppins"/>
                <a:sym typeface="Poppins"/>
              </a:rPr>
              <a:t>NO DELAY</a:t>
            </a:r>
          </a:p>
        </p:txBody>
      </p:sp>
      <p:sp>
        <p:nvSpPr>
          <p:cNvPr name="TextBox 14" id="14"/>
          <p:cNvSpPr txBox="true"/>
          <p:nvPr/>
        </p:nvSpPr>
        <p:spPr>
          <a:xfrm rot="0">
            <a:off x="13468585" y="7318475"/>
            <a:ext cx="4247608" cy="617989"/>
          </a:xfrm>
          <a:prstGeom prst="rect">
            <a:avLst/>
          </a:prstGeom>
        </p:spPr>
        <p:txBody>
          <a:bodyPr anchor="t" rtlCol="false" tIns="0" lIns="0" bIns="0" rIns="0">
            <a:spAutoFit/>
          </a:bodyPr>
          <a:lstStyle/>
          <a:p>
            <a:pPr algn="ctr">
              <a:lnSpc>
                <a:spcPts val="4787"/>
              </a:lnSpc>
              <a:spcBef>
                <a:spcPct val="0"/>
              </a:spcBef>
            </a:pPr>
            <a:r>
              <a:rPr lang="en-US" sz="3419">
                <a:solidFill>
                  <a:srgbClr val="262626"/>
                </a:solidFill>
                <a:latin typeface="Poppins"/>
                <a:ea typeface="Poppins"/>
                <a:cs typeface="Poppins"/>
                <a:sym typeface="Poppins"/>
              </a:rPr>
              <a:t>NO DELAY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028700" y="8997950"/>
            <a:ext cx="2514600" cy="260350"/>
            <a:chOff x="0" y="0"/>
            <a:chExt cx="662281" cy="68570"/>
          </a:xfrm>
        </p:grpSpPr>
        <p:sp>
          <p:nvSpPr>
            <p:cNvPr name="Freeform 4" id="4"/>
            <p:cNvSpPr/>
            <p:nvPr/>
          </p:nvSpPr>
          <p:spPr>
            <a:xfrm flipH="false" flipV="false" rot="0">
              <a:off x="0" y="0"/>
              <a:ext cx="662281" cy="68570"/>
            </a:xfrm>
            <a:custGeom>
              <a:avLst/>
              <a:gdLst/>
              <a:ahLst/>
              <a:cxnLst/>
              <a:rect r="r" b="b" t="t" l="l"/>
              <a:pathLst>
                <a:path h="68570" w="662281">
                  <a:moveTo>
                    <a:pt x="0" y="0"/>
                  </a:moveTo>
                  <a:lnTo>
                    <a:pt x="662281" y="0"/>
                  </a:lnTo>
                  <a:lnTo>
                    <a:pt x="662281" y="68570"/>
                  </a:lnTo>
                  <a:lnTo>
                    <a:pt x="0" y="68570"/>
                  </a:lnTo>
                  <a:close/>
                </a:path>
              </a:pathLst>
            </a:custGeom>
            <a:solidFill>
              <a:srgbClr val="0C2344"/>
            </a:solidFill>
          </p:spPr>
        </p:sp>
        <p:sp>
          <p:nvSpPr>
            <p:cNvPr name="TextBox 5" id="5"/>
            <p:cNvSpPr txBox="true"/>
            <p:nvPr/>
          </p:nvSpPr>
          <p:spPr>
            <a:xfrm>
              <a:off x="0" y="-57150"/>
              <a:ext cx="662281" cy="12572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8413750" y="1110371"/>
            <a:ext cx="3340100" cy="3784600"/>
            <a:chOff x="0" y="0"/>
            <a:chExt cx="879697" cy="996767"/>
          </a:xfrm>
        </p:grpSpPr>
        <p:sp>
          <p:nvSpPr>
            <p:cNvPr name="Freeform 7" id="7"/>
            <p:cNvSpPr/>
            <p:nvPr/>
          </p:nvSpPr>
          <p:spPr>
            <a:xfrm flipH="false" flipV="false" rot="0">
              <a:off x="0" y="0"/>
              <a:ext cx="879697" cy="996767"/>
            </a:xfrm>
            <a:custGeom>
              <a:avLst/>
              <a:gdLst/>
              <a:ahLst/>
              <a:cxnLst/>
              <a:rect r="r" b="b" t="t" l="l"/>
              <a:pathLst>
                <a:path h="996767" w="879697">
                  <a:moveTo>
                    <a:pt x="118211" y="0"/>
                  </a:moveTo>
                  <a:lnTo>
                    <a:pt x="761486" y="0"/>
                  </a:lnTo>
                  <a:cubicBezTo>
                    <a:pt x="826772" y="0"/>
                    <a:pt x="879697" y="52925"/>
                    <a:pt x="879697" y="118211"/>
                  </a:cubicBezTo>
                  <a:lnTo>
                    <a:pt x="879697" y="878556"/>
                  </a:lnTo>
                  <a:cubicBezTo>
                    <a:pt x="879697" y="909907"/>
                    <a:pt x="867243" y="939975"/>
                    <a:pt x="845074" y="962144"/>
                  </a:cubicBezTo>
                  <a:cubicBezTo>
                    <a:pt x="822905" y="984313"/>
                    <a:pt x="792837" y="996767"/>
                    <a:pt x="761486" y="996767"/>
                  </a:cubicBezTo>
                  <a:lnTo>
                    <a:pt x="118211" y="996767"/>
                  </a:lnTo>
                  <a:cubicBezTo>
                    <a:pt x="86860" y="996767"/>
                    <a:pt x="56792" y="984313"/>
                    <a:pt x="34623" y="962144"/>
                  </a:cubicBezTo>
                  <a:cubicBezTo>
                    <a:pt x="12454" y="939975"/>
                    <a:pt x="0" y="909907"/>
                    <a:pt x="0" y="878556"/>
                  </a:cubicBezTo>
                  <a:lnTo>
                    <a:pt x="0" y="118211"/>
                  </a:lnTo>
                  <a:cubicBezTo>
                    <a:pt x="0" y="86860"/>
                    <a:pt x="12454" y="56792"/>
                    <a:pt x="34623" y="34623"/>
                  </a:cubicBezTo>
                  <a:cubicBezTo>
                    <a:pt x="56792" y="12454"/>
                    <a:pt x="86860" y="0"/>
                    <a:pt x="118211" y="0"/>
                  </a:cubicBezTo>
                  <a:close/>
                </a:path>
              </a:pathLst>
            </a:custGeom>
            <a:solidFill>
              <a:srgbClr val="0C2344"/>
            </a:solidFill>
          </p:spPr>
        </p:sp>
        <p:sp>
          <p:nvSpPr>
            <p:cNvPr name="TextBox 8" id="8"/>
            <p:cNvSpPr txBox="true"/>
            <p:nvPr/>
          </p:nvSpPr>
          <p:spPr>
            <a:xfrm>
              <a:off x="0" y="-57150"/>
              <a:ext cx="879697" cy="1053917"/>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028700" y="933450"/>
            <a:ext cx="5634574" cy="878803"/>
          </a:xfrm>
          <a:prstGeom prst="rect">
            <a:avLst/>
          </a:prstGeom>
        </p:spPr>
        <p:txBody>
          <a:bodyPr anchor="t" rtlCol="false" tIns="0" lIns="0" bIns="0" rIns="0">
            <a:spAutoFit/>
          </a:bodyPr>
          <a:lstStyle/>
          <a:p>
            <a:pPr algn="l">
              <a:lnSpc>
                <a:spcPts val="7212"/>
              </a:lnSpc>
            </a:pPr>
            <a:r>
              <a:rPr lang="en-US" b="true" sz="5151">
                <a:solidFill>
                  <a:srgbClr val="0C2344"/>
                </a:solidFill>
                <a:latin typeface="League Spartan"/>
                <a:ea typeface="League Spartan"/>
                <a:cs typeface="League Spartan"/>
                <a:sym typeface="League Spartan"/>
              </a:rPr>
              <a:t>NEW RULES</a:t>
            </a:r>
          </a:p>
        </p:txBody>
      </p:sp>
      <p:sp>
        <p:nvSpPr>
          <p:cNvPr name="TextBox 10" id="10"/>
          <p:cNvSpPr txBox="true"/>
          <p:nvPr/>
        </p:nvSpPr>
        <p:spPr>
          <a:xfrm rot="0">
            <a:off x="1028700" y="2111400"/>
            <a:ext cx="5634574" cy="2232000"/>
          </a:xfrm>
          <a:prstGeom prst="rect">
            <a:avLst/>
          </a:prstGeom>
        </p:spPr>
        <p:txBody>
          <a:bodyPr anchor="t" rtlCol="false" tIns="0" lIns="0" bIns="0" rIns="0">
            <a:spAutoFit/>
          </a:bodyPr>
          <a:lstStyle/>
          <a:p>
            <a:pPr algn="l">
              <a:lnSpc>
                <a:spcPts val="2976"/>
              </a:lnSpc>
            </a:pPr>
            <a:r>
              <a:rPr lang="en-US" sz="2125">
                <a:solidFill>
                  <a:srgbClr val="262626"/>
                </a:solidFill>
                <a:latin typeface="Poppins"/>
                <a:ea typeface="Poppins"/>
                <a:cs typeface="Poppins"/>
                <a:sym typeface="Poppins"/>
              </a:rPr>
              <a:t>Key Requirements:</a:t>
            </a:r>
          </a:p>
          <a:p>
            <a:pPr algn="l" marL="458997" indent="-229499" lvl="1">
              <a:lnSpc>
                <a:spcPts val="2976"/>
              </a:lnSpc>
              <a:buFont typeface="Arial"/>
              <a:buChar char="•"/>
            </a:pPr>
            <a:r>
              <a:rPr lang="en-US" sz="2125">
                <a:solidFill>
                  <a:srgbClr val="262626"/>
                </a:solidFill>
                <a:latin typeface="Poppins"/>
                <a:ea typeface="Poppins"/>
                <a:cs typeface="Poppins"/>
                <a:sym typeface="Poppins"/>
              </a:rPr>
              <a:t>AM</a:t>
            </a:r>
            <a:r>
              <a:rPr lang="en-US" sz="2125">
                <a:solidFill>
                  <a:srgbClr val="262626"/>
                </a:solidFill>
                <a:latin typeface="Poppins"/>
                <a:ea typeface="Poppins"/>
                <a:cs typeface="Poppins"/>
                <a:sym typeface="Poppins"/>
              </a:rPr>
              <a:t>L/CFT Program</a:t>
            </a:r>
          </a:p>
          <a:p>
            <a:pPr algn="l" marL="458997" indent="-229499" lvl="1">
              <a:lnSpc>
                <a:spcPts val="2976"/>
              </a:lnSpc>
              <a:buFont typeface="Arial"/>
              <a:buChar char="•"/>
            </a:pPr>
            <a:r>
              <a:rPr lang="en-US" sz="2125">
                <a:solidFill>
                  <a:srgbClr val="262626"/>
                </a:solidFill>
                <a:latin typeface="Poppins"/>
                <a:ea typeface="Poppins"/>
                <a:cs typeface="Poppins"/>
                <a:sym typeface="Poppins"/>
              </a:rPr>
              <a:t>Suspicious Activity Reports (SARs)</a:t>
            </a:r>
          </a:p>
          <a:p>
            <a:pPr algn="l" marL="458997" indent="-229499" lvl="1">
              <a:lnSpc>
                <a:spcPts val="2976"/>
              </a:lnSpc>
              <a:buFont typeface="Arial"/>
              <a:buChar char="•"/>
            </a:pPr>
            <a:r>
              <a:rPr lang="en-US" sz="2125">
                <a:solidFill>
                  <a:srgbClr val="262626"/>
                </a:solidFill>
                <a:latin typeface="Poppins"/>
                <a:ea typeface="Poppins"/>
                <a:cs typeface="Poppins"/>
                <a:sym typeface="Poppins"/>
              </a:rPr>
              <a:t>Recordkeeping</a:t>
            </a:r>
          </a:p>
          <a:p>
            <a:pPr algn="l" marL="458997" indent="-229499" lvl="1">
              <a:lnSpc>
                <a:spcPts val="2976"/>
              </a:lnSpc>
              <a:buFont typeface="Arial"/>
              <a:buChar char="•"/>
            </a:pPr>
            <a:r>
              <a:rPr lang="en-US" sz="2125">
                <a:solidFill>
                  <a:srgbClr val="262626"/>
                </a:solidFill>
                <a:latin typeface="Poppins"/>
                <a:ea typeface="Poppins"/>
                <a:cs typeface="Poppins"/>
                <a:sym typeface="Poppins"/>
              </a:rPr>
              <a:t>Information Sharing</a:t>
            </a:r>
          </a:p>
          <a:p>
            <a:pPr algn="l" marL="458997" indent="-229499" lvl="1">
              <a:lnSpc>
                <a:spcPts val="2976"/>
              </a:lnSpc>
              <a:spcBef>
                <a:spcPct val="0"/>
              </a:spcBef>
              <a:buFont typeface="Arial"/>
              <a:buChar char="•"/>
            </a:pPr>
            <a:r>
              <a:rPr lang="en-US" sz="2125">
                <a:solidFill>
                  <a:srgbClr val="262626"/>
                </a:solidFill>
                <a:latin typeface="Poppins"/>
                <a:ea typeface="Poppins"/>
                <a:cs typeface="Poppins"/>
                <a:sym typeface="Poppins"/>
              </a:rPr>
              <a:t>Exclusions</a:t>
            </a:r>
          </a:p>
        </p:txBody>
      </p:sp>
      <p:grpSp>
        <p:nvGrpSpPr>
          <p:cNvPr name="Group 11" id="11"/>
          <p:cNvGrpSpPr/>
          <p:nvPr/>
        </p:nvGrpSpPr>
        <p:grpSpPr>
          <a:xfrm rot="0">
            <a:off x="8413750" y="5473700"/>
            <a:ext cx="3340100" cy="3784600"/>
            <a:chOff x="0" y="0"/>
            <a:chExt cx="879697" cy="996767"/>
          </a:xfrm>
        </p:grpSpPr>
        <p:sp>
          <p:nvSpPr>
            <p:cNvPr name="Freeform 12" id="12"/>
            <p:cNvSpPr/>
            <p:nvPr/>
          </p:nvSpPr>
          <p:spPr>
            <a:xfrm flipH="false" flipV="false" rot="0">
              <a:off x="0" y="0"/>
              <a:ext cx="879697" cy="996767"/>
            </a:xfrm>
            <a:custGeom>
              <a:avLst/>
              <a:gdLst/>
              <a:ahLst/>
              <a:cxnLst/>
              <a:rect r="r" b="b" t="t" l="l"/>
              <a:pathLst>
                <a:path h="996767" w="879697">
                  <a:moveTo>
                    <a:pt x="118211" y="0"/>
                  </a:moveTo>
                  <a:lnTo>
                    <a:pt x="761486" y="0"/>
                  </a:lnTo>
                  <a:cubicBezTo>
                    <a:pt x="826772" y="0"/>
                    <a:pt x="879697" y="52925"/>
                    <a:pt x="879697" y="118211"/>
                  </a:cubicBezTo>
                  <a:lnTo>
                    <a:pt x="879697" y="878556"/>
                  </a:lnTo>
                  <a:cubicBezTo>
                    <a:pt x="879697" y="909907"/>
                    <a:pt x="867243" y="939975"/>
                    <a:pt x="845074" y="962144"/>
                  </a:cubicBezTo>
                  <a:cubicBezTo>
                    <a:pt x="822905" y="984313"/>
                    <a:pt x="792837" y="996767"/>
                    <a:pt x="761486" y="996767"/>
                  </a:cubicBezTo>
                  <a:lnTo>
                    <a:pt x="118211" y="996767"/>
                  </a:lnTo>
                  <a:cubicBezTo>
                    <a:pt x="86860" y="996767"/>
                    <a:pt x="56792" y="984313"/>
                    <a:pt x="34623" y="962144"/>
                  </a:cubicBezTo>
                  <a:cubicBezTo>
                    <a:pt x="12454" y="939975"/>
                    <a:pt x="0" y="909907"/>
                    <a:pt x="0" y="878556"/>
                  </a:cubicBezTo>
                  <a:lnTo>
                    <a:pt x="0" y="118211"/>
                  </a:lnTo>
                  <a:cubicBezTo>
                    <a:pt x="0" y="86860"/>
                    <a:pt x="12454" y="56792"/>
                    <a:pt x="34623" y="34623"/>
                  </a:cubicBezTo>
                  <a:cubicBezTo>
                    <a:pt x="56792" y="12454"/>
                    <a:pt x="86860" y="0"/>
                    <a:pt x="118211" y="0"/>
                  </a:cubicBezTo>
                  <a:close/>
                </a:path>
              </a:pathLst>
            </a:custGeom>
            <a:solidFill>
              <a:srgbClr val="0C2344"/>
            </a:solidFill>
          </p:spPr>
        </p:sp>
        <p:sp>
          <p:nvSpPr>
            <p:cNvPr name="TextBox 13" id="13"/>
            <p:cNvSpPr txBox="true"/>
            <p:nvPr/>
          </p:nvSpPr>
          <p:spPr>
            <a:xfrm>
              <a:off x="0" y="-57150"/>
              <a:ext cx="879697" cy="1053917"/>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7957840" y="1950106"/>
            <a:ext cx="4251920" cy="1517861"/>
          </a:xfrm>
          <a:prstGeom prst="rect">
            <a:avLst/>
          </a:prstGeom>
        </p:spPr>
        <p:txBody>
          <a:bodyPr anchor="t" rtlCol="false" tIns="0" lIns="0" bIns="0" rIns="0">
            <a:spAutoFit/>
          </a:bodyPr>
          <a:lstStyle/>
          <a:p>
            <a:pPr algn="ctr">
              <a:lnSpc>
                <a:spcPts val="6113"/>
              </a:lnSpc>
            </a:pPr>
            <a:r>
              <a:rPr lang="en-US" b="true" sz="4366">
                <a:solidFill>
                  <a:srgbClr val="E8E7E7"/>
                </a:solidFill>
                <a:latin typeface="League Spartan"/>
                <a:ea typeface="League Spartan"/>
                <a:cs typeface="League Spartan"/>
                <a:sym typeface="League Spartan"/>
              </a:rPr>
              <a:t>JAN. 1,</a:t>
            </a:r>
          </a:p>
          <a:p>
            <a:pPr algn="ctr">
              <a:lnSpc>
                <a:spcPts val="6113"/>
              </a:lnSpc>
            </a:pPr>
            <a:r>
              <a:rPr lang="en-US" b="true" sz="4366">
                <a:solidFill>
                  <a:srgbClr val="E8E7E7"/>
                </a:solidFill>
                <a:latin typeface="League Spartan"/>
                <a:ea typeface="League Spartan"/>
                <a:cs typeface="League Spartan"/>
                <a:sym typeface="League Spartan"/>
              </a:rPr>
              <a:t>2026</a:t>
            </a:r>
          </a:p>
        </p:txBody>
      </p:sp>
      <p:sp>
        <p:nvSpPr>
          <p:cNvPr name="TextBox 15" id="15"/>
          <p:cNvSpPr txBox="true"/>
          <p:nvPr/>
        </p:nvSpPr>
        <p:spPr>
          <a:xfrm rot="0">
            <a:off x="7957840" y="6178445"/>
            <a:ext cx="4251920" cy="1517861"/>
          </a:xfrm>
          <a:prstGeom prst="rect">
            <a:avLst/>
          </a:prstGeom>
        </p:spPr>
        <p:txBody>
          <a:bodyPr anchor="t" rtlCol="false" tIns="0" lIns="0" bIns="0" rIns="0">
            <a:spAutoFit/>
          </a:bodyPr>
          <a:lstStyle/>
          <a:p>
            <a:pPr algn="ctr">
              <a:lnSpc>
                <a:spcPts val="6113"/>
              </a:lnSpc>
            </a:pPr>
            <a:r>
              <a:rPr lang="en-US" b="true" sz="4366">
                <a:solidFill>
                  <a:srgbClr val="E8E7E7"/>
                </a:solidFill>
                <a:latin typeface="League Spartan"/>
                <a:ea typeface="League Spartan"/>
                <a:cs typeface="League Spartan"/>
                <a:sym typeface="League Spartan"/>
              </a:rPr>
              <a:t>SEPT. 23,</a:t>
            </a:r>
          </a:p>
          <a:p>
            <a:pPr algn="ctr">
              <a:lnSpc>
                <a:spcPts val="6113"/>
              </a:lnSpc>
            </a:pPr>
            <a:r>
              <a:rPr lang="en-US" b="true" sz="4366">
                <a:solidFill>
                  <a:srgbClr val="E8E7E7"/>
                </a:solidFill>
                <a:latin typeface="League Spartan"/>
                <a:ea typeface="League Spartan"/>
                <a:cs typeface="League Spartan"/>
                <a:sym typeface="League Spartan"/>
              </a:rPr>
              <a:t>2025</a:t>
            </a:r>
          </a:p>
        </p:txBody>
      </p:sp>
      <p:sp>
        <p:nvSpPr>
          <p:cNvPr name="TextBox 16" id="16"/>
          <p:cNvSpPr txBox="true"/>
          <p:nvPr/>
        </p:nvSpPr>
        <p:spPr>
          <a:xfrm rot="0">
            <a:off x="12419310" y="2172421"/>
            <a:ext cx="4650324" cy="1493520"/>
          </a:xfrm>
          <a:prstGeom prst="rect">
            <a:avLst/>
          </a:prstGeom>
        </p:spPr>
        <p:txBody>
          <a:bodyPr anchor="t" rtlCol="false" tIns="0" lIns="0" bIns="0" rIns="0">
            <a:spAutoFit/>
          </a:bodyPr>
          <a:lstStyle/>
          <a:p>
            <a:pPr algn="ctr">
              <a:lnSpc>
                <a:spcPts val="5880"/>
              </a:lnSpc>
              <a:spcBef>
                <a:spcPct val="0"/>
              </a:spcBef>
            </a:pPr>
            <a:r>
              <a:rPr lang="en-US" sz="4200">
                <a:solidFill>
                  <a:srgbClr val="262626"/>
                </a:solidFill>
                <a:latin typeface="Poppins"/>
                <a:ea typeface="Poppins"/>
                <a:cs typeface="Poppins"/>
                <a:sym typeface="Poppins"/>
              </a:rPr>
              <a:t>F</a:t>
            </a:r>
            <a:r>
              <a:rPr lang="en-US" sz="4200">
                <a:solidFill>
                  <a:srgbClr val="262626"/>
                </a:solidFill>
                <a:latin typeface="Poppins"/>
                <a:ea typeface="Poppins"/>
                <a:cs typeface="Poppins"/>
                <a:sym typeface="Poppins"/>
              </a:rPr>
              <a:t>inCEN's Final AML Rule</a:t>
            </a:r>
          </a:p>
        </p:txBody>
      </p:sp>
      <p:sp>
        <p:nvSpPr>
          <p:cNvPr name="TextBox 17" id="17"/>
          <p:cNvSpPr txBox="true"/>
          <p:nvPr/>
        </p:nvSpPr>
        <p:spPr>
          <a:xfrm rot="0">
            <a:off x="12419310" y="6562090"/>
            <a:ext cx="4650324" cy="1493520"/>
          </a:xfrm>
          <a:prstGeom prst="rect">
            <a:avLst/>
          </a:prstGeom>
        </p:spPr>
        <p:txBody>
          <a:bodyPr anchor="t" rtlCol="false" tIns="0" lIns="0" bIns="0" rIns="0">
            <a:spAutoFit/>
          </a:bodyPr>
          <a:lstStyle/>
          <a:p>
            <a:pPr algn="ctr">
              <a:lnSpc>
                <a:spcPts val="5880"/>
              </a:lnSpc>
              <a:spcBef>
                <a:spcPct val="0"/>
              </a:spcBef>
            </a:pPr>
            <a:r>
              <a:rPr lang="en-US" sz="4200">
                <a:solidFill>
                  <a:srgbClr val="262626"/>
                </a:solidFill>
                <a:latin typeface="Poppins"/>
                <a:ea typeface="Poppins"/>
                <a:cs typeface="Poppins"/>
                <a:sym typeface="Poppins"/>
              </a:rPr>
              <a:t>DOL</a:t>
            </a:r>
            <a:r>
              <a:rPr lang="en-US" sz="4200">
                <a:solidFill>
                  <a:srgbClr val="262626"/>
                </a:solidFill>
                <a:latin typeface="Poppins"/>
                <a:ea typeface="Poppins"/>
                <a:cs typeface="Poppins"/>
                <a:sym typeface="Poppins"/>
              </a:rPr>
              <a:t>'s Retirement Security Rule</a:t>
            </a:r>
          </a:p>
        </p:txBody>
      </p:sp>
      <p:sp>
        <p:nvSpPr>
          <p:cNvPr name="TextBox 18" id="18"/>
          <p:cNvSpPr txBox="true"/>
          <p:nvPr/>
        </p:nvSpPr>
        <p:spPr>
          <a:xfrm rot="0">
            <a:off x="1028700" y="5823610"/>
            <a:ext cx="5634574" cy="2232000"/>
          </a:xfrm>
          <a:prstGeom prst="rect">
            <a:avLst/>
          </a:prstGeom>
        </p:spPr>
        <p:txBody>
          <a:bodyPr anchor="t" rtlCol="false" tIns="0" lIns="0" bIns="0" rIns="0">
            <a:spAutoFit/>
          </a:bodyPr>
          <a:lstStyle/>
          <a:p>
            <a:pPr algn="l">
              <a:lnSpc>
                <a:spcPts val="2976"/>
              </a:lnSpc>
            </a:pPr>
            <a:r>
              <a:rPr lang="en-US" sz="2125">
                <a:solidFill>
                  <a:srgbClr val="262626"/>
                </a:solidFill>
                <a:latin typeface="Poppins"/>
                <a:ea typeface="Poppins"/>
                <a:cs typeface="Poppins"/>
                <a:sym typeface="Poppins"/>
              </a:rPr>
              <a:t>Key Changes:</a:t>
            </a:r>
          </a:p>
          <a:p>
            <a:pPr algn="l" marL="458997" indent="-229499" lvl="1">
              <a:lnSpc>
                <a:spcPts val="2976"/>
              </a:lnSpc>
              <a:buFont typeface="Arial"/>
              <a:buChar char="•"/>
            </a:pPr>
            <a:r>
              <a:rPr lang="en-US" sz="2125">
                <a:solidFill>
                  <a:srgbClr val="262626"/>
                </a:solidFill>
                <a:latin typeface="Poppins"/>
                <a:ea typeface="Poppins"/>
                <a:cs typeface="Poppins"/>
                <a:sym typeface="Poppins"/>
              </a:rPr>
              <a:t>Expanded Fiduciary Definition</a:t>
            </a:r>
          </a:p>
          <a:p>
            <a:pPr algn="l" marL="458997" indent="-229499" lvl="1">
              <a:lnSpc>
                <a:spcPts val="2976"/>
              </a:lnSpc>
              <a:buFont typeface="Arial"/>
              <a:buChar char="•"/>
            </a:pPr>
            <a:r>
              <a:rPr lang="en-US" sz="2125">
                <a:solidFill>
                  <a:srgbClr val="262626"/>
                </a:solidFill>
                <a:latin typeface="Poppins"/>
                <a:ea typeface="Poppins"/>
                <a:cs typeface="Poppins"/>
                <a:sym typeface="Poppins"/>
              </a:rPr>
              <a:t>One-Time Advice </a:t>
            </a:r>
          </a:p>
          <a:p>
            <a:pPr algn="l" marL="458997" indent="-229499" lvl="1">
              <a:lnSpc>
                <a:spcPts val="2976"/>
              </a:lnSpc>
              <a:buFont typeface="Arial"/>
              <a:buChar char="•"/>
            </a:pPr>
            <a:r>
              <a:rPr lang="en-US" sz="2125">
                <a:solidFill>
                  <a:srgbClr val="262626"/>
                </a:solidFill>
                <a:latin typeface="Poppins"/>
                <a:ea typeface="Poppins"/>
                <a:cs typeface="Poppins"/>
                <a:sym typeface="Poppins"/>
              </a:rPr>
              <a:t>Impartial C</a:t>
            </a:r>
            <a:r>
              <a:rPr lang="en-US" sz="2125">
                <a:solidFill>
                  <a:srgbClr val="262626"/>
                </a:solidFill>
                <a:latin typeface="Poppins"/>
                <a:ea typeface="Poppins"/>
                <a:cs typeface="Poppins"/>
                <a:sym typeface="Poppins"/>
              </a:rPr>
              <a:t>onduct Standards</a:t>
            </a:r>
          </a:p>
          <a:p>
            <a:pPr algn="l" marL="458997" indent="-229499" lvl="1">
              <a:lnSpc>
                <a:spcPts val="2976"/>
              </a:lnSpc>
              <a:spcBef>
                <a:spcPct val="0"/>
              </a:spcBef>
              <a:buFont typeface="Arial"/>
              <a:buChar char="•"/>
            </a:pPr>
            <a:r>
              <a:rPr lang="en-US" sz="2125">
                <a:solidFill>
                  <a:srgbClr val="262626"/>
                </a:solidFill>
                <a:latin typeface="Poppins"/>
                <a:ea typeface="Poppins"/>
                <a:cs typeface="Poppins"/>
                <a:sym typeface="Poppins"/>
              </a:rPr>
              <a:t>Prohibited Transaction </a:t>
            </a:r>
            <a:r>
              <a:rPr lang="en-US" sz="2125">
                <a:solidFill>
                  <a:srgbClr val="262626"/>
                </a:solidFill>
                <a:latin typeface="Poppins"/>
                <a:ea typeface="Poppins"/>
                <a:cs typeface="Poppins"/>
                <a:sym typeface="Poppins"/>
              </a:rPr>
              <a:t>Exemptions (PTEs)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028700" y="8997950"/>
            <a:ext cx="2514600" cy="260350"/>
            <a:chOff x="0" y="0"/>
            <a:chExt cx="662281" cy="68570"/>
          </a:xfrm>
        </p:grpSpPr>
        <p:sp>
          <p:nvSpPr>
            <p:cNvPr name="Freeform 4" id="4"/>
            <p:cNvSpPr/>
            <p:nvPr/>
          </p:nvSpPr>
          <p:spPr>
            <a:xfrm flipH="false" flipV="false" rot="0">
              <a:off x="0" y="0"/>
              <a:ext cx="662281" cy="68570"/>
            </a:xfrm>
            <a:custGeom>
              <a:avLst/>
              <a:gdLst/>
              <a:ahLst/>
              <a:cxnLst/>
              <a:rect r="r" b="b" t="t" l="l"/>
              <a:pathLst>
                <a:path h="68570" w="662281">
                  <a:moveTo>
                    <a:pt x="0" y="0"/>
                  </a:moveTo>
                  <a:lnTo>
                    <a:pt x="662281" y="0"/>
                  </a:lnTo>
                  <a:lnTo>
                    <a:pt x="662281" y="68570"/>
                  </a:lnTo>
                  <a:lnTo>
                    <a:pt x="0" y="68570"/>
                  </a:lnTo>
                  <a:close/>
                </a:path>
              </a:pathLst>
            </a:custGeom>
            <a:solidFill>
              <a:srgbClr val="0C2344"/>
            </a:solidFill>
          </p:spPr>
        </p:sp>
        <p:sp>
          <p:nvSpPr>
            <p:cNvPr name="TextBox 5" id="5"/>
            <p:cNvSpPr txBox="true"/>
            <p:nvPr/>
          </p:nvSpPr>
          <p:spPr>
            <a:xfrm>
              <a:off x="0" y="-47625"/>
              <a:ext cx="662281" cy="116195"/>
            </a:xfrm>
            <a:prstGeom prst="rect">
              <a:avLst/>
            </a:prstGeom>
          </p:spPr>
          <p:txBody>
            <a:bodyPr anchor="ctr" rtlCol="false" tIns="50800" lIns="50800" bIns="50800" rIns="50800"/>
            <a:lstStyle/>
            <a:p>
              <a:pPr algn="ctr">
                <a:lnSpc>
                  <a:spcPts val="2659"/>
                </a:lnSpc>
              </a:pPr>
            </a:p>
          </p:txBody>
        </p:sp>
      </p:grpSp>
      <p:grpSp>
        <p:nvGrpSpPr>
          <p:cNvPr name="Group 6" id="6"/>
          <p:cNvGrpSpPr>
            <a:grpSpLocks noChangeAspect="true"/>
          </p:cNvGrpSpPr>
          <p:nvPr/>
        </p:nvGrpSpPr>
        <p:grpSpPr>
          <a:xfrm rot="0">
            <a:off x="8044798" y="1093787"/>
            <a:ext cx="3935158" cy="3753414"/>
            <a:chOff x="0" y="0"/>
            <a:chExt cx="6324600" cy="6032500"/>
          </a:xfrm>
        </p:grpSpPr>
        <p:sp>
          <p:nvSpPr>
            <p:cNvPr name="Freeform 7" id="7"/>
            <p:cNvSpPr/>
            <p:nvPr/>
          </p:nvSpPr>
          <p:spPr>
            <a:xfrm flipH="false" flipV="false" rot="0">
              <a:off x="127000" y="127000"/>
              <a:ext cx="6070600" cy="5778500"/>
            </a:xfrm>
            <a:custGeom>
              <a:avLst/>
              <a:gdLst/>
              <a:ahLst/>
              <a:cxnLst/>
              <a:rect r="r" b="b" t="t" l="l"/>
              <a:pathLst>
                <a:path h="5778500" w="6070600">
                  <a:moveTo>
                    <a:pt x="0" y="0"/>
                  </a:moveTo>
                  <a:lnTo>
                    <a:pt x="6070600" y="0"/>
                  </a:lnTo>
                  <a:lnTo>
                    <a:pt x="6070600" y="5778500"/>
                  </a:lnTo>
                  <a:lnTo>
                    <a:pt x="0" y="5778500"/>
                  </a:lnTo>
                  <a:close/>
                </a:path>
              </a:pathLst>
            </a:custGeom>
            <a:blipFill>
              <a:blip r:embed="rId3"/>
              <a:stretch>
                <a:fillRect l="-21391" t="0" r="-21391" b="0"/>
              </a:stretch>
            </a:blipFill>
          </p:spPr>
        </p:sp>
        <p:sp>
          <p:nvSpPr>
            <p:cNvPr name="Freeform 8" id="8"/>
            <p:cNvSpPr/>
            <p:nvPr/>
          </p:nvSpPr>
          <p:spPr>
            <a:xfrm flipH="false" flipV="false" rot="0">
              <a:off x="0" y="0"/>
              <a:ext cx="6324600" cy="6032500"/>
            </a:xfrm>
            <a:custGeom>
              <a:avLst/>
              <a:gdLst/>
              <a:ahLst/>
              <a:cxnLst/>
              <a:rect r="r" b="b" t="t" l="l"/>
              <a:pathLst>
                <a:path h="6032500" w="63246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0C2344"/>
            </a:solidFill>
          </p:spPr>
        </p:sp>
      </p:grpSp>
      <p:sp>
        <p:nvSpPr>
          <p:cNvPr name="TextBox 9" id="9"/>
          <p:cNvSpPr txBox="true"/>
          <p:nvPr/>
        </p:nvSpPr>
        <p:spPr>
          <a:xfrm rot="0">
            <a:off x="1028700" y="1726528"/>
            <a:ext cx="5122412" cy="1855890"/>
          </a:xfrm>
          <a:prstGeom prst="rect">
            <a:avLst/>
          </a:prstGeom>
        </p:spPr>
        <p:txBody>
          <a:bodyPr anchor="t" rtlCol="false" tIns="0" lIns="0" bIns="0" rIns="0">
            <a:spAutoFit/>
          </a:bodyPr>
          <a:lstStyle/>
          <a:p>
            <a:pPr algn="l">
              <a:lnSpc>
                <a:spcPts val="7431"/>
              </a:lnSpc>
            </a:pPr>
            <a:r>
              <a:rPr lang="en-US" sz="5308">
                <a:solidFill>
                  <a:srgbClr val="0C2344"/>
                </a:solidFill>
                <a:latin typeface="League Spartan"/>
                <a:ea typeface="League Spartan"/>
                <a:cs typeface="League Spartan"/>
                <a:sym typeface="League Spartan"/>
              </a:rPr>
              <a:t>TRENDS AND PRIORITIES</a:t>
            </a:r>
          </a:p>
        </p:txBody>
      </p:sp>
      <p:sp>
        <p:nvSpPr>
          <p:cNvPr name="TextBox 10" id="10"/>
          <p:cNvSpPr txBox="true"/>
          <p:nvPr/>
        </p:nvSpPr>
        <p:spPr>
          <a:xfrm rot="0">
            <a:off x="1028700" y="914400"/>
            <a:ext cx="4842085" cy="897853"/>
          </a:xfrm>
          <a:prstGeom prst="rect">
            <a:avLst/>
          </a:prstGeom>
        </p:spPr>
        <p:txBody>
          <a:bodyPr anchor="t" rtlCol="false" tIns="0" lIns="0" bIns="0" rIns="0">
            <a:spAutoFit/>
          </a:bodyPr>
          <a:lstStyle/>
          <a:p>
            <a:pPr algn="l">
              <a:lnSpc>
                <a:spcPts val="7212"/>
              </a:lnSpc>
            </a:pPr>
            <a:r>
              <a:rPr lang="en-US" sz="5151">
                <a:solidFill>
                  <a:srgbClr val="262626"/>
                </a:solidFill>
                <a:latin typeface="Roboto"/>
                <a:ea typeface="Roboto"/>
                <a:cs typeface="Roboto"/>
                <a:sym typeface="Roboto"/>
              </a:rPr>
              <a:t>ENFORCEMENT</a:t>
            </a:r>
          </a:p>
        </p:txBody>
      </p:sp>
      <p:sp>
        <p:nvSpPr>
          <p:cNvPr name="TextBox 11" id="11"/>
          <p:cNvSpPr txBox="true"/>
          <p:nvPr/>
        </p:nvSpPr>
        <p:spPr>
          <a:xfrm rot="0">
            <a:off x="1028700" y="3923749"/>
            <a:ext cx="5634574" cy="3346425"/>
          </a:xfrm>
          <a:prstGeom prst="rect">
            <a:avLst/>
          </a:prstGeom>
        </p:spPr>
        <p:txBody>
          <a:bodyPr anchor="t" rtlCol="false" tIns="0" lIns="0" bIns="0" rIns="0">
            <a:spAutoFit/>
          </a:bodyPr>
          <a:lstStyle/>
          <a:p>
            <a:pPr algn="l">
              <a:lnSpc>
                <a:spcPts val="2976"/>
              </a:lnSpc>
            </a:pPr>
            <a:r>
              <a:rPr lang="en-US" sz="2125" u="sng">
                <a:solidFill>
                  <a:srgbClr val="262626"/>
                </a:solidFill>
                <a:latin typeface="Poppins"/>
                <a:ea typeface="Poppins"/>
                <a:cs typeface="Poppins"/>
                <a:sym typeface="Poppins"/>
              </a:rPr>
              <a:t>Shift in Enforcement Focus</a:t>
            </a:r>
          </a:p>
          <a:p>
            <a:pPr algn="l">
              <a:lnSpc>
                <a:spcPts val="2976"/>
              </a:lnSpc>
            </a:pPr>
          </a:p>
          <a:p>
            <a:pPr algn="l" marL="458997" indent="-229499" lvl="1">
              <a:lnSpc>
                <a:spcPts val="2976"/>
              </a:lnSpc>
              <a:buFont typeface="Arial"/>
              <a:buChar char="•"/>
            </a:pPr>
            <a:r>
              <a:rPr lang="en-US" sz="2125">
                <a:solidFill>
                  <a:srgbClr val="262626"/>
                </a:solidFill>
                <a:latin typeface="Poppins"/>
                <a:ea typeface="Poppins"/>
                <a:cs typeface="Poppins"/>
                <a:sym typeface="Poppins"/>
              </a:rPr>
              <a:t>Reduction in the number of enforcement actions, with a focus on significant financial remedies.</a:t>
            </a:r>
          </a:p>
          <a:p>
            <a:pPr algn="l">
              <a:lnSpc>
                <a:spcPts val="2976"/>
              </a:lnSpc>
            </a:pPr>
          </a:p>
          <a:p>
            <a:pPr algn="l" marL="458997" indent="-229499" lvl="1">
              <a:lnSpc>
                <a:spcPts val="2976"/>
              </a:lnSpc>
              <a:buFont typeface="Arial"/>
              <a:buChar char="•"/>
            </a:pPr>
            <a:r>
              <a:rPr lang="en-US" sz="2125">
                <a:solidFill>
                  <a:srgbClr val="262626"/>
                </a:solidFill>
                <a:latin typeface="Poppins"/>
                <a:ea typeface="Poppins"/>
                <a:cs typeface="Poppins"/>
                <a:sym typeface="Poppins"/>
              </a:rPr>
              <a:t>Emphasis on traditional areas associated with the protection of retail investors. </a:t>
            </a:r>
          </a:p>
        </p:txBody>
      </p:sp>
      <p:sp>
        <p:nvSpPr>
          <p:cNvPr name="TextBox 12" id="12"/>
          <p:cNvSpPr txBox="true"/>
          <p:nvPr/>
        </p:nvSpPr>
        <p:spPr>
          <a:xfrm rot="0">
            <a:off x="12565671" y="1036637"/>
            <a:ext cx="4960002" cy="4460748"/>
          </a:xfrm>
          <a:prstGeom prst="rect">
            <a:avLst/>
          </a:prstGeom>
        </p:spPr>
        <p:txBody>
          <a:bodyPr anchor="t" rtlCol="false" tIns="0" lIns="0" bIns="0" rIns="0">
            <a:spAutoFit/>
          </a:bodyPr>
          <a:lstStyle/>
          <a:p>
            <a:pPr algn="l">
              <a:lnSpc>
                <a:spcPts val="2981"/>
              </a:lnSpc>
            </a:pPr>
            <a:r>
              <a:rPr lang="en-US" sz="2129" u="sng">
                <a:solidFill>
                  <a:srgbClr val="262626"/>
                </a:solidFill>
                <a:latin typeface="Poppins"/>
                <a:ea typeface="Poppins"/>
                <a:cs typeface="Poppins"/>
                <a:sym typeface="Poppins"/>
              </a:rPr>
              <a:t>Cryptocurrency Regulation</a:t>
            </a:r>
          </a:p>
          <a:p>
            <a:pPr algn="l">
              <a:lnSpc>
                <a:spcPts val="2981"/>
              </a:lnSpc>
            </a:pPr>
          </a:p>
          <a:p>
            <a:pPr algn="l" marL="459867" indent="-229933" lvl="1">
              <a:lnSpc>
                <a:spcPts val="2981"/>
              </a:lnSpc>
              <a:buFont typeface="Arial"/>
              <a:buChar char="•"/>
            </a:pPr>
            <a:r>
              <a:rPr lang="en-US" sz="2129">
                <a:solidFill>
                  <a:srgbClr val="262626"/>
                </a:solidFill>
                <a:latin typeface="Poppins"/>
                <a:ea typeface="Poppins"/>
                <a:cs typeface="Poppins"/>
                <a:sym typeface="Poppins"/>
              </a:rPr>
              <a:t>SEC's approach to crypto enforcement actions, including cases against Coinbase and Ripple Labs.</a:t>
            </a:r>
          </a:p>
          <a:p>
            <a:pPr algn="l">
              <a:lnSpc>
                <a:spcPts val="2981"/>
              </a:lnSpc>
            </a:pPr>
          </a:p>
          <a:p>
            <a:pPr algn="l" marL="459867" indent="-229933" lvl="1">
              <a:lnSpc>
                <a:spcPts val="2981"/>
              </a:lnSpc>
              <a:spcBef>
                <a:spcPct val="0"/>
              </a:spcBef>
              <a:buFont typeface="Arial"/>
              <a:buChar char="•"/>
            </a:pPr>
            <a:r>
              <a:rPr lang="en-US" sz="2129">
                <a:solidFill>
                  <a:srgbClr val="262626"/>
                </a:solidFill>
                <a:latin typeface="Poppins"/>
                <a:ea typeface="Poppins"/>
                <a:cs typeface="Poppins"/>
                <a:sym typeface="Poppins"/>
              </a:rPr>
              <a:t>Under Chairman Atkins, the SEC has signaled a move towards establishing a clear regulatory framework for digital assets.</a:t>
            </a:r>
          </a:p>
          <a:p>
            <a:pPr algn="l">
              <a:lnSpc>
                <a:spcPts val="2981"/>
              </a:lnSpc>
              <a:spcBef>
                <a:spcPct val="0"/>
              </a:spcBef>
            </a:pPr>
          </a:p>
        </p:txBody>
      </p:sp>
      <p:grpSp>
        <p:nvGrpSpPr>
          <p:cNvPr name="Group 13" id="13"/>
          <p:cNvGrpSpPr>
            <a:grpSpLocks noChangeAspect="true"/>
          </p:cNvGrpSpPr>
          <p:nvPr/>
        </p:nvGrpSpPr>
        <p:grpSpPr>
          <a:xfrm rot="0">
            <a:off x="13355892" y="5439799"/>
            <a:ext cx="3935158" cy="3753414"/>
            <a:chOff x="0" y="0"/>
            <a:chExt cx="6324600" cy="6032500"/>
          </a:xfrm>
        </p:grpSpPr>
        <p:sp>
          <p:nvSpPr>
            <p:cNvPr name="Freeform 14" id="14"/>
            <p:cNvSpPr/>
            <p:nvPr/>
          </p:nvSpPr>
          <p:spPr>
            <a:xfrm flipH="false" flipV="false" rot="0">
              <a:off x="127000" y="127000"/>
              <a:ext cx="6070600" cy="5778500"/>
            </a:xfrm>
            <a:custGeom>
              <a:avLst/>
              <a:gdLst/>
              <a:ahLst/>
              <a:cxnLst/>
              <a:rect r="r" b="b" t="t" l="l"/>
              <a:pathLst>
                <a:path h="5778500" w="6070600">
                  <a:moveTo>
                    <a:pt x="0" y="0"/>
                  </a:moveTo>
                  <a:lnTo>
                    <a:pt x="6070600" y="0"/>
                  </a:lnTo>
                  <a:lnTo>
                    <a:pt x="6070600" y="5778500"/>
                  </a:lnTo>
                  <a:lnTo>
                    <a:pt x="0" y="5778500"/>
                  </a:lnTo>
                  <a:close/>
                </a:path>
              </a:pathLst>
            </a:custGeom>
            <a:blipFill>
              <a:blip r:embed="rId4"/>
              <a:stretch>
                <a:fillRect l="-21391" t="0" r="-21391" b="0"/>
              </a:stretch>
            </a:blipFill>
          </p:spPr>
        </p:sp>
        <p:sp>
          <p:nvSpPr>
            <p:cNvPr name="Freeform 15" id="15"/>
            <p:cNvSpPr/>
            <p:nvPr/>
          </p:nvSpPr>
          <p:spPr>
            <a:xfrm flipH="false" flipV="false" rot="0">
              <a:off x="0" y="0"/>
              <a:ext cx="6324600" cy="6032500"/>
            </a:xfrm>
            <a:custGeom>
              <a:avLst/>
              <a:gdLst/>
              <a:ahLst/>
              <a:cxnLst/>
              <a:rect r="r" b="b" t="t" l="l"/>
              <a:pathLst>
                <a:path h="6032500" w="63246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0C2344"/>
            </a:solidFill>
          </p:spPr>
        </p:sp>
      </p:grpSp>
      <p:sp>
        <p:nvSpPr>
          <p:cNvPr name="TextBox 16" id="16"/>
          <p:cNvSpPr txBox="true"/>
          <p:nvPr/>
        </p:nvSpPr>
        <p:spPr>
          <a:xfrm rot="0">
            <a:off x="7195090" y="6171931"/>
            <a:ext cx="5634574" cy="2232000"/>
          </a:xfrm>
          <a:prstGeom prst="rect">
            <a:avLst/>
          </a:prstGeom>
        </p:spPr>
        <p:txBody>
          <a:bodyPr anchor="t" rtlCol="false" tIns="0" lIns="0" bIns="0" rIns="0">
            <a:spAutoFit/>
          </a:bodyPr>
          <a:lstStyle/>
          <a:p>
            <a:pPr algn="l">
              <a:lnSpc>
                <a:spcPts val="2976"/>
              </a:lnSpc>
            </a:pPr>
            <a:r>
              <a:rPr lang="en-US" sz="2125" u="sng">
                <a:solidFill>
                  <a:srgbClr val="262626"/>
                </a:solidFill>
                <a:latin typeface="Poppins"/>
                <a:ea typeface="Poppins"/>
                <a:cs typeface="Poppins"/>
                <a:sym typeface="Poppins"/>
              </a:rPr>
              <a:t>Artificial Intelligenc</a:t>
            </a:r>
            <a:r>
              <a:rPr lang="en-US" sz="2125" u="sng">
                <a:solidFill>
                  <a:srgbClr val="262626"/>
                </a:solidFill>
                <a:latin typeface="Poppins"/>
                <a:ea typeface="Poppins"/>
                <a:cs typeface="Poppins"/>
                <a:sym typeface="Poppins"/>
              </a:rPr>
              <a:t>e in Finance</a:t>
            </a:r>
          </a:p>
          <a:p>
            <a:pPr algn="l">
              <a:lnSpc>
                <a:spcPts val="2976"/>
              </a:lnSpc>
            </a:pPr>
          </a:p>
          <a:p>
            <a:pPr algn="l" marL="458997" indent="-229499" lvl="1">
              <a:lnSpc>
                <a:spcPts val="2976"/>
              </a:lnSpc>
              <a:buFont typeface="Arial"/>
              <a:buChar char="•"/>
            </a:pPr>
            <a:r>
              <a:rPr lang="en-US" sz="2125">
                <a:solidFill>
                  <a:srgbClr val="262626"/>
                </a:solidFill>
                <a:latin typeface="Poppins"/>
                <a:ea typeface="Poppins"/>
                <a:cs typeface="Poppins"/>
                <a:sym typeface="Poppins"/>
              </a:rPr>
              <a:t>Discussions on the impact of AI on financial markets and the need for regulatory adaptation.</a:t>
            </a:r>
          </a:p>
          <a:p>
            <a:pPr algn="l">
              <a:lnSpc>
                <a:spcPts val="2976"/>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1624726" y="8997950"/>
            <a:ext cx="2514600" cy="260350"/>
            <a:chOff x="0" y="0"/>
            <a:chExt cx="662281" cy="68570"/>
          </a:xfrm>
        </p:grpSpPr>
        <p:sp>
          <p:nvSpPr>
            <p:cNvPr name="Freeform 4" id="4"/>
            <p:cNvSpPr/>
            <p:nvPr/>
          </p:nvSpPr>
          <p:spPr>
            <a:xfrm flipH="false" flipV="false" rot="0">
              <a:off x="0" y="0"/>
              <a:ext cx="662281" cy="68570"/>
            </a:xfrm>
            <a:custGeom>
              <a:avLst/>
              <a:gdLst/>
              <a:ahLst/>
              <a:cxnLst/>
              <a:rect r="r" b="b" t="t" l="l"/>
              <a:pathLst>
                <a:path h="68570" w="662281">
                  <a:moveTo>
                    <a:pt x="0" y="0"/>
                  </a:moveTo>
                  <a:lnTo>
                    <a:pt x="662281" y="0"/>
                  </a:lnTo>
                  <a:lnTo>
                    <a:pt x="662281" y="68570"/>
                  </a:lnTo>
                  <a:lnTo>
                    <a:pt x="0" y="68570"/>
                  </a:lnTo>
                  <a:close/>
                </a:path>
              </a:pathLst>
            </a:custGeom>
            <a:solidFill>
              <a:srgbClr val="0C2344"/>
            </a:solidFill>
          </p:spPr>
        </p:sp>
        <p:sp>
          <p:nvSpPr>
            <p:cNvPr name="TextBox 5" id="5"/>
            <p:cNvSpPr txBox="true"/>
            <p:nvPr/>
          </p:nvSpPr>
          <p:spPr>
            <a:xfrm>
              <a:off x="0" y="-47625"/>
              <a:ext cx="662281" cy="11619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1624726" y="1726528"/>
            <a:ext cx="4243380" cy="912915"/>
          </a:xfrm>
          <a:prstGeom prst="rect">
            <a:avLst/>
          </a:prstGeom>
        </p:spPr>
        <p:txBody>
          <a:bodyPr anchor="t" rtlCol="false" tIns="0" lIns="0" bIns="0" rIns="0">
            <a:spAutoFit/>
          </a:bodyPr>
          <a:lstStyle/>
          <a:p>
            <a:pPr algn="l">
              <a:lnSpc>
                <a:spcPts val="7431"/>
              </a:lnSpc>
            </a:pPr>
            <a:r>
              <a:rPr lang="en-US" sz="5308">
                <a:solidFill>
                  <a:srgbClr val="0C2344"/>
                </a:solidFill>
                <a:latin typeface="League Spartan"/>
                <a:ea typeface="League Spartan"/>
                <a:cs typeface="League Spartan"/>
                <a:sym typeface="League Spartan"/>
              </a:rPr>
              <a:t>MEANS</a:t>
            </a:r>
          </a:p>
        </p:txBody>
      </p:sp>
      <p:sp>
        <p:nvSpPr>
          <p:cNvPr name="TextBox 7" id="7"/>
          <p:cNvSpPr txBox="true"/>
          <p:nvPr/>
        </p:nvSpPr>
        <p:spPr>
          <a:xfrm rot="0">
            <a:off x="11624726" y="914400"/>
            <a:ext cx="5634574" cy="897853"/>
          </a:xfrm>
          <a:prstGeom prst="rect">
            <a:avLst/>
          </a:prstGeom>
        </p:spPr>
        <p:txBody>
          <a:bodyPr anchor="t" rtlCol="false" tIns="0" lIns="0" bIns="0" rIns="0">
            <a:spAutoFit/>
          </a:bodyPr>
          <a:lstStyle/>
          <a:p>
            <a:pPr algn="l">
              <a:lnSpc>
                <a:spcPts val="7212"/>
              </a:lnSpc>
            </a:pPr>
            <a:r>
              <a:rPr lang="en-US" sz="5151">
                <a:solidFill>
                  <a:srgbClr val="0C2344"/>
                </a:solidFill>
                <a:latin typeface="Roboto"/>
                <a:ea typeface="Roboto"/>
                <a:cs typeface="Roboto"/>
                <a:sym typeface="Roboto"/>
              </a:rPr>
              <a:t>WHAT THIS</a:t>
            </a:r>
          </a:p>
        </p:txBody>
      </p:sp>
      <p:sp>
        <p:nvSpPr>
          <p:cNvPr name="TextBox 8" id="8"/>
          <p:cNvSpPr txBox="true"/>
          <p:nvPr/>
        </p:nvSpPr>
        <p:spPr>
          <a:xfrm rot="0">
            <a:off x="11624726" y="3671179"/>
            <a:ext cx="5634574" cy="746100"/>
          </a:xfrm>
          <a:prstGeom prst="rect">
            <a:avLst/>
          </a:prstGeom>
        </p:spPr>
        <p:txBody>
          <a:bodyPr anchor="t" rtlCol="false" tIns="0" lIns="0" bIns="0" rIns="0">
            <a:spAutoFit/>
          </a:bodyPr>
          <a:lstStyle/>
          <a:p>
            <a:pPr algn="l">
              <a:lnSpc>
                <a:spcPts val="2976"/>
              </a:lnSpc>
              <a:spcBef>
                <a:spcPct val="0"/>
              </a:spcBef>
            </a:pPr>
            <a:r>
              <a:rPr lang="en-US" sz="2125">
                <a:solidFill>
                  <a:srgbClr val="0C2344"/>
                </a:solidFill>
                <a:latin typeface="Poppins"/>
                <a:ea typeface="Poppins"/>
                <a:cs typeface="Poppins"/>
                <a:sym typeface="Poppins"/>
              </a:rPr>
              <a:t>The SEC staff don’t know what is going to happen</a:t>
            </a:r>
          </a:p>
        </p:txBody>
      </p:sp>
      <p:sp>
        <p:nvSpPr>
          <p:cNvPr name="TextBox 9" id="9"/>
          <p:cNvSpPr txBox="true"/>
          <p:nvPr/>
        </p:nvSpPr>
        <p:spPr>
          <a:xfrm rot="0">
            <a:off x="11624726" y="5665079"/>
            <a:ext cx="5634574" cy="746100"/>
          </a:xfrm>
          <a:prstGeom prst="rect">
            <a:avLst/>
          </a:prstGeom>
        </p:spPr>
        <p:txBody>
          <a:bodyPr anchor="t" rtlCol="false" tIns="0" lIns="0" bIns="0" rIns="0">
            <a:spAutoFit/>
          </a:bodyPr>
          <a:lstStyle/>
          <a:p>
            <a:pPr algn="l">
              <a:lnSpc>
                <a:spcPts val="2976"/>
              </a:lnSpc>
              <a:spcBef>
                <a:spcPct val="0"/>
              </a:spcBef>
            </a:pPr>
            <a:r>
              <a:rPr lang="en-US" sz="2125">
                <a:solidFill>
                  <a:srgbClr val="0C2344"/>
                </a:solidFill>
                <a:latin typeface="Poppins"/>
                <a:ea typeface="Poppins"/>
                <a:cs typeface="Poppins"/>
                <a:sym typeface="Poppins"/>
              </a:rPr>
              <a:t>Fewer releases of guidance, FAQs and other resources </a:t>
            </a:r>
          </a:p>
        </p:txBody>
      </p:sp>
      <p:grpSp>
        <p:nvGrpSpPr>
          <p:cNvPr name="Group 10" id="10"/>
          <p:cNvGrpSpPr/>
          <p:nvPr/>
        </p:nvGrpSpPr>
        <p:grpSpPr>
          <a:xfrm rot="0">
            <a:off x="806450" y="806450"/>
            <a:ext cx="6990015" cy="8674100"/>
            <a:chOff x="0" y="0"/>
            <a:chExt cx="1840992" cy="2284537"/>
          </a:xfrm>
        </p:grpSpPr>
        <p:sp>
          <p:nvSpPr>
            <p:cNvPr name="Freeform 11" id="11"/>
            <p:cNvSpPr/>
            <p:nvPr/>
          </p:nvSpPr>
          <p:spPr>
            <a:xfrm flipH="false" flipV="false" rot="0">
              <a:off x="0" y="0"/>
              <a:ext cx="1840992" cy="2284537"/>
            </a:xfrm>
            <a:custGeom>
              <a:avLst/>
              <a:gdLst/>
              <a:ahLst/>
              <a:cxnLst/>
              <a:rect r="r" b="b" t="t" l="l"/>
              <a:pathLst>
                <a:path h="2284537" w="1840992">
                  <a:moveTo>
                    <a:pt x="56486" y="0"/>
                  </a:moveTo>
                  <a:lnTo>
                    <a:pt x="1784506" y="0"/>
                  </a:lnTo>
                  <a:cubicBezTo>
                    <a:pt x="1799487" y="0"/>
                    <a:pt x="1813854" y="5951"/>
                    <a:pt x="1824447" y="16544"/>
                  </a:cubicBezTo>
                  <a:cubicBezTo>
                    <a:pt x="1835041" y="27138"/>
                    <a:pt x="1840992" y="41505"/>
                    <a:pt x="1840992" y="56486"/>
                  </a:cubicBezTo>
                  <a:lnTo>
                    <a:pt x="1840992" y="2228051"/>
                  </a:lnTo>
                  <a:cubicBezTo>
                    <a:pt x="1840992" y="2243032"/>
                    <a:pt x="1835041" y="2257399"/>
                    <a:pt x="1824447" y="2267992"/>
                  </a:cubicBezTo>
                  <a:cubicBezTo>
                    <a:pt x="1813854" y="2278586"/>
                    <a:pt x="1799487" y="2284537"/>
                    <a:pt x="1784506" y="2284537"/>
                  </a:cubicBezTo>
                  <a:lnTo>
                    <a:pt x="56486" y="2284537"/>
                  </a:lnTo>
                  <a:cubicBezTo>
                    <a:pt x="41505" y="2284537"/>
                    <a:pt x="27138" y="2278586"/>
                    <a:pt x="16544" y="2267992"/>
                  </a:cubicBezTo>
                  <a:cubicBezTo>
                    <a:pt x="5951" y="2257399"/>
                    <a:pt x="0" y="2243032"/>
                    <a:pt x="0" y="2228051"/>
                  </a:cubicBezTo>
                  <a:lnTo>
                    <a:pt x="0" y="56486"/>
                  </a:lnTo>
                  <a:cubicBezTo>
                    <a:pt x="0" y="41505"/>
                    <a:pt x="5951" y="27138"/>
                    <a:pt x="16544" y="16544"/>
                  </a:cubicBezTo>
                  <a:cubicBezTo>
                    <a:pt x="27138" y="5951"/>
                    <a:pt x="41505" y="0"/>
                    <a:pt x="56486" y="0"/>
                  </a:cubicBezTo>
                  <a:close/>
                </a:path>
              </a:pathLst>
            </a:custGeom>
            <a:solidFill>
              <a:srgbClr val="0C2344"/>
            </a:solidFill>
          </p:spPr>
        </p:sp>
        <p:sp>
          <p:nvSpPr>
            <p:cNvPr name="TextBox 12" id="12"/>
            <p:cNvSpPr txBox="true"/>
            <p:nvPr/>
          </p:nvSpPr>
          <p:spPr>
            <a:xfrm>
              <a:off x="0" y="-47625"/>
              <a:ext cx="1840992" cy="2332162"/>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078172" y="2129313"/>
            <a:ext cx="4856091" cy="648786"/>
          </a:xfrm>
          <a:prstGeom prst="rect">
            <a:avLst/>
          </a:prstGeom>
        </p:spPr>
        <p:txBody>
          <a:bodyPr anchor="t" rtlCol="false" tIns="0" lIns="0" bIns="0" rIns="0">
            <a:spAutoFit/>
          </a:bodyPr>
          <a:lstStyle/>
          <a:p>
            <a:pPr algn="r">
              <a:lnSpc>
                <a:spcPts val="2565"/>
              </a:lnSpc>
              <a:spcBef>
                <a:spcPct val="0"/>
              </a:spcBef>
            </a:pPr>
            <a:r>
              <a:rPr lang="en-US" sz="1832">
                <a:solidFill>
                  <a:srgbClr val="E8E7E7"/>
                </a:solidFill>
                <a:latin typeface="Poppins"/>
                <a:ea typeface="Poppins"/>
                <a:cs typeface="Poppins"/>
                <a:sym typeface="Poppins"/>
              </a:rPr>
              <a:t>Considering using FINRA examiners to assist with SEC exams. </a:t>
            </a:r>
          </a:p>
        </p:txBody>
      </p:sp>
      <p:sp>
        <p:nvSpPr>
          <p:cNvPr name="TextBox 14" id="14"/>
          <p:cNvSpPr txBox="true"/>
          <p:nvPr/>
        </p:nvSpPr>
        <p:spPr>
          <a:xfrm rot="0">
            <a:off x="1078172" y="4633369"/>
            <a:ext cx="4856091" cy="972636"/>
          </a:xfrm>
          <a:prstGeom prst="rect">
            <a:avLst/>
          </a:prstGeom>
        </p:spPr>
        <p:txBody>
          <a:bodyPr anchor="t" rtlCol="false" tIns="0" lIns="0" bIns="0" rIns="0">
            <a:spAutoFit/>
          </a:bodyPr>
          <a:lstStyle/>
          <a:p>
            <a:pPr algn="r">
              <a:lnSpc>
                <a:spcPts val="2565"/>
              </a:lnSpc>
              <a:spcBef>
                <a:spcPct val="0"/>
              </a:spcBef>
            </a:pPr>
            <a:r>
              <a:rPr lang="en-US" sz="1832">
                <a:solidFill>
                  <a:srgbClr val="E8E7E7"/>
                </a:solidFill>
                <a:latin typeface="Poppins"/>
                <a:ea typeface="Poppins"/>
                <a:cs typeface="Poppins"/>
                <a:sym typeface="Poppins"/>
              </a:rPr>
              <a:t>Considering increasing the AUM threshhold to register with the SEC to $500 M or $1 B</a:t>
            </a:r>
          </a:p>
        </p:txBody>
      </p:sp>
      <p:sp>
        <p:nvSpPr>
          <p:cNvPr name="TextBox 15" id="15"/>
          <p:cNvSpPr txBox="true"/>
          <p:nvPr/>
        </p:nvSpPr>
        <p:spPr>
          <a:xfrm rot="0">
            <a:off x="1078172" y="7336782"/>
            <a:ext cx="4856091" cy="324936"/>
          </a:xfrm>
          <a:prstGeom prst="rect">
            <a:avLst/>
          </a:prstGeom>
        </p:spPr>
        <p:txBody>
          <a:bodyPr anchor="t" rtlCol="false" tIns="0" lIns="0" bIns="0" rIns="0">
            <a:spAutoFit/>
          </a:bodyPr>
          <a:lstStyle/>
          <a:p>
            <a:pPr algn="r">
              <a:lnSpc>
                <a:spcPts val="2565"/>
              </a:lnSpc>
              <a:spcBef>
                <a:spcPct val="0"/>
              </a:spcBef>
            </a:pPr>
            <a:r>
              <a:rPr lang="en-US" sz="1832">
                <a:solidFill>
                  <a:srgbClr val="E8E7E7"/>
                </a:solidFill>
                <a:latin typeface="Poppins"/>
                <a:ea typeface="Poppins"/>
                <a:cs typeface="Poppins"/>
                <a:sym typeface="Poppins"/>
              </a:rPr>
              <a:t>Closing regional offices</a:t>
            </a:r>
          </a:p>
        </p:txBody>
      </p:sp>
      <p:grpSp>
        <p:nvGrpSpPr>
          <p:cNvPr name="Group 16" id="16"/>
          <p:cNvGrpSpPr/>
          <p:nvPr/>
        </p:nvGrpSpPr>
        <p:grpSpPr>
          <a:xfrm rot="0">
            <a:off x="6862333" y="1606753"/>
            <a:ext cx="1868266" cy="1868266"/>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3444C"/>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6862333" y="4210291"/>
            <a:ext cx="1868266" cy="1868266"/>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3444C"/>
            </a:solidFill>
          </p:spPr>
        </p:sp>
        <p:sp>
          <p:nvSpPr>
            <p:cNvPr name="TextBox 21" id="2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6862333" y="6811982"/>
            <a:ext cx="1868266" cy="1868266"/>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3444C"/>
            </a:solidFill>
          </p:spPr>
        </p:sp>
        <p:sp>
          <p:nvSpPr>
            <p:cNvPr name="TextBox 24" id="2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6977048" y="1901472"/>
            <a:ext cx="1638836" cy="1335977"/>
          </a:xfrm>
          <a:prstGeom prst="rect">
            <a:avLst/>
          </a:prstGeom>
        </p:spPr>
        <p:txBody>
          <a:bodyPr anchor="t" rtlCol="false" tIns="0" lIns="0" bIns="0" rIns="0">
            <a:spAutoFit/>
          </a:bodyPr>
          <a:lstStyle/>
          <a:p>
            <a:pPr algn="ctr">
              <a:lnSpc>
                <a:spcPts val="11002"/>
              </a:lnSpc>
            </a:pPr>
            <a:r>
              <a:rPr lang="en-US" sz="7859">
                <a:solidFill>
                  <a:srgbClr val="E8E7E7"/>
                </a:solidFill>
                <a:latin typeface="League Spartan"/>
                <a:ea typeface="League Spartan"/>
                <a:cs typeface="League Spartan"/>
                <a:sym typeface="League Spartan"/>
              </a:rPr>
              <a:t>1</a:t>
            </a:r>
          </a:p>
        </p:txBody>
      </p:sp>
      <p:sp>
        <p:nvSpPr>
          <p:cNvPr name="TextBox 26" id="26"/>
          <p:cNvSpPr txBox="true"/>
          <p:nvPr/>
        </p:nvSpPr>
        <p:spPr>
          <a:xfrm rot="0">
            <a:off x="6977048" y="4495485"/>
            <a:ext cx="1638836" cy="1335977"/>
          </a:xfrm>
          <a:prstGeom prst="rect">
            <a:avLst/>
          </a:prstGeom>
        </p:spPr>
        <p:txBody>
          <a:bodyPr anchor="t" rtlCol="false" tIns="0" lIns="0" bIns="0" rIns="0">
            <a:spAutoFit/>
          </a:bodyPr>
          <a:lstStyle/>
          <a:p>
            <a:pPr algn="ctr">
              <a:lnSpc>
                <a:spcPts val="11002"/>
              </a:lnSpc>
            </a:pPr>
            <a:r>
              <a:rPr lang="en-US" b="true" sz="7859">
                <a:solidFill>
                  <a:srgbClr val="E8E7E7"/>
                </a:solidFill>
                <a:latin typeface="League Spartan"/>
                <a:ea typeface="League Spartan"/>
                <a:cs typeface="League Spartan"/>
                <a:sym typeface="League Spartan"/>
              </a:rPr>
              <a:t>2</a:t>
            </a:r>
          </a:p>
        </p:txBody>
      </p:sp>
      <p:sp>
        <p:nvSpPr>
          <p:cNvPr name="TextBox 27" id="27"/>
          <p:cNvSpPr txBox="true"/>
          <p:nvPr/>
        </p:nvSpPr>
        <p:spPr>
          <a:xfrm rot="0">
            <a:off x="6977048" y="7097732"/>
            <a:ext cx="1638836" cy="1335977"/>
          </a:xfrm>
          <a:prstGeom prst="rect">
            <a:avLst/>
          </a:prstGeom>
        </p:spPr>
        <p:txBody>
          <a:bodyPr anchor="t" rtlCol="false" tIns="0" lIns="0" bIns="0" rIns="0">
            <a:spAutoFit/>
          </a:bodyPr>
          <a:lstStyle/>
          <a:p>
            <a:pPr algn="ctr">
              <a:lnSpc>
                <a:spcPts val="11002"/>
              </a:lnSpc>
            </a:pPr>
            <a:r>
              <a:rPr lang="en-US" sz="7859">
                <a:solidFill>
                  <a:srgbClr val="E8E7E7"/>
                </a:solidFill>
                <a:latin typeface="League Spartan"/>
                <a:ea typeface="League Spartan"/>
                <a:cs typeface="League Spartan"/>
                <a:sym typeface="League Spartan"/>
              </a:rPr>
              <a:t>3</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1982450" y="8997950"/>
            <a:ext cx="2514600" cy="260350"/>
            <a:chOff x="0" y="0"/>
            <a:chExt cx="662281" cy="68570"/>
          </a:xfrm>
        </p:grpSpPr>
        <p:sp>
          <p:nvSpPr>
            <p:cNvPr name="Freeform 4" id="4"/>
            <p:cNvSpPr/>
            <p:nvPr/>
          </p:nvSpPr>
          <p:spPr>
            <a:xfrm flipH="false" flipV="false" rot="0">
              <a:off x="0" y="0"/>
              <a:ext cx="662281" cy="68570"/>
            </a:xfrm>
            <a:custGeom>
              <a:avLst/>
              <a:gdLst/>
              <a:ahLst/>
              <a:cxnLst/>
              <a:rect r="r" b="b" t="t" l="l"/>
              <a:pathLst>
                <a:path h="68570" w="662281">
                  <a:moveTo>
                    <a:pt x="0" y="0"/>
                  </a:moveTo>
                  <a:lnTo>
                    <a:pt x="662281" y="0"/>
                  </a:lnTo>
                  <a:lnTo>
                    <a:pt x="662281" y="68570"/>
                  </a:lnTo>
                  <a:lnTo>
                    <a:pt x="0" y="68570"/>
                  </a:lnTo>
                  <a:close/>
                </a:path>
              </a:pathLst>
            </a:custGeom>
            <a:solidFill>
              <a:srgbClr val="0C2344"/>
            </a:solidFill>
          </p:spPr>
        </p:sp>
        <p:sp>
          <p:nvSpPr>
            <p:cNvPr name="TextBox 5" id="5"/>
            <p:cNvSpPr txBox="true"/>
            <p:nvPr/>
          </p:nvSpPr>
          <p:spPr>
            <a:xfrm>
              <a:off x="0" y="-57150"/>
              <a:ext cx="662281" cy="125720"/>
            </a:xfrm>
            <a:prstGeom prst="rect">
              <a:avLst/>
            </a:prstGeom>
          </p:spPr>
          <p:txBody>
            <a:bodyPr anchor="ctr" rtlCol="false" tIns="50800" lIns="50800" bIns="50800" rIns="50800"/>
            <a:lstStyle/>
            <a:p>
              <a:pPr algn="ctr">
                <a:lnSpc>
                  <a:spcPts val="2659"/>
                </a:lnSpc>
              </a:pPr>
            </a:p>
          </p:txBody>
        </p:sp>
      </p:grpSp>
      <p:grpSp>
        <p:nvGrpSpPr>
          <p:cNvPr name="Group 6" id="6"/>
          <p:cNvGrpSpPr>
            <a:grpSpLocks noChangeAspect="true"/>
          </p:cNvGrpSpPr>
          <p:nvPr/>
        </p:nvGrpSpPr>
        <p:grpSpPr>
          <a:xfrm rot="0">
            <a:off x="1171575" y="1793380"/>
            <a:ext cx="3073669" cy="3174485"/>
            <a:chOff x="0" y="0"/>
            <a:chExt cx="6350000" cy="6558280"/>
          </a:xfrm>
        </p:grpSpPr>
        <p:sp>
          <p:nvSpPr>
            <p:cNvPr name="Freeform 7" id="7"/>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27495" t="0" r="-27495" b="0"/>
              </a:stretch>
            </a:blipFill>
          </p:spPr>
        </p:sp>
        <p:sp>
          <p:nvSpPr>
            <p:cNvPr name="Freeform 8" id="8"/>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C2344"/>
            </a:solidFill>
          </p:spPr>
        </p:sp>
      </p:grpSp>
      <p:sp>
        <p:nvSpPr>
          <p:cNvPr name="TextBox 9" id="9"/>
          <p:cNvSpPr txBox="true"/>
          <p:nvPr/>
        </p:nvSpPr>
        <p:spPr>
          <a:xfrm rot="0">
            <a:off x="5547649" y="1663164"/>
            <a:ext cx="6661992" cy="912915"/>
          </a:xfrm>
          <a:prstGeom prst="rect">
            <a:avLst/>
          </a:prstGeom>
        </p:spPr>
        <p:txBody>
          <a:bodyPr anchor="t" rtlCol="false" tIns="0" lIns="0" bIns="0" rIns="0">
            <a:spAutoFit/>
          </a:bodyPr>
          <a:lstStyle/>
          <a:p>
            <a:pPr algn="l">
              <a:lnSpc>
                <a:spcPts val="7431"/>
              </a:lnSpc>
            </a:pPr>
            <a:r>
              <a:rPr lang="en-US" sz="5308">
                <a:solidFill>
                  <a:srgbClr val="0C2344"/>
                </a:solidFill>
                <a:latin typeface="League Spartan"/>
                <a:ea typeface="League Spartan"/>
                <a:cs typeface="League Spartan"/>
                <a:sym typeface="League Spartan"/>
              </a:rPr>
              <a:t>CONSIDERATIONS</a:t>
            </a:r>
          </a:p>
        </p:txBody>
      </p:sp>
      <p:sp>
        <p:nvSpPr>
          <p:cNvPr name="TextBox 10" id="10"/>
          <p:cNvSpPr txBox="true"/>
          <p:nvPr/>
        </p:nvSpPr>
        <p:spPr>
          <a:xfrm rot="0">
            <a:off x="5547649" y="896380"/>
            <a:ext cx="4842085" cy="897853"/>
          </a:xfrm>
          <a:prstGeom prst="rect">
            <a:avLst/>
          </a:prstGeom>
        </p:spPr>
        <p:txBody>
          <a:bodyPr anchor="t" rtlCol="false" tIns="0" lIns="0" bIns="0" rIns="0">
            <a:spAutoFit/>
          </a:bodyPr>
          <a:lstStyle/>
          <a:p>
            <a:pPr algn="l">
              <a:lnSpc>
                <a:spcPts val="7212"/>
              </a:lnSpc>
            </a:pPr>
            <a:r>
              <a:rPr lang="en-US" sz="5151">
                <a:solidFill>
                  <a:srgbClr val="262626"/>
                </a:solidFill>
                <a:latin typeface="Roboto"/>
                <a:ea typeface="Roboto"/>
                <a:cs typeface="Roboto"/>
                <a:sym typeface="Roboto"/>
              </a:rPr>
              <a:t>STRATEGIC</a:t>
            </a:r>
          </a:p>
        </p:txBody>
      </p:sp>
      <p:sp>
        <p:nvSpPr>
          <p:cNvPr name="TextBox 11" id="11"/>
          <p:cNvSpPr txBox="true"/>
          <p:nvPr/>
        </p:nvSpPr>
        <p:spPr>
          <a:xfrm rot="0">
            <a:off x="5547649" y="2834255"/>
            <a:ext cx="9550265" cy="3346425"/>
          </a:xfrm>
          <a:prstGeom prst="rect">
            <a:avLst/>
          </a:prstGeom>
        </p:spPr>
        <p:txBody>
          <a:bodyPr anchor="t" rtlCol="false" tIns="0" lIns="0" bIns="0" rIns="0">
            <a:spAutoFit/>
          </a:bodyPr>
          <a:lstStyle/>
          <a:p>
            <a:pPr algn="ctr">
              <a:lnSpc>
                <a:spcPts val="2976"/>
              </a:lnSpc>
            </a:pPr>
            <a:r>
              <a:rPr lang="en-US" sz="2125">
                <a:solidFill>
                  <a:srgbClr val="262626"/>
                </a:solidFill>
                <a:latin typeface="Poppins"/>
                <a:ea typeface="Poppins"/>
                <a:cs typeface="Poppins"/>
                <a:sym typeface="Poppins"/>
              </a:rPr>
              <a:t>Adapting to Regulat</a:t>
            </a:r>
            <a:r>
              <a:rPr lang="en-US" sz="2125">
                <a:solidFill>
                  <a:srgbClr val="262626"/>
                </a:solidFill>
                <a:latin typeface="Poppins"/>
                <a:ea typeface="Poppins"/>
                <a:cs typeface="Poppins"/>
                <a:sym typeface="Poppins"/>
              </a:rPr>
              <a:t>ory Changes</a:t>
            </a:r>
          </a:p>
          <a:p>
            <a:pPr algn="l">
              <a:lnSpc>
                <a:spcPts val="2976"/>
              </a:lnSpc>
            </a:pPr>
          </a:p>
          <a:p>
            <a:pPr algn="l" marL="458997" indent="-229499" lvl="1">
              <a:lnSpc>
                <a:spcPts val="2976"/>
              </a:lnSpc>
              <a:buFont typeface="Arial"/>
              <a:buChar char="•"/>
            </a:pPr>
            <a:r>
              <a:rPr lang="en-US" sz="2125">
                <a:solidFill>
                  <a:srgbClr val="262626"/>
                </a:solidFill>
                <a:latin typeface="Poppins"/>
                <a:ea typeface="Poppins"/>
                <a:cs typeface="Poppins"/>
                <a:sym typeface="Poppins"/>
              </a:rPr>
              <a:t>Stay informed about shifts in SEC priorities and enforcement trends.</a:t>
            </a:r>
          </a:p>
          <a:p>
            <a:pPr algn="l" marL="458997" indent="-229499" lvl="1">
              <a:lnSpc>
                <a:spcPts val="2976"/>
              </a:lnSpc>
              <a:buFont typeface="Arial"/>
              <a:buChar char="•"/>
            </a:pPr>
            <a:r>
              <a:rPr lang="en-US" sz="2125">
                <a:solidFill>
                  <a:srgbClr val="262626"/>
                </a:solidFill>
                <a:latin typeface="Poppins"/>
                <a:ea typeface="Poppins"/>
                <a:cs typeface="Poppins"/>
                <a:sym typeface="Poppins"/>
              </a:rPr>
              <a:t>Review and update compliance programs to align with new regulatory expectations.</a:t>
            </a:r>
          </a:p>
          <a:p>
            <a:pPr algn="l" marL="458997" indent="-229499" lvl="1">
              <a:lnSpc>
                <a:spcPts val="2976"/>
              </a:lnSpc>
              <a:buFont typeface="Arial"/>
              <a:buChar char="•"/>
            </a:pPr>
            <a:r>
              <a:rPr lang="en-US" sz="2125">
                <a:solidFill>
                  <a:srgbClr val="262626"/>
                </a:solidFill>
                <a:latin typeface="Poppins"/>
                <a:ea typeface="Poppins"/>
                <a:cs typeface="Poppins"/>
                <a:sym typeface="Poppins"/>
              </a:rPr>
              <a:t>Engage with industry groups and legal counsel to navigate complex regulatory landscapes.</a:t>
            </a:r>
          </a:p>
          <a:p>
            <a:pPr algn="l">
              <a:lnSpc>
                <a:spcPts val="2976"/>
              </a:lnSpc>
              <a:spcBef>
                <a:spcPct val="0"/>
              </a:spcBef>
            </a:pPr>
          </a:p>
        </p:txBody>
      </p:sp>
      <p:sp>
        <p:nvSpPr>
          <p:cNvPr name="TextBox 12" id="12"/>
          <p:cNvSpPr txBox="true"/>
          <p:nvPr/>
        </p:nvSpPr>
        <p:spPr>
          <a:xfrm rot="0">
            <a:off x="5547649" y="6066380"/>
            <a:ext cx="9550265" cy="2974950"/>
          </a:xfrm>
          <a:prstGeom prst="rect">
            <a:avLst/>
          </a:prstGeom>
        </p:spPr>
        <p:txBody>
          <a:bodyPr anchor="t" rtlCol="false" tIns="0" lIns="0" bIns="0" rIns="0">
            <a:spAutoFit/>
          </a:bodyPr>
          <a:lstStyle/>
          <a:p>
            <a:pPr algn="ctr">
              <a:lnSpc>
                <a:spcPts val="2976"/>
              </a:lnSpc>
            </a:pPr>
          </a:p>
          <a:p>
            <a:pPr algn="ctr">
              <a:lnSpc>
                <a:spcPts val="2976"/>
              </a:lnSpc>
            </a:pPr>
            <a:r>
              <a:rPr lang="en-US" sz="2125">
                <a:solidFill>
                  <a:srgbClr val="262626"/>
                </a:solidFill>
                <a:latin typeface="Poppins"/>
                <a:ea typeface="Poppins"/>
                <a:cs typeface="Poppins"/>
                <a:sym typeface="Poppins"/>
              </a:rPr>
              <a:t>Leveraging Technology</a:t>
            </a:r>
          </a:p>
          <a:p>
            <a:pPr algn="l">
              <a:lnSpc>
                <a:spcPts val="2976"/>
              </a:lnSpc>
            </a:pPr>
          </a:p>
          <a:p>
            <a:pPr algn="l" marL="458997" indent="-229499" lvl="1">
              <a:lnSpc>
                <a:spcPts val="2976"/>
              </a:lnSpc>
              <a:buFont typeface="Arial"/>
              <a:buChar char="•"/>
            </a:pPr>
            <a:r>
              <a:rPr lang="en-US" sz="2125">
                <a:solidFill>
                  <a:srgbClr val="262626"/>
                </a:solidFill>
                <a:latin typeface="Poppins"/>
                <a:ea typeface="Poppins"/>
                <a:cs typeface="Poppins"/>
                <a:sym typeface="Poppins"/>
              </a:rPr>
              <a:t>Utilize technological solutions to enhance compliance and reporting processes.</a:t>
            </a:r>
          </a:p>
          <a:p>
            <a:pPr algn="l" marL="458997" indent="-229499" lvl="1">
              <a:lnSpc>
                <a:spcPts val="2976"/>
              </a:lnSpc>
              <a:buFont typeface="Arial"/>
              <a:buChar char="•"/>
            </a:pPr>
            <a:r>
              <a:rPr lang="en-US" sz="2125">
                <a:solidFill>
                  <a:srgbClr val="262626"/>
                </a:solidFill>
                <a:latin typeface="Poppins"/>
                <a:ea typeface="Poppins"/>
                <a:cs typeface="Poppins"/>
                <a:sym typeface="Poppins"/>
              </a:rPr>
              <a:t>Monitor developments in AI and digital assets to anticipate regulatory implications.</a:t>
            </a:r>
          </a:p>
          <a:p>
            <a:pPr algn="l">
              <a:lnSpc>
                <a:spcPts val="2976"/>
              </a:lnSpc>
              <a:spcBef>
                <a:spcPct val="0"/>
              </a:spcBef>
            </a:pPr>
          </a:p>
        </p:txBody>
      </p:sp>
      <p:grpSp>
        <p:nvGrpSpPr>
          <p:cNvPr name="Group 13" id="13"/>
          <p:cNvGrpSpPr>
            <a:grpSpLocks noChangeAspect="true"/>
          </p:cNvGrpSpPr>
          <p:nvPr/>
        </p:nvGrpSpPr>
        <p:grpSpPr>
          <a:xfrm rot="0">
            <a:off x="1171575" y="5319135"/>
            <a:ext cx="3073669" cy="3174485"/>
            <a:chOff x="0" y="0"/>
            <a:chExt cx="6350000" cy="6558280"/>
          </a:xfrm>
        </p:grpSpPr>
        <p:sp>
          <p:nvSpPr>
            <p:cNvPr name="Freeform 14" id="14"/>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19" t="0" r="-27519" b="0"/>
              </a:stretch>
            </a:blipFill>
          </p:spPr>
        </p:sp>
        <p:sp>
          <p:nvSpPr>
            <p:cNvPr name="Freeform 15" id="15"/>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C2344"/>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DAGmmUpYtSI</dc:identifier>
  <dcterms:modified xsi:type="dcterms:W3CDTF">2011-08-01T06:04:30Z</dcterms:modified>
  <cp:revision>1</cp:revision>
  <dc:title>NAAIM Conference Presentation- Leila Shaver</dc:title>
</cp:coreProperties>
</file>