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Lst>
  <p:notesMasterIdLst>
    <p:notesMasterId r:id="rId22"/>
  </p:notesMasterIdLst>
  <p:sldIdLst>
    <p:sldId id="260" r:id="rId5"/>
    <p:sldId id="257" r:id="rId6"/>
    <p:sldId id="258"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2F0"/>
    <a:srgbClr val="C4DFDB"/>
    <a:srgbClr val="FFFFFF"/>
    <a:srgbClr val="E7DFED"/>
    <a:srgbClr val="C0DB91"/>
    <a:srgbClr val="A788BD"/>
    <a:srgbClr val="4F117C"/>
    <a:srgbClr val="92C23B"/>
    <a:srgbClr val="66B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3" d="100"/>
          <a:sy n="93" d="100"/>
        </p:scale>
        <p:origin x="5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la Shaver" userId="8dd38246-3ece-4498-839e-1790cf4f1d08" providerId="ADAL" clId="{3F6E05ED-62BB-48E2-8FD2-D6A7A93A7AAD}"/>
    <pc:docChg chg="modSld">
      <pc:chgData name="Leila Shaver" userId="8dd38246-3ece-4498-839e-1790cf4f1d08" providerId="ADAL" clId="{3F6E05ED-62BB-48E2-8FD2-D6A7A93A7AAD}" dt="2025-04-01T22:35:14.894" v="103" actId="20577"/>
      <pc:docMkLst>
        <pc:docMk/>
      </pc:docMkLst>
      <pc:sldChg chg="modSp mod">
        <pc:chgData name="Leila Shaver" userId="8dd38246-3ece-4498-839e-1790cf4f1d08" providerId="ADAL" clId="{3F6E05ED-62BB-48E2-8FD2-D6A7A93A7AAD}" dt="2025-04-01T22:34:27.114" v="0" actId="13926"/>
        <pc:sldMkLst>
          <pc:docMk/>
          <pc:sldMk cId="4066322687" sldId="263"/>
        </pc:sldMkLst>
        <pc:spChg chg="mod">
          <ac:chgData name="Leila Shaver" userId="8dd38246-3ece-4498-839e-1790cf4f1d08" providerId="ADAL" clId="{3F6E05ED-62BB-48E2-8FD2-D6A7A93A7AAD}" dt="2025-04-01T22:34:27.114" v="0" actId="13926"/>
          <ac:spMkLst>
            <pc:docMk/>
            <pc:sldMk cId="4066322687" sldId="263"/>
            <ac:spMk id="13" creationId="{30B1910E-C924-47B8-6487-63A98ACC94C8}"/>
          </ac:spMkLst>
        </pc:spChg>
      </pc:sldChg>
      <pc:sldChg chg="modSp mod">
        <pc:chgData name="Leila Shaver" userId="8dd38246-3ece-4498-839e-1790cf4f1d08" providerId="ADAL" clId="{3F6E05ED-62BB-48E2-8FD2-D6A7A93A7AAD}" dt="2025-04-01T22:35:14.894" v="103" actId="20577"/>
        <pc:sldMkLst>
          <pc:docMk/>
          <pc:sldMk cId="2017341375" sldId="265"/>
        </pc:sldMkLst>
        <pc:spChg chg="mod">
          <ac:chgData name="Leila Shaver" userId="8dd38246-3ece-4498-839e-1790cf4f1d08" providerId="ADAL" clId="{3F6E05ED-62BB-48E2-8FD2-D6A7A93A7AAD}" dt="2025-04-01T22:34:54.322" v="22" actId="20577"/>
          <ac:spMkLst>
            <pc:docMk/>
            <pc:sldMk cId="2017341375" sldId="265"/>
            <ac:spMk id="12" creationId="{921A13B2-C909-28FF-20A7-2E2B5C04E21A}"/>
          </ac:spMkLst>
        </pc:spChg>
        <pc:spChg chg="mod">
          <ac:chgData name="Leila Shaver" userId="8dd38246-3ece-4498-839e-1790cf4f1d08" providerId="ADAL" clId="{3F6E05ED-62BB-48E2-8FD2-D6A7A93A7AAD}" dt="2025-04-01T22:35:14.894" v="103" actId="20577"/>
          <ac:spMkLst>
            <pc:docMk/>
            <pc:sldMk cId="2017341375" sldId="265"/>
            <ac:spMk id="13" creationId="{DD27180B-C469-B46F-520D-BDD0D1E366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6B179-85BA-4C5C-95F3-E1DADF2D04DD}" type="datetimeFigureOut">
              <a:rPr lang="en-US" smtClean="0"/>
              <a:t>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C14D1F-D57F-435F-BA6E-D89F2F088962}" type="slidenum">
              <a:rPr lang="en-US" smtClean="0"/>
              <a:t>‹#›</a:t>
            </a:fld>
            <a:endParaRPr lang="en-US"/>
          </a:p>
        </p:txBody>
      </p:sp>
    </p:spTree>
    <p:extLst>
      <p:ext uri="{BB962C8B-B14F-4D97-AF65-F5344CB8AC3E}">
        <p14:creationId xmlns:p14="http://schemas.microsoft.com/office/powerpoint/2010/main" val="1220482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79A42F-C3E0-224A-B541-5AF0FFB11C00}"/>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Purple Border">
            <a:extLst>
              <a:ext uri="{FF2B5EF4-FFF2-40B4-BE49-F238E27FC236}">
                <a16:creationId xmlns:a16="http://schemas.microsoft.com/office/drawing/2014/main" id="{5CBDE543-06D1-749E-5100-413196B19D55}"/>
              </a:ext>
            </a:extLst>
          </p:cNvPr>
          <p:cNvSpPr/>
          <p:nvPr userDrawn="1"/>
        </p:nvSpPr>
        <p:spPr>
          <a:xfrm>
            <a:off x="688467" y="712562"/>
            <a:ext cx="10815066" cy="5480742"/>
          </a:xfrm>
          <a:prstGeom prst="rect">
            <a:avLst/>
          </a:prstGeom>
          <a:noFill/>
          <a:ln w="76200">
            <a:solidFill>
              <a:srgbClr val="92C2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White Out Top">
            <a:extLst>
              <a:ext uri="{FF2B5EF4-FFF2-40B4-BE49-F238E27FC236}">
                <a16:creationId xmlns:a16="http://schemas.microsoft.com/office/drawing/2014/main" id="{BF783DBD-12E5-04E7-73F9-3AAFD629658A}"/>
              </a:ext>
            </a:extLst>
          </p:cNvPr>
          <p:cNvSpPr/>
          <p:nvPr userDrawn="1"/>
        </p:nvSpPr>
        <p:spPr>
          <a:xfrm>
            <a:off x="3864605" y="640079"/>
            <a:ext cx="4462791" cy="1835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White-out Bottom">
            <a:extLst>
              <a:ext uri="{FF2B5EF4-FFF2-40B4-BE49-F238E27FC236}">
                <a16:creationId xmlns:a16="http://schemas.microsoft.com/office/drawing/2014/main" id="{BA2C5B3D-27B0-B754-8A2D-8838A6FCD00C}"/>
              </a:ext>
            </a:extLst>
          </p:cNvPr>
          <p:cNvSpPr/>
          <p:nvPr userDrawn="1"/>
        </p:nvSpPr>
        <p:spPr>
          <a:xfrm>
            <a:off x="9249536" y="4629151"/>
            <a:ext cx="2474929" cy="1728052"/>
          </a:xfrm>
          <a:custGeom>
            <a:avLst/>
            <a:gdLst>
              <a:gd name="connsiteX0" fmla="*/ 0 w 10929601"/>
              <a:gd name="connsiteY0" fmla="*/ 0 h 110859"/>
              <a:gd name="connsiteX1" fmla="*/ 10929601 w 10929601"/>
              <a:gd name="connsiteY1" fmla="*/ 0 h 110859"/>
              <a:gd name="connsiteX2" fmla="*/ 10929601 w 10929601"/>
              <a:gd name="connsiteY2" fmla="*/ 110859 h 110859"/>
              <a:gd name="connsiteX3" fmla="*/ 0 w 10929601"/>
              <a:gd name="connsiteY3" fmla="*/ 110859 h 110859"/>
              <a:gd name="connsiteX4" fmla="*/ 0 w 10929601"/>
              <a:gd name="connsiteY4" fmla="*/ 0 h 110859"/>
              <a:gd name="connsiteX0" fmla="*/ 0 w 10929601"/>
              <a:gd name="connsiteY0" fmla="*/ 0 h 110859"/>
              <a:gd name="connsiteX1" fmla="*/ 10885151 w 10929601"/>
              <a:gd name="connsiteY1" fmla="*/ 3175 h 110859"/>
              <a:gd name="connsiteX2" fmla="*/ 10929601 w 10929601"/>
              <a:gd name="connsiteY2" fmla="*/ 110859 h 110859"/>
              <a:gd name="connsiteX3" fmla="*/ 0 w 10929601"/>
              <a:gd name="connsiteY3" fmla="*/ 110859 h 110859"/>
              <a:gd name="connsiteX4" fmla="*/ 0 w 10929601"/>
              <a:gd name="connsiteY4" fmla="*/ 0 h 110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601" h="110859">
                <a:moveTo>
                  <a:pt x="0" y="0"/>
                </a:moveTo>
                <a:lnTo>
                  <a:pt x="10885151" y="3175"/>
                </a:lnTo>
                <a:lnTo>
                  <a:pt x="10929601" y="110859"/>
                </a:lnTo>
                <a:lnTo>
                  <a:pt x="0" y="110859"/>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63440872-750F-27C5-2561-6674EC19B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34449" y="4186673"/>
            <a:ext cx="3172391" cy="2743045"/>
          </a:xfrm>
          <a:prstGeom prst="rect">
            <a:avLst/>
          </a:prstGeom>
        </p:spPr>
      </p:pic>
      <p:pic>
        <p:nvPicPr>
          <p:cNvPr id="11" name="Picture 10">
            <a:extLst>
              <a:ext uri="{FF2B5EF4-FFF2-40B4-BE49-F238E27FC236}">
                <a16:creationId xmlns:a16="http://schemas.microsoft.com/office/drawing/2014/main" id="{6026B2EB-1979-5C39-5E2D-5B56DB356DCC}"/>
              </a:ext>
            </a:extLst>
          </p:cNvPr>
          <p:cNvPicPr>
            <a:picLocks noChangeAspect="1"/>
          </p:cNvPicPr>
          <p:nvPr userDrawn="1"/>
        </p:nvPicPr>
        <p:blipFill>
          <a:blip r:embed="rId4">
            <a:extLst>
              <a:ext uri="{28A0092B-C50C-407E-A947-70E740481C1C}">
                <a14:useLocalDpi xmlns:a14="http://schemas.microsoft.com/office/drawing/2010/main" val="0"/>
              </a:ext>
            </a:extLst>
          </a:blip>
          <a:srcRect t="-5513" b="4066"/>
          <a:stretch/>
        </p:blipFill>
        <p:spPr>
          <a:xfrm>
            <a:off x="9827287" y="6215011"/>
            <a:ext cx="1897177" cy="621282"/>
          </a:xfrm>
          <a:prstGeom prst="rect">
            <a:avLst/>
          </a:prstGeom>
        </p:spPr>
      </p:pic>
      <p:sp>
        <p:nvSpPr>
          <p:cNvPr id="3" name="Subtitle 2"/>
          <p:cNvSpPr>
            <a:spLocks noGrp="1"/>
          </p:cNvSpPr>
          <p:nvPr>
            <p:ph type="subTitle" idx="1"/>
          </p:nvPr>
        </p:nvSpPr>
        <p:spPr>
          <a:xfrm>
            <a:off x="2339086" y="4145319"/>
            <a:ext cx="7513829" cy="1180777"/>
          </a:xfrm>
        </p:spPr>
        <p:txBody>
          <a:bodyPr>
            <a:normAutofit/>
          </a:bodyPr>
          <a:lstStyle>
            <a:lvl1pPr marL="0" indent="0" algn="ctr">
              <a:buNone/>
              <a:defRPr sz="3000">
                <a:solidFill>
                  <a:srgbClr val="4F11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1639111" y="1895474"/>
            <a:ext cx="8913779" cy="2100312"/>
          </a:xfrm>
        </p:spPr>
        <p:txBody>
          <a:bodyPr anchor="b"/>
          <a:lstStyle>
            <a:lvl1pPr algn="ctr">
              <a:defRPr sz="6000">
                <a:solidFill>
                  <a:srgbClr val="4F117C"/>
                </a:solidFill>
              </a:defRPr>
            </a:lvl1pPr>
          </a:lstStyle>
          <a:p>
            <a:r>
              <a:rPr lang="en-US" dirty="0"/>
              <a:t>Click to edit Master title style</a:t>
            </a:r>
          </a:p>
        </p:txBody>
      </p:sp>
      <p:grpSp>
        <p:nvGrpSpPr>
          <p:cNvPr id="5" name="Group 4">
            <a:extLst>
              <a:ext uri="{FF2B5EF4-FFF2-40B4-BE49-F238E27FC236}">
                <a16:creationId xmlns:a16="http://schemas.microsoft.com/office/drawing/2014/main" id="{250CB3BE-E9DC-EBE6-A01E-85D0AF1D90A7}"/>
              </a:ext>
            </a:extLst>
          </p:cNvPr>
          <p:cNvGrpSpPr/>
          <p:nvPr userDrawn="1"/>
        </p:nvGrpSpPr>
        <p:grpSpPr>
          <a:xfrm>
            <a:off x="3951789" y="121182"/>
            <a:ext cx="4288421" cy="1274885"/>
            <a:chOff x="3951789" y="121182"/>
            <a:chExt cx="4288421" cy="1274885"/>
          </a:xfrm>
        </p:grpSpPr>
        <p:pic>
          <p:nvPicPr>
            <p:cNvPr id="18" name="Picture 17">
              <a:extLst>
                <a:ext uri="{FF2B5EF4-FFF2-40B4-BE49-F238E27FC236}">
                  <a16:creationId xmlns:a16="http://schemas.microsoft.com/office/drawing/2014/main" id="{427B2688-295B-A295-7C7B-ED0A9173D3F7}"/>
                </a:ext>
              </a:extLst>
            </p:cNvPr>
            <p:cNvPicPr>
              <a:picLocks noChangeAspect="1"/>
            </p:cNvPicPr>
            <p:nvPr userDrawn="1"/>
          </p:nvPicPr>
          <p:blipFill>
            <a:blip r:embed="rId5">
              <a:extLst>
                <a:ext uri="{28A0092B-C50C-407E-A947-70E740481C1C}">
                  <a14:useLocalDpi xmlns:a14="http://schemas.microsoft.com/office/drawing/2010/main" val="0"/>
                </a:ext>
              </a:extLst>
            </a:blip>
            <a:srcRect b="56771"/>
            <a:stretch/>
          </p:blipFill>
          <p:spPr>
            <a:xfrm>
              <a:off x="3951789" y="121182"/>
              <a:ext cx="4288421" cy="766907"/>
            </a:xfrm>
            <a:prstGeom prst="rect">
              <a:avLst/>
            </a:prstGeom>
          </p:spPr>
        </p:pic>
        <p:pic>
          <p:nvPicPr>
            <p:cNvPr id="4" name="Picture 3">
              <a:extLst>
                <a:ext uri="{FF2B5EF4-FFF2-40B4-BE49-F238E27FC236}">
                  <a16:creationId xmlns:a16="http://schemas.microsoft.com/office/drawing/2014/main" id="{F88C60A4-9262-9C7E-76B2-817585819DE6}"/>
                </a:ext>
              </a:extLst>
            </p:cNvPr>
            <p:cNvPicPr>
              <a:picLocks noChangeAspect="1"/>
            </p:cNvPicPr>
            <p:nvPr userDrawn="1"/>
          </p:nvPicPr>
          <p:blipFill>
            <a:blip r:embed="rId5">
              <a:extLst>
                <a:ext uri="{28A0092B-C50C-407E-A947-70E740481C1C}">
                  <a14:useLocalDpi xmlns:a14="http://schemas.microsoft.com/office/drawing/2010/main" val="0"/>
                </a:ext>
              </a:extLst>
            </a:blip>
            <a:srcRect t="73811" b="-549"/>
            <a:stretch/>
          </p:blipFill>
          <p:spPr>
            <a:xfrm>
              <a:off x="3951789" y="921707"/>
              <a:ext cx="4288421" cy="474360"/>
            </a:xfrm>
            <a:prstGeom prst="rect">
              <a:avLst/>
            </a:prstGeom>
          </p:spPr>
        </p:pic>
      </p:grpSp>
    </p:spTree>
    <p:extLst>
      <p:ext uri="{BB962C8B-B14F-4D97-AF65-F5344CB8AC3E}">
        <p14:creationId xmlns:p14="http://schemas.microsoft.com/office/powerpoint/2010/main" val="382248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480" y="1247775"/>
            <a:ext cx="10869040" cy="46471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61480" y="230188"/>
            <a:ext cx="10869041" cy="1017587"/>
          </a:xfrm>
        </p:spPr>
        <p:txBody>
          <a:bodyPr/>
          <a:lstStyle/>
          <a:p>
            <a:r>
              <a:rPr lang="en-US" dirty="0"/>
              <a:t>Click to edit Master title style</a:t>
            </a:r>
          </a:p>
        </p:txBody>
      </p:sp>
    </p:spTree>
    <p:extLst>
      <p:ext uri="{BB962C8B-B14F-4D97-AF65-F5344CB8AC3E}">
        <p14:creationId xmlns:p14="http://schemas.microsoft.com/office/powerpoint/2010/main" val="427555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00488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3884613"/>
            <a:ext cx="10515600" cy="1500187"/>
          </a:xfrm>
        </p:spPr>
        <p:txBody>
          <a:bodyPr/>
          <a:lstStyle>
            <a:lvl1pPr marL="0" indent="0">
              <a:buNone/>
              <a:defRPr sz="2400">
                <a:solidFill>
                  <a:srgbClr val="4F117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5333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30188"/>
            <a:ext cx="10982325" cy="998537"/>
          </a:xfrm>
        </p:spPr>
        <p:txBody>
          <a:bodyPr/>
          <a:lstStyle/>
          <a:p>
            <a:r>
              <a:rPr lang="en-US" dirty="0"/>
              <a:t>Click to edit Master title style</a:t>
            </a:r>
          </a:p>
        </p:txBody>
      </p:sp>
      <p:sp>
        <p:nvSpPr>
          <p:cNvPr id="3" name="Content Placeholder 2"/>
          <p:cNvSpPr>
            <a:spLocks noGrp="1"/>
          </p:cNvSpPr>
          <p:nvPr>
            <p:ph sz="half" idx="1"/>
          </p:nvPr>
        </p:nvSpPr>
        <p:spPr>
          <a:xfrm>
            <a:off x="609600" y="1228725"/>
            <a:ext cx="5410200" cy="4948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228725"/>
            <a:ext cx="5410199" cy="4948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447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387" y="228601"/>
            <a:ext cx="11005225" cy="1038224"/>
          </a:xfrm>
        </p:spPr>
        <p:txBody>
          <a:bodyPr/>
          <a:lstStyle/>
          <a:p>
            <a:r>
              <a:rPr lang="en-US" dirty="0"/>
              <a:t>Click to edit Master title style</a:t>
            </a:r>
          </a:p>
        </p:txBody>
      </p:sp>
      <p:sp>
        <p:nvSpPr>
          <p:cNvPr id="3" name="Text Placeholder 2"/>
          <p:cNvSpPr>
            <a:spLocks noGrp="1"/>
          </p:cNvSpPr>
          <p:nvPr>
            <p:ph type="body" idx="1"/>
          </p:nvPr>
        </p:nvSpPr>
        <p:spPr>
          <a:xfrm>
            <a:off x="593388" y="1266825"/>
            <a:ext cx="5404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3388" y="2090737"/>
            <a:ext cx="5404188" cy="40989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266825"/>
            <a:ext cx="54264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199" y="2090737"/>
            <a:ext cx="5426411" cy="40989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10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2634" y="230188"/>
            <a:ext cx="11613204" cy="1027112"/>
          </a:xfrm>
        </p:spPr>
        <p:txBody>
          <a:bodyPr/>
          <a:lstStyle/>
          <a:p>
            <a:r>
              <a:rPr lang="en-US" dirty="0"/>
              <a:t>Click to edit Master title style</a:t>
            </a:r>
          </a:p>
        </p:txBody>
      </p:sp>
    </p:spTree>
    <p:extLst>
      <p:ext uri="{BB962C8B-B14F-4D97-AF65-F5344CB8AC3E}">
        <p14:creationId xmlns:p14="http://schemas.microsoft.com/office/powerpoint/2010/main" val="392851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292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35" y="219075"/>
            <a:ext cx="3932237" cy="1838325"/>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4970835" y="666751"/>
            <a:ext cx="6575930" cy="51943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45235"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01574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AD19B0-A8F9-3312-5F0D-513FE7C97F58}"/>
              </a:ext>
            </a:extLst>
          </p:cNvPr>
          <p:cNvSpPr/>
          <p:nvPr userDrawn="1"/>
        </p:nvSpPr>
        <p:spPr>
          <a:xfrm>
            <a:off x="0" y="0"/>
            <a:ext cx="12192000" cy="230188"/>
          </a:xfrm>
          <a:prstGeom prst="rect">
            <a:avLst/>
          </a:prstGeom>
          <a:solidFill>
            <a:srgbClr val="4F1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9E689925-AF24-8046-DE5B-335F06ADD1FE}"/>
              </a:ext>
            </a:extLst>
          </p:cNvPr>
          <p:cNvPicPr>
            <a:picLocks noChangeAspect="1"/>
          </p:cNvPicPr>
          <p:nvPr userDrawn="1"/>
        </p:nvPicPr>
        <p:blipFill>
          <a:blip r:embed="rId10">
            <a:extLst>
              <a:ext uri="{96DAC541-7B7A-43D3-8B79-37D633B846F1}">
                <asvg:svgBlip xmlns:asvg="http://schemas.microsoft.com/office/drawing/2016/SVG/main" r:embed="rId11"/>
              </a:ext>
            </a:extLst>
          </a:blip>
          <a:srcRect t="67500" r="30226"/>
          <a:stretch/>
        </p:blipFill>
        <p:spPr>
          <a:xfrm>
            <a:off x="0" y="4629150"/>
            <a:ext cx="8506838" cy="2228850"/>
          </a:xfrm>
          <a:prstGeom prst="rect">
            <a:avLst/>
          </a:prstGeom>
        </p:spPr>
      </p:pic>
      <p:sp>
        <p:nvSpPr>
          <p:cNvPr id="2" name="Title Placeholder 1"/>
          <p:cNvSpPr>
            <a:spLocks noGrp="1"/>
          </p:cNvSpPr>
          <p:nvPr>
            <p:ph type="title"/>
          </p:nvPr>
        </p:nvSpPr>
        <p:spPr>
          <a:xfrm>
            <a:off x="322634" y="230188"/>
            <a:ext cx="11613204" cy="11783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2634" y="1543523"/>
            <a:ext cx="1161320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43B7E4B5-FC9A-59E0-E9FB-AEF641F4908C}"/>
              </a:ext>
            </a:extLst>
          </p:cNvPr>
          <p:cNvPicPr>
            <a:picLocks noChangeAspect="1"/>
          </p:cNvPicPr>
          <p:nvPr userDrawn="1"/>
        </p:nvPicPr>
        <p:blipFill>
          <a:blip r:embed="rId12">
            <a:extLst>
              <a:ext uri="{96DAC541-7B7A-43D3-8B79-37D633B846F1}">
                <asvg:svgBlip xmlns:asvg="http://schemas.microsoft.com/office/drawing/2016/SVG/main" r:embed="rId13"/>
              </a:ext>
            </a:extLst>
          </a:blip>
          <a:srcRect b="67937"/>
          <a:stretch/>
        </p:blipFill>
        <p:spPr>
          <a:xfrm>
            <a:off x="8763000" y="6067301"/>
            <a:ext cx="3310442" cy="658100"/>
          </a:xfrm>
          <a:prstGeom prst="rect">
            <a:avLst/>
          </a:prstGeom>
        </p:spPr>
      </p:pic>
    </p:spTree>
    <p:extLst>
      <p:ext uri="{BB962C8B-B14F-4D97-AF65-F5344CB8AC3E}">
        <p14:creationId xmlns:p14="http://schemas.microsoft.com/office/powerpoint/2010/main" val="3544526232"/>
      </p:ext>
    </p:extLst>
  </p:cSld>
  <p:clrMap bg1="lt1" tx1="dk1" bg2="lt2" tx2="dk2" accent1="accent1" accent2="accent2" accent3="accent3" accent4="accent4" accent5="accent5" accent6="accent6" hlink="hlink" folHlink="folHlink"/>
  <p:sldLayoutIdLst>
    <p:sldLayoutId id="2147483687" r:id="rId1"/>
    <p:sldLayoutId id="2147483680" r:id="rId2"/>
    <p:sldLayoutId id="2147483681" r:id="rId3"/>
    <p:sldLayoutId id="2147483682" r:id="rId4"/>
    <p:sldLayoutId id="2147483683" r:id="rId5"/>
    <p:sldLayoutId id="2147483684" r:id="rId6"/>
    <p:sldLayoutId id="2147483685" r:id="rId7"/>
    <p:sldLayoutId id="2147483686" r:id="rId8"/>
  </p:sldLayoutIdLst>
  <p:hf sldNum="0" hdr="0" ftr="0" dt="0"/>
  <p:txStyles>
    <p:titleStyle>
      <a:lvl1pPr algn="l" defTabSz="914400" rtl="0" eaLnBrk="1" latinLnBrk="0" hangingPunct="1">
        <a:lnSpc>
          <a:spcPct val="90000"/>
        </a:lnSpc>
        <a:spcBef>
          <a:spcPct val="0"/>
        </a:spcBef>
        <a:buNone/>
        <a:defRPr sz="4400" kern="1200">
          <a:solidFill>
            <a:srgbClr val="4F117C"/>
          </a:solidFill>
          <a:latin typeface="Meiryo" panose="020B0400000000000000" pitchFamily="34" charset="-128"/>
          <a:ea typeface="Meiryo" panose="020B04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A788BD"/>
          </a:solidFill>
          <a:latin typeface="Univers"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A788BD"/>
          </a:solidFill>
          <a:latin typeface="Univers"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A788BD"/>
          </a:solidFill>
          <a:latin typeface="Univers"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A788BD"/>
          </a:solidFill>
          <a:latin typeface="Univers"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A788BD"/>
          </a:solidFill>
          <a:latin typeface="Univers"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D9E2010-7625-0CA2-E993-814EC5D495DF}"/>
              </a:ext>
            </a:extLst>
          </p:cNvPr>
          <p:cNvSpPr>
            <a:spLocks noGrp="1"/>
          </p:cNvSpPr>
          <p:nvPr>
            <p:ph type="subTitle" idx="1"/>
          </p:nvPr>
        </p:nvSpPr>
        <p:spPr>
          <a:xfrm>
            <a:off x="2339086" y="4145319"/>
            <a:ext cx="7513829" cy="1180777"/>
          </a:xfrm>
        </p:spPr>
        <p:txBody>
          <a:bodyPr/>
          <a:lstStyle/>
          <a:p>
            <a:r>
              <a:rPr lang="en-US" dirty="0"/>
              <a:t>Navigating the SEC’s Marketing Rule with Confidence</a:t>
            </a:r>
          </a:p>
        </p:txBody>
      </p:sp>
      <p:sp>
        <p:nvSpPr>
          <p:cNvPr id="3" name="Title 2">
            <a:extLst>
              <a:ext uri="{FF2B5EF4-FFF2-40B4-BE49-F238E27FC236}">
                <a16:creationId xmlns:a16="http://schemas.microsoft.com/office/drawing/2014/main" id="{756EF61C-4AE8-6C2B-111E-BB700F6A4B6B}"/>
              </a:ext>
            </a:extLst>
          </p:cNvPr>
          <p:cNvSpPr>
            <a:spLocks noGrp="1"/>
          </p:cNvSpPr>
          <p:nvPr>
            <p:ph type="ctrTitle"/>
          </p:nvPr>
        </p:nvSpPr>
        <p:spPr>
          <a:xfrm>
            <a:off x="1639111" y="1895474"/>
            <a:ext cx="8913779" cy="2100312"/>
          </a:xfrm>
        </p:spPr>
        <p:txBody>
          <a:bodyPr/>
          <a:lstStyle/>
          <a:p>
            <a:r>
              <a:rPr lang="en-US" dirty="0"/>
              <a:t>Hype vs. Harm</a:t>
            </a:r>
          </a:p>
        </p:txBody>
      </p:sp>
    </p:spTree>
    <p:extLst>
      <p:ext uri="{BB962C8B-B14F-4D97-AF65-F5344CB8AC3E}">
        <p14:creationId xmlns:p14="http://schemas.microsoft.com/office/powerpoint/2010/main" val="3382020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2FF9A-77DD-21EF-44A7-E7058EA5806C}"/>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EA1280A-089A-3663-9889-770FFC93D308}"/>
              </a:ext>
            </a:extLst>
          </p:cNvPr>
          <p:cNvSpPr>
            <a:spLocks noGrp="1"/>
          </p:cNvSpPr>
          <p:nvPr>
            <p:ph type="title"/>
          </p:nvPr>
        </p:nvSpPr>
        <p:spPr/>
        <p:txBody>
          <a:bodyPr>
            <a:normAutofit/>
          </a:bodyPr>
          <a:lstStyle/>
          <a:p>
            <a:r>
              <a:rPr lang="en-US" b="1" dirty="0"/>
              <a:t>Policies and Procedures</a:t>
            </a:r>
            <a:endParaRPr lang="en-US" dirty="0"/>
          </a:p>
        </p:txBody>
      </p:sp>
      <p:sp>
        <p:nvSpPr>
          <p:cNvPr id="10" name="Text Placeholder 9">
            <a:extLst>
              <a:ext uri="{FF2B5EF4-FFF2-40B4-BE49-F238E27FC236}">
                <a16:creationId xmlns:a16="http://schemas.microsoft.com/office/drawing/2014/main" id="{399F0B2A-6863-D502-FD9A-D4BF737BE15C}"/>
              </a:ext>
            </a:extLst>
          </p:cNvPr>
          <p:cNvSpPr>
            <a:spLocks noGrp="1"/>
          </p:cNvSpPr>
          <p:nvPr>
            <p:ph type="body" idx="1"/>
          </p:nvPr>
        </p:nvSpPr>
        <p:spPr/>
        <p:txBody>
          <a:bodyPr/>
          <a:lstStyle/>
          <a:p>
            <a:endParaRPr lang="en-US" dirty="0"/>
          </a:p>
        </p:txBody>
      </p:sp>
      <p:sp>
        <p:nvSpPr>
          <p:cNvPr id="11" name="Content Placeholder 10">
            <a:extLst>
              <a:ext uri="{FF2B5EF4-FFF2-40B4-BE49-F238E27FC236}">
                <a16:creationId xmlns:a16="http://schemas.microsoft.com/office/drawing/2014/main" id="{0501C7FB-169A-181B-FD24-6258E9A9E00E}"/>
              </a:ext>
            </a:extLst>
          </p:cNvPr>
          <p:cNvSpPr>
            <a:spLocks noGrp="1"/>
          </p:cNvSpPr>
          <p:nvPr>
            <p:ph sz="half" idx="2"/>
          </p:nvPr>
        </p:nvSpPr>
        <p:spPr/>
        <p:txBody>
          <a:bodyPr>
            <a:normAutofit/>
          </a:bodyPr>
          <a:lstStyle/>
          <a:p>
            <a:pPr>
              <a:buFont typeface="Arial" panose="020B0604020202020204" pitchFamily="34" charset="0"/>
              <a:buChar char="•"/>
            </a:pPr>
            <a:r>
              <a:rPr lang="en-US" dirty="0"/>
              <a:t>Firms must adopt and implement written policies</a:t>
            </a:r>
          </a:p>
          <a:p>
            <a:pPr>
              <a:buFont typeface="Arial" panose="020B0604020202020204" pitchFamily="34" charset="0"/>
              <a:buChar char="•"/>
            </a:pPr>
            <a:r>
              <a:rPr lang="en-US" dirty="0"/>
              <a:t>Supervision and pre-approval processes</a:t>
            </a:r>
          </a:p>
          <a:p>
            <a:pPr>
              <a:buFont typeface="Arial" panose="020B0604020202020204" pitchFamily="34" charset="0"/>
              <a:buChar char="•"/>
            </a:pPr>
            <a:r>
              <a:rPr lang="en-US" dirty="0"/>
              <a:t>Archiving and recordkeeping</a:t>
            </a:r>
          </a:p>
          <a:p>
            <a:endParaRPr lang="en-US" dirty="0"/>
          </a:p>
        </p:txBody>
      </p:sp>
      <p:sp>
        <p:nvSpPr>
          <p:cNvPr id="12" name="Text Placeholder 11">
            <a:extLst>
              <a:ext uri="{FF2B5EF4-FFF2-40B4-BE49-F238E27FC236}">
                <a16:creationId xmlns:a16="http://schemas.microsoft.com/office/drawing/2014/main" id="{4F616142-E947-5C00-1158-CF5680F8F405}"/>
              </a:ext>
            </a:extLst>
          </p:cNvPr>
          <p:cNvSpPr>
            <a:spLocks noGrp="1"/>
          </p:cNvSpPr>
          <p:nvPr>
            <p:ph type="body" sz="quarter" idx="3"/>
          </p:nvPr>
        </p:nvSpPr>
        <p:spPr/>
        <p:txBody>
          <a:bodyPr/>
          <a:lstStyle/>
          <a:p>
            <a:endParaRPr lang="en-US" dirty="0"/>
          </a:p>
        </p:txBody>
      </p:sp>
      <p:sp>
        <p:nvSpPr>
          <p:cNvPr id="13" name="Content Placeholder 12">
            <a:extLst>
              <a:ext uri="{FF2B5EF4-FFF2-40B4-BE49-F238E27FC236}">
                <a16:creationId xmlns:a16="http://schemas.microsoft.com/office/drawing/2014/main" id="{D5DF32E7-D9B9-42E1-F951-1CE13D6EB868}"/>
              </a:ext>
            </a:extLst>
          </p:cNvPr>
          <p:cNvSpPr>
            <a:spLocks noGrp="1"/>
          </p:cNvSpPr>
          <p:nvPr>
            <p:ph sz="quarter" idx="4"/>
          </p:nvPr>
        </p:nvSpPr>
        <p:spPr/>
        <p:txBody>
          <a:bodyPr>
            <a:normAutofit/>
          </a:bodyPr>
          <a:lstStyle/>
          <a:p>
            <a:endParaRPr lang="en-US" dirty="0"/>
          </a:p>
        </p:txBody>
      </p:sp>
    </p:spTree>
    <p:extLst>
      <p:ext uri="{BB962C8B-B14F-4D97-AF65-F5344CB8AC3E}">
        <p14:creationId xmlns:p14="http://schemas.microsoft.com/office/powerpoint/2010/main" val="2650913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0BE25-21A8-3E84-CDCA-6B81C31BEF6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EF1F8892-3229-F8B9-5027-C0303F074652}"/>
              </a:ext>
            </a:extLst>
          </p:cNvPr>
          <p:cNvSpPr>
            <a:spLocks noGrp="1"/>
          </p:cNvSpPr>
          <p:nvPr>
            <p:ph type="title"/>
          </p:nvPr>
        </p:nvSpPr>
        <p:spPr/>
        <p:txBody>
          <a:bodyPr>
            <a:normAutofit/>
          </a:bodyPr>
          <a:lstStyle/>
          <a:p>
            <a:r>
              <a:rPr lang="en-US" b="1" dirty="0"/>
              <a:t>Enforcement Trends</a:t>
            </a:r>
            <a:endParaRPr lang="en-US" dirty="0"/>
          </a:p>
        </p:txBody>
      </p:sp>
      <p:sp>
        <p:nvSpPr>
          <p:cNvPr id="10" name="Text Placeholder 9">
            <a:extLst>
              <a:ext uri="{FF2B5EF4-FFF2-40B4-BE49-F238E27FC236}">
                <a16:creationId xmlns:a16="http://schemas.microsoft.com/office/drawing/2014/main" id="{61E9D5B1-61E4-095A-6001-D75ED1525ADD}"/>
              </a:ext>
            </a:extLst>
          </p:cNvPr>
          <p:cNvSpPr>
            <a:spLocks noGrp="1"/>
          </p:cNvSpPr>
          <p:nvPr>
            <p:ph type="body" idx="1"/>
          </p:nvPr>
        </p:nvSpPr>
        <p:spPr/>
        <p:txBody>
          <a:bodyPr/>
          <a:lstStyle/>
          <a:p>
            <a:endParaRPr lang="en-US" dirty="0"/>
          </a:p>
        </p:txBody>
      </p:sp>
      <p:sp>
        <p:nvSpPr>
          <p:cNvPr id="11" name="Content Placeholder 10">
            <a:extLst>
              <a:ext uri="{FF2B5EF4-FFF2-40B4-BE49-F238E27FC236}">
                <a16:creationId xmlns:a16="http://schemas.microsoft.com/office/drawing/2014/main" id="{431FFD82-EAAD-08F8-CF4A-4847DE8423FD}"/>
              </a:ext>
            </a:extLst>
          </p:cNvPr>
          <p:cNvSpPr>
            <a:spLocks noGrp="1"/>
          </p:cNvSpPr>
          <p:nvPr>
            <p:ph sz="half" idx="2"/>
          </p:nvPr>
        </p:nvSpPr>
        <p:spPr/>
        <p:txBody>
          <a:bodyPr>
            <a:normAutofit fontScale="47500" lnSpcReduction="20000"/>
          </a:bodyPr>
          <a:lstStyle/>
          <a:p>
            <a:pPr>
              <a:buFont typeface="Arial" panose="020B0604020202020204" pitchFamily="34" charset="0"/>
              <a:buChar char="•"/>
            </a:pPr>
            <a:r>
              <a:rPr lang="en-US" dirty="0"/>
              <a:t>SEC has started to charge standalone marketing rule violations</a:t>
            </a:r>
          </a:p>
          <a:p>
            <a:pPr>
              <a:buFont typeface="Arial" panose="020B0604020202020204" pitchFamily="34" charset="0"/>
              <a:buChar char="•"/>
            </a:pPr>
            <a:r>
              <a:rPr lang="en-US" dirty="0"/>
              <a:t>Focus on:</a:t>
            </a:r>
          </a:p>
          <a:p>
            <a:pPr marL="742950" lvl="1" indent="-285750">
              <a:buFont typeface="Arial" panose="020B0604020202020204" pitchFamily="34" charset="0"/>
              <a:buChar char="•"/>
            </a:pPr>
            <a:r>
              <a:rPr lang="en-US" dirty="0"/>
              <a:t>Hypothetical performance</a:t>
            </a:r>
          </a:p>
          <a:p>
            <a:pPr marL="742950" lvl="1" indent="-285750">
              <a:buFont typeface="Arial" panose="020B0604020202020204" pitchFamily="34" charset="0"/>
              <a:buChar char="•"/>
            </a:pPr>
            <a:r>
              <a:rPr lang="en-US" dirty="0"/>
              <a:t>Testimonials without proper disclosures</a:t>
            </a:r>
          </a:p>
          <a:p>
            <a:pPr marL="742950" lvl="1" indent="-285750">
              <a:buFont typeface="Arial" panose="020B0604020202020204" pitchFamily="34" charset="0"/>
              <a:buChar char="•"/>
            </a:pPr>
            <a:r>
              <a:rPr lang="en-US" dirty="0"/>
              <a:t>Unsubstantiated claims</a:t>
            </a:r>
          </a:p>
          <a:p>
            <a:endParaRPr lang="en-US" dirty="0"/>
          </a:p>
        </p:txBody>
      </p:sp>
      <p:sp>
        <p:nvSpPr>
          <p:cNvPr id="12" name="Text Placeholder 11">
            <a:extLst>
              <a:ext uri="{FF2B5EF4-FFF2-40B4-BE49-F238E27FC236}">
                <a16:creationId xmlns:a16="http://schemas.microsoft.com/office/drawing/2014/main" id="{40C57304-7263-CE45-184C-BADBFDBCEEC5}"/>
              </a:ext>
            </a:extLst>
          </p:cNvPr>
          <p:cNvSpPr>
            <a:spLocks noGrp="1"/>
          </p:cNvSpPr>
          <p:nvPr>
            <p:ph type="body" sz="quarter" idx="3"/>
          </p:nvPr>
        </p:nvSpPr>
        <p:spPr/>
        <p:txBody>
          <a:bodyPr/>
          <a:lstStyle/>
          <a:p>
            <a:endParaRPr lang="en-US" dirty="0"/>
          </a:p>
        </p:txBody>
      </p:sp>
      <p:sp>
        <p:nvSpPr>
          <p:cNvPr id="13" name="Content Placeholder 12">
            <a:extLst>
              <a:ext uri="{FF2B5EF4-FFF2-40B4-BE49-F238E27FC236}">
                <a16:creationId xmlns:a16="http://schemas.microsoft.com/office/drawing/2014/main" id="{45CE6CFD-486C-A694-2969-4DF8FDAEA76B}"/>
              </a:ext>
            </a:extLst>
          </p:cNvPr>
          <p:cNvSpPr>
            <a:spLocks noGrp="1"/>
          </p:cNvSpPr>
          <p:nvPr>
            <p:ph sz="quarter" idx="4"/>
          </p:nvPr>
        </p:nvSpPr>
        <p:spPr/>
        <p:txBody>
          <a:bodyPr>
            <a:normAutofit fontScale="47500" lnSpcReduction="20000"/>
          </a:bodyPr>
          <a:lstStyle/>
          <a:p>
            <a:r>
              <a:rPr lang="en-US" dirty="0"/>
              <a:t>Abacus and Callahan Financial published advertisements with untrue statements about third-party ratings and that Callahan Financial posted an advertisement falsely claiming that it was a member of an organization that did not exist. </a:t>
            </a:r>
          </a:p>
          <a:p>
            <a:r>
              <a:rPr lang="en-US" dirty="0"/>
              <a:t>AZ </a:t>
            </a:r>
            <a:r>
              <a:rPr lang="en-US" dirty="0" err="1"/>
              <a:t>Apice</a:t>
            </a:r>
            <a:r>
              <a:rPr lang="en-US" dirty="0"/>
              <a:t>, Callahan Financial, </a:t>
            </a:r>
            <a:r>
              <a:rPr lang="en-US" dirty="0" err="1"/>
              <a:t>Droms</a:t>
            </a:r>
            <a:r>
              <a:rPr lang="en-US" dirty="0"/>
              <a:t> Strauss, and Integrated Advisors disseminated advertisements that claimed to provide conflict-free advisory services, which the firms were not able to substantiate.</a:t>
            </a:r>
          </a:p>
          <a:p>
            <a:r>
              <a:rPr lang="en-US" dirty="0"/>
              <a:t>Beta Wealth disseminated advertisements that it could not substantiate regarding an award provided to a firm principal. </a:t>
            </a:r>
          </a:p>
          <a:p>
            <a:r>
              <a:rPr lang="en-US" dirty="0"/>
              <a:t>Howard Bailey disseminated advertisements claiming to contain two testimonials, but neither actually came from current clients. It also advertised endorsements that did not disclose that the endorser was a paid, non-client of Howard Bailey in videos, on social media, and on physical objects such as bags and flags. </a:t>
            </a:r>
          </a:p>
          <a:p>
            <a:r>
              <a:rPr lang="en-US" dirty="0"/>
              <a:t>Abacus, Beta Wealth, Professional Financial, and Richard Bernstein Advisors included in their advertisements third-party ratings, some of which were more than five years old, without disclosing the dates on which the ratings were given or the periods of time upon which the ratings were based.</a:t>
            </a:r>
          </a:p>
          <a:p>
            <a:endParaRPr lang="en-US" dirty="0"/>
          </a:p>
          <a:p>
            <a:endParaRPr lang="en-US" dirty="0"/>
          </a:p>
        </p:txBody>
      </p:sp>
    </p:spTree>
    <p:extLst>
      <p:ext uri="{BB962C8B-B14F-4D97-AF65-F5344CB8AC3E}">
        <p14:creationId xmlns:p14="http://schemas.microsoft.com/office/powerpoint/2010/main" val="3682265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3394F-16DF-56F4-ECB6-0342BC3D029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D0A07034-1038-DA72-B0F3-D85583BE93C6}"/>
              </a:ext>
            </a:extLst>
          </p:cNvPr>
          <p:cNvSpPr>
            <a:spLocks noGrp="1"/>
          </p:cNvSpPr>
          <p:nvPr>
            <p:ph type="title"/>
          </p:nvPr>
        </p:nvSpPr>
        <p:spPr/>
        <p:txBody>
          <a:bodyPr>
            <a:normAutofit/>
          </a:bodyPr>
          <a:lstStyle/>
          <a:p>
            <a:r>
              <a:rPr lang="en-US" b="1" dirty="0"/>
              <a:t>Case Study 1</a:t>
            </a:r>
            <a:endParaRPr lang="en-US" dirty="0"/>
          </a:p>
        </p:txBody>
      </p:sp>
      <p:sp>
        <p:nvSpPr>
          <p:cNvPr id="10" name="Text Placeholder 9">
            <a:extLst>
              <a:ext uri="{FF2B5EF4-FFF2-40B4-BE49-F238E27FC236}">
                <a16:creationId xmlns:a16="http://schemas.microsoft.com/office/drawing/2014/main" id="{E4C1A4AF-5309-4F7E-456A-7C1F01D8ABE0}"/>
              </a:ext>
            </a:extLst>
          </p:cNvPr>
          <p:cNvSpPr>
            <a:spLocks noGrp="1"/>
          </p:cNvSpPr>
          <p:nvPr>
            <p:ph type="body" idx="1"/>
          </p:nvPr>
        </p:nvSpPr>
        <p:spPr/>
        <p:txBody>
          <a:bodyPr/>
          <a:lstStyle/>
          <a:p>
            <a:endParaRPr lang="en-US" dirty="0"/>
          </a:p>
        </p:txBody>
      </p:sp>
      <p:sp>
        <p:nvSpPr>
          <p:cNvPr id="12" name="Text Placeholder 11">
            <a:extLst>
              <a:ext uri="{FF2B5EF4-FFF2-40B4-BE49-F238E27FC236}">
                <a16:creationId xmlns:a16="http://schemas.microsoft.com/office/drawing/2014/main" id="{32D4E0B1-7508-1F29-E4F5-1936CF75F09B}"/>
              </a:ext>
            </a:extLst>
          </p:cNvPr>
          <p:cNvSpPr>
            <a:spLocks noGrp="1"/>
          </p:cNvSpPr>
          <p:nvPr>
            <p:ph type="body" sz="quarter" idx="3"/>
          </p:nvPr>
        </p:nvSpPr>
        <p:spPr/>
        <p:txBody>
          <a:bodyPr/>
          <a:lstStyle/>
          <a:p>
            <a:r>
              <a:rPr lang="en-US" dirty="0"/>
              <a:t>Out of 20 firms reviewed, 1 had the appropriate disclosures</a:t>
            </a:r>
          </a:p>
          <a:p>
            <a:endParaRPr lang="en-US" dirty="0"/>
          </a:p>
        </p:txBody>
      </p:sp>
      <p:sp>
        <p:nvSpPr>
          <p:cNvPr id="13" name="Content Placeholder 12">
            <a:extLst>
              <a:ext uri="{FF2B5EF4-FFF2-40B4-BE49-F238E27FC236}">
                <a16:creationId xmlns:a16="http://schemas.microsoft.com/office/drawing/2014/main" id="{470E9782-C653-EF24-5422-F68096A14552}"/>
              </a:ext>
            </a:extLst>
          </p:cNvPr>
          <p:cNvSpPr>
            <a:spLocks noGrp="1"/>
          </p:cNvSpPr>
          <p:nvPr>
            <p:ph sz="quarter" idx="4"/>
          </p:nvPr>
        </p:nvSpPr>
        <p:spPr/>
        <p:txBody>
          <a:bodyPr>
            <a:normAutofit/>
          </a:bodyPr>
          <a:lstStyle/>
          <a:p>
            <a:endParaRPr lang="en-US" dirty="0"/>
          </a:p>
        </p:txBody>
      </p:sp>
      <p:pic>
        <p:nvPicPr>
          <p:cNvPr id="2" name="Picture 1">
            <a:extLst>
              <a:ext uri="{FF2B5EF4-FFF2-40B4-BE49-F238E27FC236}">
                <a16:creationId xmlns:a16="http://schemas.microsoft.com/office/drawing/2014/main" id="{749ECC1B-6307-EFBC-02FF-B73F8F1C1845}"/>
              </a:ext>
            </a:extLst>
          </p:cNvPr>
          <p:cNvPicPr>
            <a:picLocks noChangeAspect="1"/>
          </p:cNvPicPr>
          <p:nvPr/>
        </p:nvPicPr>
        <p:blipFill>
          <a:blip r:embed="rId2"/>
          <a:stretch>
            <a:fillRect/>
          </a:stretch>
        </p:blipFill>
        <p:spPr>
          <a:xfrm>
            <a:off x="96723" y="977091"/>
            <a:ext cx="1941859" cy="2766773"/>
          </a:xfrm>
          <a:prstGeom prst="rect">
            <a:avLst/>
          </a:prstGeom>
        </p:spPr>
      </p:pic>
      <p:pic>
        <p:nvPicPr>
          <p:cNvPr id="3" name="Picture 2">
            <a:extLst>
              <a:ext uri="{FF2B5EF4-FFF2-40B4-BE49-F238E27FC236}">
                <a16:creationId xmlns:a16="http://schemas.microsoft.com/office/drawing/2014/main" id="{02500185-817F-7325-3ECF-FD3FE16AB692}"/>
              </a:ext>
            </a:extLst>
          </p:cNvPr>
          <p:cNvPicPr>
            <a:picLocks noChangeAspect="1"/>
          </p:cNvPicPr>
          <p:nvPr/>
        </p:nvPicPr>
        <p:blipFill>
          <a:blip r:embed="rId3"/>
          <a:stretch>
            <a:fillRect/>
          </a:stretch>
        </p:blipFill>
        <p:spPr>
          <a:xfrm>
            <a:off x="4771215" y="3912150"/>
            <a:ext cx="1939113" cy="2861375"/>
          </a:xfrm>
          <a:prstGeom prst="rect">
            <a:avLst/>
          </a:prstGeom>
        </p:spPr>
      </p:pic>
      <p:pic>
        <p:nvPicPr>
          <p:cNvPr id="4" name="Picture 3">
            <a:extLst>
              <a:ext uri="{FF2B5EF4-FFF2-40B4-BE49-F238E27FC236}">
                <a16:creationId xmlns:a16="http://schemas.microsoft.com/office/drawing/2014/main" id="{BD26CAC9-F719-3204-7FD1-3D48563BAC66}"/>
              </a:ext>
            </a:extLst>
          </p:cNvPr>
          <p:cNvPicPr>
            <a:picLocks noChangeAspect="1"/>
          </p:cNvPicPr>
          <p:nvPr/>
        </p:nvPicPr>
        <p:blipFill>
          <a:blip r:embed="rId4"/>
          <a:stretch>
            <a:fillRect/>
          </a:stretch>
        </p:blipFill>
        <p:spPr>
          <a:xfrm>
            <a:off x="1498542" y="2090737"/>
            <a:ext cx="1796939" cy="2766773"/>
          </a:xfrm>
          <a:prstGeom prst="rect">
            <a:avLst/>
          </a:prstGeom>
        </p:spPr>
      </p:pic>
      <p:pic>
        <p:nvPicPr>
          <p:cNvPr id="5" name="Content Placeholder 4">
            <a:extLst>
              <a:ext uri="{FF2B5EF4-FFF2-40B4-BE49-F238E27FC236}">
                <a16:creationId xmlns:a16="http://schemas.microsoft.com/office/drawing/2014/main" id="{09AE48AD-0391-9D5E-3172-3F0DA703DF3B}"/>
              </a:ext>
            </a:extLst>
          </p:cNvPr>
          <p:cNvPicPr>
            <a:picLocks noGrp="1" noChangeAspect="1"/>
          </p:cNvPicPr>
          <p:nvPr>
            <p:ph sz="half" idx="2"/>
          </p:nvPr>
        </p:nvPicPr>
        <p:blipFill>
          <a:blip r:embed="rId4"/>
          <a:stretch>
            <a:fillRect/>
          </a:stretch>
        </p:blipFill>
        <p:spPr>
          <a:xfrm>
            <a:off x="3181409" y="3202721"/>
            <a:ext cx="1796939" cy="2766775"/>
          </a:xfrm>
          <a:prstGeom prst="rect">
            <a:avLst/>
          </a:prstGeom>
        </p:spPr>
      </p:pic>
      <p:pic>
        <p:nvPicPr>
          <p:cNvPr id="6" name="Picture 5">
            <a:extLst>
              <a:ext uri="{FF2B5EF4-FFF2-40B4-BE49-F238E27FC236}">
                <a16:creationId xmlns:a16="http://schemas.microsoft.com/office/drawing/2014/main" id="{7EC8A74E-0F9D-5B78-BD2E-9BA7F8B9FEFB}"/>
              </a:ext>
            </a:extLst>
          </p:cNvPr>
          <p:cNvPicPr>
            <a:picLocks noChangeAspect="1"/>
          </p:cNvPicPr>
          <p:nvPr/>
        </p:nvPicPr>
        <p:blipFill>
          <a:blip r:embed="rId5"/>
          <a:stretch>
            <a:fillRect/>
          </a:stretch>
        </p:blipFill>
        <p:spPr>
          <a:xfrm>
            <a:off x="7350046" y="2090737"/>
            <a:ext cx="3070716" cy="3642827"/>
          </a:xfrm>
          <a:prstGeom prst="rect">
            <a:avLst/>
          </a:prstGeom>
        </p:spPr>
      </p:pic>
    </p:spTree>
    <p:extLst>
      <p:ext uri="{BB962C8B-B14F-4D97-AF65-F5344CB8AC3E}">
        <p14:creationId xmlns:p14="http://schemas.microsoft.com/office/powerpoint/2010/main" val="58966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223AC-0756-D7E5-42FC-A3AE76BEC0C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01E5FB07-A539-CB87-48E6-91791E3FBB07}"/>
              </a:ext>
            </a:extLst>
          </p:cNvPr>
          <p:cNvSpPr>
            <a:spLocks noGrp="1"/>
          </p:cNvSpPr>
          <p:nvPr>
            <p:ph type="title"/>
          </p:nvPr>
        </p:nvSpPr>
        <p:spPr/>
        <p:txBody>
          <a:bodyPr>
            <a:normAutofit/>
          </a:bodyPr>
          <a:lstStyle/>
          <a:p>
            <a:r>
              <a:rPr lang="en-US" b="1" dirty="0"/>
              <a:t>Case Study 2</a:t>
            </a:r>
            <a:endParaRPr lang="en-US" dirty="0"/>
          </a:p>
        </p:txBody>
      </p:sp>
      <p:sp>
        <p:nvSpPr>
          <p:cNvPr id="10" name="Text Placeholder 9">
            <a:extLst>
              <a:ext uri="{FF2B5EF4-FFF2-40B4-BE49-F238E27FC236}">
                <a16:creationId xmlns:a16="http://schemas.microsoft.com/office/drawing/2014/main" id="{4440DD12-2681-C262-69D1-BACFF4A4E0F9}"/>
              </a:ext>
            </a:extLst>
          </p:cNvPr>
          <p:cNvSpPr>
            <a:spLocks noGrp="1"/>
          </p:cNvSpPr>
          <p:nvPr>
            <p:ph type="body" idx="1"/>
          </p:nvPr>
        </p:nvSpPr>
        <p:spPr/>
        <p:txBody>
          <a:bodyPr/>
          <a:lstStyle/>
          <a:p>
            <a:r>
              <a:rPr lang="en-US" dirty="0"/>
              <a:t>$200,000 in combined penalties</a:t>
            </a:r>
          </a:p>
        </p:txBody>
      </p:sp>
      <p:sp>
        <p:nvSpPr>
          <p:cNvPr id="11" name="Content Placeholder 10">
            <a:extLst>
              <a:ext uri="{FF2B5EF4-FFF2-40B4-BE49-F238E27FC236}">
                <a16:creationId xmlns:a16="http://schemas.microsoft.com/office/drawing/2014/main" id="{872D4896-CE34-D042-2E32-3C6990E75FEB}"/>
              </a:ext>
            </a:extLst>
          </p:cNvPr>
          <p:cNvSpPr>
            <a:spLocks noGrp="1"/>
          </p:cNvSpPr>
          <p:nvPr>
            <p:ph sz="half" idx="2"/>
          </p:nvPr>
        </p:nvSpPr>
        <p:spPr/>
        <p:txBody>
          <a:bodyPr>
            <a:normAutofit fontScale="55000" lnSpcReduction="20000"/>
          </a:bodyPr>
          <a:lstStyle/>
          <a:p>
            <a:r>
              <a:rPr lang="en-US" dirty="0" err="1"/>
              <a:t>GeaSphere</a:t>
            </a:r>
            <a:r>
              <a:rPr lang="en-US" dirty="0"/>
              <a:t> LLC</a:t>
            </a:r>
          </a:p>
          <a:p>
            <a:r>
              <a:rPr lang="en-US" dirty="0"/>
              <a:t>Bradesco Global Advisors Inc.</a:t>
            </a:r>
          </a:p>
          <a:p>
            <a:r>
              <a:rPr lang="en-US" dirty="0" err="1"/>
              <a:t>Credicorp</a:t>
            </a:r>
            <a:r>
              <a:rPr lang="en-US" dirty="0"/>
              <a:t> Capital Advisors LLC</a:t>
            </a:r>
          </a:p>
          <a:p>
            <a:r>
              <a:rPr lang="en-US" dirty="0" err="1"/>
              <a:t>InSight</a:t>
            </a:r>
            <a:r>
              <a:rPr lang="en-US" dirty="0"/>
              <a:t> Securities Inc.</a:t>
            </a:r>
          </a:p>
          <a:p>
            <a:r>
              <a:rPr lang="en-US" dirty="0"/>
              <a:t>Monex Asset Management Inc.</a:t>
            </a:r>
          </a:p>
          <a:p>
            <a:endParaRPr lang="en-US" dirty="0"/>
          </a:p>
        </p:txBody>
      </p:sp>
      <p:sp>
        <p:nvSpPr>
          <p:cNvPr id="12" name="Text Placeholder 11">
            <a:extLst>
              <a:ext uri="{FF2B5EF4-FFF2-40B4-BE49-F238E27FC236}">
                <a16:creationId xmlns:a16="http://schemas.microsoft.com/office/drawing/2014/main" id="{D1DCDE24-11CA-FCF0-782C-FAB3954531F3}"/>
              </a:ext>
            </a:extLst>
          </p:cNvPr>
          <p:cNvSpPr>
            <a:spLocks noGrp="1"/>
          </p:cNvSpPr>
          <p:nvPr>
            <p:ph type="body" sz="quarter" idx="3"/>
          </p:nvPr>
        </p:nvSpPr>
        <p:spPr/>
        <p:txBody>
          <a:bodyPr/>
          <a:lstStyle/>
          <a:p>
            <a:r>
              <a:rPr lang="en-US" dirty="0"/>
              <a:t>Findings</a:t>
            </a:r>
          </a:p>
        </p:txBody>
      </p:sp>
      <p:sp>
        <p:nvSpPr>
          <p:cNvPr id="13" name="Content Placeholder 12">
            <a:extLst>
              <a:ext uri="{FF2B5EF4-FFF2-40B4-BE49-F238E27FC236}">
                <a16:creationId xmlns:a16="http://schemas.microsoft.com/office/drawing/2014/main" id="{67E1442F-7108-2E00-B7D8-C9A4353A9E30}"/>
              </a:ext>
            </a:extLst>
          </p:cNvPr>
          <p:cNvSpPr>
            <a:spLocks noGrp="1"/>
          </p:cNvSpPr>
          <p:nvPr>
            <p:ph sz="quarter" idx="4"/>
          </p:nvPr>
        </p:nvSpPr>
        <p:spPr/>
        <p:txBody>
          <a:bodyPr>
            <a:normAutofit fontScale="55000" lnSpcReduction="20000"/>
          </a:bodyPr>
          <a:lstStyle/>
          <a:p>
            <a:r>
              <a:rPr lang="en-US" dirty="0"/>
              <a:t>The five firms advertised hypothetical performance to the general public on their websites without adopting and implementing policies and procedures reasonably designed to ensure that the hypothetical performance was relevant to the likely financial situation and investment objectives of each advertisement’s intended audience</a:t>
            </a:r>
          </a:p>
          <a:p>
            <a:r>
              <a:rPr lang="en-US" dirty="0" err="1"/>
              <a:t>GeaSphere</a:t>
            </a:r>
            <a:r>
              <a:rPr lang="en-US" dirty="0"/>
              <a:t> violated other regulatory requirements, including by making false and misleading statements in advertisements, advertising misleading model performance, being unable to substantiate performance shown in its advertisements, and failing to enter into written agreements with people it compensated for endorsements</a:t>
            </a:r>
          </a:p>
          <a:p>
            <a:r>
              <a:rPr lang="en-US" dirty="0" err="1"/>
              <a:t>GeaSphere</a:t>
            </a:r>
            <a:r>
              <a:rPr lang="en-US" dirty="0"/>
              <a:t> committed recordkeeping and compliance violations and made misleading statements about its performance to a registered investment company client and that the misleading statements were included in the client’s prospectus filed with the Commission.</a:t>
            </a:r>
          </a:p>
          <a:p>
            <a:endParaRPr lang="en-US" dirty="0"/>
          </a:p>
        </p:txBody>
      </p:sp>
    </p:spTree>
    <p:extLst>
      <p:ext uri="{BB962C8B-B14F-4D97-AF65-F5344CB8AC3E}">
        <p14:creationId xmlns:p14="http://schemas.microsoft.com/office/powerpoint/2010/main" val="2210152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2B6D2-82AC-E6C9-6378-50BCD1EA0767}"/>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CCC8464-A923-6E44-7414-3606B1DA7051}"/>
              </a:ext>
            </a:extLst>
          </p:cNvPr>
          <p:cNvSpPr>
            <a:spLocks noGrp="1"/>
          </p:cNvSpPr>
          <p:nvPr>
            <p:ph type="title"/>
          </p:nvPr>
        </p:nvSpPr>
        <p:spPr/>
        <p:txBody>
          <a:bodyPr>
            <a:normAutofit/>
          </a:bodyPr>
          <a:lstStyle/>
          <a:p>
            <a:r>
              <a:rPr lang="en-US" b="1" dirty="0"/>
              <a:t>Case Study 3-</a:t>
            </a:r>
            <a:endParaRPr lang="en-US" dirty="0"/>
          </a:p>
        </p:txBody>
      </p:sp>
      <p:sp>
        <p:nvSpPr>
          <p:cNvPr id="10" name="Text Placeholder 9">
            <a:extLst>
              <a:ext uri="{FF2B5EF4-FFF2-40B4-BE49-F238E27FC236}">
                <a16:creationId xmlns:a16="http://schemas.microsoft.com/office/drawing/2014/main" id="{904D4B92-E9F8-D6DC-EA08-929E5E53B414}"/>
              </a:ext>
            </a:extLst>
          </p:cNvPr>
          <p:cNvSpPr>
            <a:spLocks noGrp="1"/>
          </p:cNvSpPr>
          <p:nvPr>
            <p:ph type="body" idx="1"/>
          </p:nvPr>
        </p:nvSpPr>
        <p:spPr/>
        <p:txBody>
          <a:bodyPr/>
          <a:lstStyle/>
          <a:p>
            <a:r>
              <a:rPr lang="en-US" b="1" dirty="0"/>
              <a:t>Twenty Acre Capital, LP</a:t>
            </a:r>
            <a:endParaRPr lang="en-US" dirty="0"/>
          </a:p>
        </p:txBody>
      </p:sp>
      <p:sp>
        <p:nvSpPr>
          <p:cNvPr id="11" name="Content Placeholder 10">
            <a:extLst>
              <a:ext uri="{FF2B5EF4-FFF2-40B4-BE49-F238E27FC236}">
                <a16:creationId xmlns:a16="http://schemas.microsoft.com/office/drawing/2014/main" id="{3488B75F-C186-4E50-9140-BEB9620A7788}"/>
              </a:ext>
            </a:extLst>
          </p:cNvPr>
          <p:cNvSpPr>
            <a:spLocks noGrp="1"/>
          </p:cNvSpPr>
          <p:nvPr>
            <p:ph sz="half" idx="2"/>
          </p:nvPr>
        </p:nvSpPr>
        <p:spPr/>
        <p:txBody>
          <a:bodyPr>
            <a:normAutofit fontScale="85000" lnSpcReduction="20000"/>
          </a:bodyPr>
          <a:lstStyle/>
          <a:p>
            <a:r>
              <a:rPr lang="en-US" dirty="0"/>
              <a:t>$100,000 in fines</a:t>
            </a:r>
          </a:p>
          <a:p>
            <a:r>
              <a:rPr lang="en-US" dirty="0"/>
              <a:t>Under the Marketing Rule, an advertisement disseminated directly or indirectly by an RIA may not </a:t>
            </a:r>
          </a:p>
          <a:p>
            <a:pPr lvl="1"/>
            <a:r>
              <a:rPr lang="en-US" dirty="0"/>
              <a:t>(1) Include any untrue statement of a material fact, or omit to state a material fact necessary in order to make the statement made, in the light of the circumstances under which it was made, not misleading;</a:t>
            </a:r>
          </a:p>
          <a:p>
            <a:pPr lvl="1"/>
            <a:r>
              <a:rPr lang="en-US" dirty="0"/>
              <a:t>… [or] (6) Include or exclude performance results, or present performance time periods, in a manner that is not fair and balanced.</a:t>
            </a:r>
          </a:p>
        </p:txBody>
      </p:sp>
      <p:sp>
        <p:nvSpPr>
          <p:cNvPr id="12" name="Text Placeholder 11">
            <a:extLst>
              <a:ext uri="{FF2B5EF4-FFF2-40B4-BE49-F238E27FC236}">
                <a16:creationId xmlns:a16="http://schemas.microsoft.com/office/drawing/2014/main" id="{AB073897-05DF-968B-822D-C0D7ADCB0C3B}"/>
              </a:ext>
            </a:extLst>
          </p:cNvPr>
          <p:cNvSpPr>
            <a:spLocks noGrp="1"/>
          </p:cNvSpPr>
          <p:nvPr>
            <p:ph type="body" sz="quarter" idx="3"/>
          </p:nvPr>
        </p:nvSpPr>
        <p:spPr/>
        <p:txBody>
          <a:bodyPr/>
          <a:lstStyle/>
          <a:p>
            <a:r>
              <a:rPr lang="en-US" dirty="0"/>
              <a:t>Findings</a:t>
            </a:r>
          </a:p>
        </p:txBody>
      </p:sp>
      <p:sp>
        <p:nvSpPr>
          <p:cNvPr id="13" name="Content Placeholder 12">
            <a:extLst>
              <a:ext uri="{FF2B5EF4-FFF2-40B4-BE49-F238E27FC236}">
                <a16:creationId xmlns:a16="http://schemas.microsoft.com/office/drawing/2014/main" id="{A92BCBF6-BD00-7B36-9077-0A52DDC0C656}"/>
              </a:ext>
            </a:extLst>
          </p:cNvPr>
          <p:cNvSpPr>
            <a:spLocks noGrp="1"/>
          </p:cNvSpPr>
          <p:nvPr>
            <p:ph sz="quarter" idx="4"/>
          </p:nvPr>
        </p:nvSpPr>
        <p:spPr/>
        <p:txBody>
          <a:bodyPr>
            <a:normAutofit fontScale="85000" lnSpcReduction="20000"/>
          </a:bodyPr>
          <a:lstStyle/>
          <a:p>
            <a:r>
              <a:rPr lang="en-US" dirty="0"/>
              <a:t>Disseminated misleading performance advertising to prospective investors by advertising returns experienced by a single investor without disclosing that the returns did not constitute overall fund performance</a:t>
            </a:r>
          </a:p>
          <a:p>
            <a:r>
              <a:rPr lang="en-US" dirty="0"/>
              <a:t>It was a representative investor’s account, which, at times, substantially differed from the overall performance of the fund</a:t>
            </a:r>
          </a:p>
        </p:txBody>
      </p:sp>
    </p:spTree>
    <p:extLst>
      <p:ext uri="{BB962C8B-B14F-4D97-AF65-F5344CB8AC3E}">
        <p14:creationId xmlns:p14="http://schemas.microsoft.com/office/powerpoint/2010/main" val="229355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6EFCE-CA96-B1F1-47D5-7E4646B41EE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319C1A1C-E6E8-77CD-3CB6-34F7DB2C83F4}"/>
              </a:ext>
            </a:extLst>
          </p:cNvPr>
          <p:cNvSpPr>
            <a:spLocks noGrp="1"/>
          </p:cNvSpPr>
          <p:nvPr>
            <p:ph type="title"/>
          </p:nvPr>
        </p:nvSpPr>
        <p:spPr/>
        <p:txBody>
          <a:bodyPr>
            <a:normAutofit/>
          </a:bodyPr>
          <a:lstStyle/>
          <a:p>
            <a:r>
              <a:rPr lang="en-US" b="1" dirty="0"/>
              <a:t>Lessons Learned</a:t>
            </a:r>
            <a:endParaRPr lang="en-US" dirty="0"/>
          </a:p>
        </p:txBody>
      </p:sp>
      <p:sp>
        <p:nvSpPr>
          <p:cNvPr id="10" name="Text Placeholder 9">
            <a:extLst>
              <a:ext uri="{FF2B5EF4-FFF2-40B4-BE49-F238E27FC236}">
                <a16:creationId xmlns:a16="http://schemas.microsoft.com/office/drawing/2014/main" id="{D3DCC9B7-17DB-17A1-0962-982A29B89E78}"/>
              </a:ext>
            </a:extLst>
          </p:cNvPr>
          <p:cNvSpPr>
            <a:spLocks noGrp="1"/>
          </p:cNvSpPr>
          <p:nvPr>
            <p:ph type="body" idx="1"/>
          </p:nvPr>
        </p:nvSpPr>
        <p:spPr/>
        <p:txBody>
          <a:bodyPr/>
          <a:lstStyle/>
          <a:p>
            <a:endParaRPr lang="en-US" dirty="0"/>
          </a:p>
        </p:txBody>
      </p:sp>
      <p:sp>
        <p:nvSpPr>
          <p:cNvPr id="11" name="Content Placeholder 10">
            <a:extLst>
              <a:ext uri="{FF2B5EF4-FFF2-40B4-BE49-F238E27FC236}">
                <a16:creationId xmlns:a16="http://schemas.microsoft.com/office/drawing/2014/main" id="{F0E1452E-8FFA-4C22-C2B0-E44D6E4E1157}"/>
              </a:ext>
            </a:extLst>
          </p:cNvPr>
          <p:cNvSpPr>
            <a:spLocks noGrp="1"/>
          </p:cNvSpPr>
          <p:nvPr>
            <p:ph sz="half" idx="2"/>
          </p:nvPr>
        </p:nvSpPr>
        <p:spPr/>
        <p:txBody>
          <a:bodyPr>
            <a:normAutofit/>
          </a:bodyPr>
          <a:lstStyle/>
          <a:p>
            <a:pPr>
              <a:buFont typeface="Arial" panose="020B0604020202020204" pitchFamily="34" charset="0"/>
              <a:buChar char="•"/>
            </a:pPr>
            <a:r>
              <a:rPr lang="en-US" dirty="0"/>
              <a:t>Disclose everything</a:t>
            </a:r>
          </a:p>
          <a:p>
            <a:pPr>
              <a:buFont typeface="Arial" panose="020B0604020202020204" pitchFamily="34" charset="0"/>
              <a:buChar char="•"/>
            </a:pPr>
            <a:r>
              <a:rPr lang="en-US" dirty="0"/>
              <a:t>Document all marketing-related decisions</a:t>
            </a:r>
          </a:p>
          <a:p>
            <a:pPr>
              <a:buFont typeface="Arial" panose="020B0604020202020204" pitchFamily="34" charset="0"/>
              <a:buChar char="•"/>
            </a:pPr>
            <a:r>
              <a:rPr lang="en-US" dirty="0"/>
              <a:t>Train advisors and staff</a:t>
            </a:r>
          </a:p>
          <a:p>
            <a:pPr>
              <a:buFont typeface="Arial" panose="020B0604020202020204" pitchFamily="34" charset="0"/>
              <a:buChar char="•"/>
            </a:pPr>
            <a:r>
              <a:rPr lang="en-US" dirty="0"/>
              <a:t>Monitor evolving SEC guidance</a:t>
            </a:r>
          </a:p>
          <a:p>
            <a:endParaRPr lang="en-US" dirty="0"/>
          </a:p>
        </p:txBody>
      </p:sp>
      <p:sp>
        <p:nvSpPr>
          <p:cNvPr id="12" name="Text Placeholder 11">
            <a:extLst>
              <a:ext uri="{FF2B5EF4-FFF2-40B4-BE49-F238E27FC236}">
                <a16:creationId xmlns:a16="http://schemas.microsoft.com/office/drawing/2014/main" id="{BE5DE553-7292-5F71-087F-84DC3B7A4FC5}"/>
              </a:ext>
            </a:extLst>
          </p:cNvPr>
          <p:cNvSpPr>
            <a:spLocks noGrp="1"/>
          </p:cNvSpPr>
          <p:nvPr>
            <p:ph type="body" sz="quarter" idx="3"/>
          </p:nvPr>
        </p:nvSpPr>
        <p:spPr/>
        <p:txBody>
          <a:bodyPr/>
          <a:lstStyle/>
          <a:p>
            <a:endParaRPr lang="en-US" dirty="0"/>
          </a:p>
        </p:txBody>
      </p:sp>
      <p:sp>
        <p:nvSpPr>
          <p:cNvPr id="13" name="Content Placeholder 12">
            <a:extLst>
              <a:ext uri="{FF2B5EF4-FFF2-40B4-BE49-F238E27FC236}">
                <a16:creationId xmlns:a16="http://schemas.microsoft.com/office/drawing/2014/main" id="{7EE86C48-3166-EEF8-447A-546BEF0FA5BE}"/>
              </a:ext>
            </a:extLst>
          </p:cNvPr>
          <p:cNvSpPr>
            <a:spLocks noGrp="1"/>
          </p:cNvSpPr>
          <p:nvPr>
            <p:ph sz="quarter" idx="4"/>
          </p:nvPr>
        </p:nvSpPr>
        <p:spPr/>
        <p:txBody>
          <a:bodyPr>
            <a:normAutofit/>
          </a:bodyPr>
          <a:lstStyle/>
          <a:p>
            <a:endParaRPr lang="en-US" dirty="0"/>
          </a:p>
        </p:txBody>
      </p:sp>
    </p:spTree>
    <p:extLst>
      <p:ext uri="{BB962C8B-B14F-4D97-AF65-F5344CB8AC3E}">
        <p14:creationId xmlns:p14="http://schemas.microsoft.com/office/powerpoint/2010/main" val="2633822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B61DE-A7F8-1549-4580-ABB046E9300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3A0E6170-5DDB-0BD3-E020-8A56AD783030}"/>
              </a:ext>
            </a:extLst>
          </p:cNvPr>
          <p:cNvSpPr>
            <a:spLocks noGrp="1"/>
          </p:cNvSpPr>
          <p:nvPr>
            <p:ph type="title"/>
          </p:nvPr>
        </p:nvSpPr>
        <p:spPr/>
        <p:txBody>
          <a:bodyPr>
            <a:normAutofit/>
          </a:bodyPr>
          <a:lstStyle/>
          <a:p>
            <a:r>
              <a:rPr lang="en-US" b="1" dirty="0"/>
              <a:t>Practical Steps to Comply</a:t>
            </a:r>
            <a:endParaRPr lang="en-US" dirty="0"/>
          </a:p>
        </p:txBody>
      </p:sp>
      <p:sp>
        <p:nvSpPr>
          <p:cNvPr id="10" name="Text Placeholder 9">
            <a:extLst>
              <a:ext uri="{FF2B5EF4-FFF2-40B4-BE49-F238E27FC236}">
                <a16:creationId xmlns:a16="http://schemas.microsoft.com/office/drawing/2014/main" id="{01AA0881-2E20-FCFB-5BF3-5EF53FDC85C7}"/>
              </a:ext>
            </a:extLst>
          </p:cNvPr>
          <p:cNvSpPr>
            <a:spLocks noGrp="1"/>
          </p:cNvSpPr>
          <p:nvPr>
            <p:ph type="body" idx="1"/>
          </p:nvPr>
        </p:nvSpPr>
        <p:spPr/>
        <p:txBody>
          <a:bodyPr/>
          <a:lstStyle/>
          <a:p>
            <a:endParaRPr lang="en-US" dirty="0"/>
          </a:p>
        </p:txBody>
      </p:sp>
      <p:sp>
        <p:nvSpPr>
          <p:cNvPr id="11" name="Content Placeholder 10">
            <a:extLst>
              <a:ext uri="{FF2B5EF4-FFF2-40B4-BE49-F238E27FC236}">
                <a16:creationId xmlns:a16="http://schemas.microsoft.com/office/drawing/2014/main" id="{3F95811C-B93F-F02A-484C-FCFFE375123F}"/>
              </a:ext>
            </a:extLst>
          </p:cNvPr>
          <p:cNvSpPr>
            <a:spLocks noGrp="1"/>
          </p:cNvSpPr>
          <p:nvPr>
            <p:ph sz="half" idx="2"/>
          </p:nvPr>
        </p:nvSpPr>
        <p:spPr/>
        <p:txBody>
          <a:bodyPr>
            <a:normAutofit/>
          </a:bodyPr>
          <a:lstStyle/>
          <a:p>
            <a:pPr>
              <a:buFont typeface="Arial" panose="020B0604020202020204" pitchFamily="34" charset="0"/>
              <a:buChar char="•"/>
            </a:pPr>
            <a:r>
              <a:rPr lang="en-US" dirty="0"/>
              <a:t>Conduct a marketing audit</a:t>
            </a:r>
          </a:p>
          <a:p>
            <a:pPr>
              <a:buFont typeface="Arial" panose="020B0604020202020204" pitchFamily="34" charset="0"/>
              <a:buChar char="•"/>
            </a:pPr>
            <a:r>
              <a:rPr lang="en-US" dirty="0"/>
              <a:t>Review and revise policies</a:t>
            </a:r>
          </a:p>
          <a:p>
            <a:pPr>
              <a:buFont typeface="Arial" panose="020B0604020202020204" pitchFamily="34" charset="0"/>
              <a:buChar char="•"/>
            </a:pPr>
            <a:r>
              <a:rPr lang="en-US" dirty="0"/>
              <a:t>Implement training and supervision</a:t>
            </a:r>
          </a:p>
          <a:p>
            <a:pPr>
              <a:buFont typeface="Arial" panose="020B0604020202020204" pitchFamily="34" charset="0"/>
              <a:buChar char="•"/>
            </a:pPr>
            <a:r>
              <a:rPr lang="en-US" dirty="0"/>
              <a:t>Stay on top of updates and enforcement</a:t>
            </a:r>
          </a:p>
          <a:p>
            <a:endParaRPr lang="en-US" dirty="0"/>
          </a:p>
        </p:txBody>
      </p:sp>
      <p:sp>
        <p:nvSpPr>
          <p:cNvPr id="12" name="Text Placeholder 11">
            <a:extLst>
              <a:ext uri="{FF2B5EF4-FFF2-40B4-BE49-F238E27FC236}">
                <a16:creationId xmlns:a16="http://schemas.microsoft.com/office/drawing/2014/main" id="{2947561D-6E51-C905-3CAF-7D5876A3B0D0}"/>
              </a:ext>
            </a:extLst>
          </p:cNvPr>
          <p:cNvSpPr>
            <a:spLocks noGrp="1"/>
          </p:cNvSpPr>
          <p:nvPr>
            <p:ph type="body" sz="quarter" idx="3"/>
          </p:nvPr>
        </p:nvSpPr>
        <p:spPr/>
        <p:txBody>
          <a:bodyPr/>
          <a:lstStyle/>
          <a:p>
            <a:endParaRPr lang="en-US" dirty="0"/>
          </a:p>
        </p:txBody>
      </p:sp>
      <p:sp>
        <p:nvSpPr>
          <p:cNvPr id="13" name="Content Placeholder 12">
            <a:extLst>
              <a:ext uri="{FF2B5EF4-FFF2-40B4-BE49-F238E27FC236}">
                <a16:creationId xmlns:a16="http://schemas.microsoft.com/office/drawing/2014/main" id="{2E686F2E-14B1-A136-B00B-6870FA04A86C}"/>
              </a:ext>
            </a:extLst>
          </p:cNvPr>
          <p:cNvSpPr>
            <a:spLocks noGrp="1"/>
          </p:cNvSpPr>
          <p:nvPr>
            <p:ph sz="quarter" idx="4"/>
          </p:nvPr>
        </p:nvSpPr>
        <p:spPr/>
        <p:txBody>
          <a:bodyPr>
            <a:normAutofit/>
          </a:bodyPr>
          <a:lstStyle/>
          <a:p>
            <a:endParaRPr lang="en-US" dirty="0"/>
          </a:p>
        </p:txBody>
      </p:sp>
    </p:spTree>
    <p:extLst>
      <p:ext uri="{BB962C8B-B14F-4D97-AF65-F5344CB8AC3E}">
        <p14:creationId xmlns:p14="http://schemas.microsoft.com/office/powerpoint/2010/main" val="1269526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EC1B8-F261-BF1F-6A24-71F82D89C50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BA3B2671-91BF-885F-CF4F-AF97B6AF185B}"/>
              </a:ext>
            </a:extLst>
          </p:cNvPr>
          <p:cNvSpPr>
            <a:spLocks noGrp="1"/>
          </p:cNvSpPr>
          <p:nvPr>
            <p:ph type="title"/>
          </p:nvPr>
        </p:nvSpPr>
        <p:spPr/>
        <p:txBody>
          <a:bodyPr>
            <a:normAutofit/>
          </a:bodyPr>
          <a:lstStyle/>
          <a:p>
            <a:r>
              <a:rPr lang="en-US" b="1" dirty="0"/>
              <a:t>Q &amp; A</a:t>
            </a:r>
            <a:endParaRPr lang="en-US" dirty="0"/>
          </a:p>
        </p:txBody>
      </p:sp>
      <p:sp>
        <p:nvSpPr>
          <p:cNvPr id="10" name="Text Placeholder 9">
            <a:extLst>
              <a:ext uri="{FF2B5EF4-FFF2-40B4-BE49-F238E27FC236}">
                <a16:creationId xmlns:a16="http://schemas.microsoft.com/office/drawing/2014/main" id="{5698C92E-E6A8-8951-BBBE-4ED1EB433DB4}"/>
              </a:ext>
            </a:extLst>
          </p:cNvPr>
          <p:cNvSpPr>
            <a:spLocks noGrp="1"/>
          </p:cNvSpPr>
          <p:nvPr>
            <p:ph type="body" idx="1"/>
          </p:nvPr>
        </p:nvSpPr>
        <p:spPr/>
        <p:txBody>
          <a:bodyPr>
            <a:normAutofit fontScale="70000" lnSpcReduction="20000"/>
          </a:bodyPr>
          <a:lstStyle/>
          <a:p>
            <a:r>
              <a:rPr lang="en-US" dirty="0"/>
              <a:t>Send your questions to:</a:t>
            </a:r>
          </a:p>
        </p:txBody>
      </p:sp>
      <p:sp>
        <p:nvSpPr>
          <p:cNvPr id="11" name="Content Placeholder 10">
            <a:extLst>
              <a:ext uri="{FF2B5EF4-FFF2-40B4-BE49-F238E27FC236}">
                <a16:creationId xmlns:a16="http://schemas.microsoft.com/office/drawing/2014/main" id="{D8B13BE5-591E-3108-8ED1-261016B2E235}"/>
              </a:ext>
            </a:extLst>
          </p:cNvPr>
          <p:cNvSpPr>
            <a:spLocks noGrp="1"/>
          </p:cNvSpPr>
          <p:nvPr>
            <p:ph sz="half" idx="2"/>
          </p:nvPr>
        </p:nvSpPr>
        <p:spPr/>
        <p:txBody>
          <a:bodyPr>
            <a:normAutofit/>
          </a:bodyPr>
          <a:lstStyle/>
          <a:p>
            <a:r>
              <a:rPr lang="en-US" dirty="0"/>
              <a:t>www.myrialawyer.com</a:t>
            </a:r>
          </a:p>
          <a:p>
            <a:r>
              <a:rPr lang="en-US" dirty="0"/>
              <a:t>(770) 462-2118</a:t>
            </a:r>
          </a:p>
          <a:p>
            <a:r>
              <a:rPr lang="en-US" dirty="0"/>
              <a:t>leila@myrialawyer.com</a:t>
            </a:r>
          </a:p>
          <a:p>
            <a:endParaRPr lang="en-US" dirty="0"/>
          </a:p>
        </p:txBody>
      </p:sp>
      <p:sp>
        <p:nvSpPr>
          <p:cNvPr id="12" name="Text Placeholder 11">
            <a:extLst>
              <a:ext uri="{FF2B5EF4-FFF2-40B4-BE49-F238E27FC236}">
                <a16:creationId xmlns:a16="http://schemas.microsoft.com/office/drawing/2014/main" id="{2308B2AB-5924-6196-DEA1-B56411522059}"/>
              </a:ext>
            </a:extLst>
          </p:cNvPr>
          <p:cNvSpPr>
            <a:spLocks noGrp="1"/>
          </p:cNvSpPr>
          <p:nvPr>
            <p:ph type="body" sz="quarter" idx="3"/>
          </p:nvPr>
        </p:nvSpPr>
        <p:spPr>
          <a:xfrm>
            <a:off x="9123647" y="3017044"/>
            <a:ext cx="2333842" cy="823912"/>
          </a:xfrm>
        </p:spPr>
        <p:txBody>
          <a:bodyPr>
            <a:normAutofit fontScale="70000" lnSpcReduction="20000"/>
          </a:bodyPr>
          <a:lstStyle/>
          <a:p>
            <a:r>
              <a:rPr lang="en-US" dirty="0"/>
              <a:t>Leila Shaver,</a:t>
            </a:r>
          </a:p>
          <a:p>
            <a:r>
              <a:rPr lang="en-US" dirty="0"/>
              <a:t>Chief Compliance Nerd</a:t>
            </a:r>
          </a:p>
          <a:p>
            <a:endParaRPr lang="en-US" dirty="0"/>
          </a:p>
        </p:txBody>
      </p:sp>
      <p:pic>
        <p:nvPicPr>
          <p:cNvPr id="4" name="Content Placeholder 3">
            <a:extLst>
              <a:ext uri="{FF2B5EF4-FFF2-40B4-BE49-F238E27FC236}">
                <a16:creationId xmlns:a16="http://schemas.microsoft.com/office/drawing/2014/main" id="{327CD2BF-DED4-0DCB-A847-C7AC9DECF194}"/>
              </a:ext>
            </a:extLst>
          </p:cNvPr>
          <p:cNvPicPr>
            <a:picLocks noGrp="1" noChangeAspect="1"/>
          </p:cNvPicPr>
          <p:nvPr>
            <p:ph sz="quarter" idx="4"/>
          </p:nvPr>
        </p:nvPicPr>
        <p:blipFill>
          <a:blip r:embed="rId2"/>
          <a:stretch>
            <a:fillRect/>
          </a:stretch>
        </p:blipFill>
        <p:spPr>
          <a:xfrm>
            <a:off x="6172199" y="1266825"/>
            <a:ext cx="2810325" cy="4098925"/>
          </a:xfrm>
          <a:prstGeom prst="rect">
            <a:avLst/>
          </a:prstGeom>
        </p:spPr>
      </p:pic>
    </p:spTree>
    <p:extLst>
      <p:ext uri="{BB962C8B-B14F-4D97-AF65-F5344CB8AC3E}">
        <p14:creationId xmlns:p14="http://schemas.microsoft.com/office/powerpoint/2010/main" val="656076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366B92AE-5061-E404-0CA2-AD0A9D611BC8}"/>
              </a:ext>
            </a:extLst>
          </p:cNvPr>
          <p:cNvSpPr>
            <a:spLocks noGrp="1"/>
          </p:cNvSpPr>
          <p:nvPr>
            <p:ph idx="1"/>
          </p:nvPr>
        </p:nvSpPr>
        <p:spPr/>
        <p:txBody>
          <a:bodyPr/>
          <a:lstStyle/>
          <a:p>
            <a:pPr>
              <a:buFont typeface="Arial" panose="020B0604020202020204" pitchFamily="34" charset="0"/>
              <a:buChar char="•"/>
            </a:pPr>
            <a:r>
              <a:rPr lang="en-US" dirty="0"/>
              <a:t>Understand the core provisions of the SEC Marketing Rule</a:t>
            </a:r>
          </a:p>
          <a:p>
            <a:pPr>
              <a:buFont typeface="Arial" panose="020B0604020202020204" pitchFamily="34" charset="0"/>
              <a:buChar char="•"/>
            </a:pPr>
            <a:r>
              <a:rPr lang="en-US" dirty="0"/>
              <a:t>Apply compliance best practices to real-world marketing scenarios</a:t>
            </a:r>
          </a:p>
          <a:p>
            <a:pPr>
              <a:buFont typeface="Arial" panose="020B0604020202020204" pitchFamily="34" charset="0"/>
              <a:buChar char="•"/>
            </a:pPr>
            <a:r>
              <a:rPr lang="en-US" dirty="0"/>
              <a:t>Recognize and avoid common violations through recent enforcement actions</a:t>
            </a:r>
          </a:p>
          <a:p>
            <a:endParaRPr lang="en-US" dirty="0"/>
          </a:p>
        </p:txBody>
      </p:sp>
      <p:sp>
        <p:nvSpPr>
          <p:cNvPr id="2" name="Title 1">
            <a:extLst>
              <a:ext uri="{FF2B5EF4-FFF2-40B4-BE49-F238E27FC236}">
                <a16:creationId xmlns:a16="http://schemas.microsoft.com/office/drawing/2014/main" id="{331EAB35-622F-89AE-CA19-6A8BE8F5F0D7}"/>
              </a:ext>
            </a:extLst>
          </p:cNvPr>
          <p:cNvSpPr>
            <a:spLocks noGrp="1"/>
          </p:cNvSpPr>
          <p:nvPr>
            <p:ph type="title"/>
          </p:nvPr>
        </p:nvSpPr>
        <p:spPr>
          <a:xfrm>
            <a:off x="661480" y="230188"/>
            <a:ext cx="10869041" cy="1017587"/>
          </a:xfrm>
        </p:spPr>
        <p:txBody>
          <a:bodyPr/>
          <a:lstStyle/>
          <a:p>
            <a:r>
              <a:rPr lang="en-US" dirty="0"/>
              <a:t>Learning Objectives</a:t>
            </a:r>
          </a:p>
        </p:txBody>
      </p:sp>
    </p:spTree>
    <p:extLst>
      <p:ext uri="{BB962C8B-B14F-4D97-AF65-F5344CB8AC3E}">
        <p14:creationId xmlns:p14="http://schemas.microsoft.com/office/powerpoint/2010/main" val="114983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27C7DD6-BA93-BC24-BB9D-05D874A341DC}"/>
              </a:ext>
            </a:extLst>
          </p:cNvPr>
          <p:cNvSpPr>
            <a:spLocks noGrp="1"/>
          </p:cNvSpPr>
          <p:nvPr>
            <p:ph type="title"/>
          </p:nvPr>
        </p:nvSpPr>
        <p:spPr/>
        <p:txBody>
          <a:bodyPr>
            <a:normAutofit/>
          </a:bodyPr>
          <a:lstStyle/>
          <a:p>
            <a:r>
              <a:rPr lang="en-US" dirty="0"/>
              <a:t>Why This Matters</a:t>
            </a:r>
          </a:p>
        </p:txBody>
      </p:sp>
      <p:sp>
        <p:nvSpPr>
          <p:cNvPr id="11" name="Content Placeholder 10">
            <a:extLst>
              <a:ext uri="{FF2B5EF4-FFF2-40B4-BE49-F238E27FC236}">
                <a16:creationId xmlns:a16="http://schemas.microsoft.com/office/drawing/2014/main" id="{CB934287-0EDA-CC5C-3AFC-8DC314AE0211}"/>
              </a:ext>
            </a:extLst>
          </p:cNvPr>
          <p:cNvSpPr>
            <a:spLocks noGrp="1"/>
          </p:cNvSpPr>
          <p:nvPr>
            <p:ph sz="half" idx="1"/>
          </p:nvPr>
        </p:nvSpPr>
        <p:spPr>
          <a:xfrm>
            <a:off x="609600" y="1228725"/>
            <a:ext cx="5410200" cy="4948238"/>
          </a:xfrm>
        </p:spPr>
        <p:txBody>
          <a:bodyPr>
            <a:normAutofit fontScale="47500" lnSpcReduction="20000"/>
          </a:bodyPr>
          <a:lstStyle/>
          <a:p>
            <a:pPr>
              <a:buFont typeface="Arial" panose="020B0604020202020204" pitchFamily="34" charset="0"/>
              <a:buChar char="•"/>
            </a:pPr>
            <a:r>
              <a:rPr lang="en-US" sz="5900" dirty="0"/>
              <a:t>Marketing is a critical business driver</a:t>
            </a:r>
          </a:p>
          <a:p>
            <a:pPr>
              <a:buFont typeface="Arial" panose="020B0604020202020204" pitchFamily="34" charset="0"/>
              <a:buChar char="•"/>
            </a:pPr>
            <a:r>
              <a:rPr lang="en-US" sz="5900" dirty="0"/>
              <a:t>Rule 206(4)-1 impacts nearly all client-facing communications</a:t>
            </a:r>
          </a:p>
          <a:p>
            <a:pPr>
              <a:buFont typeface="Arial" panose="020B0604020202020204" pitchFamily="34" charset="0"/>
              <a:buChar char="•"/>
            </a:pPr>
            <a:r>
              <a:rPr lang="en-US" sz="5900" dirty="0"/>
              <a:t>SEC enforcement is on the rise</a:t>
            </a:r>
          </a:p>
          <a:p>
            <a:endParaRPr lang="en-US" dirty="0"/>
          </a:p>
        </p:txBody>
      </p:sp>
      <p:sp>
        <p:nvSpPr>
          <p:cNvPr id="12" name="Content Placeholder 11">
            <a:extLst>
              <a:ext uri="{FF2B5EF4-FFF2-40B4-BE49-F238E27FC236}">
                <a16:creationId xmlns:a16="http://schemas.microsoft.com/office/drawing/2014/main" id="{8A38E183-D3EC-43C0-1493-A0F603E912F8}"/>
              </a:ext>
            </a:extLst>
          </p:cNvPr>
          <p:cNvSpPr>
            <a:spLocks noGrp="1"/>
          </p:cNvSpPr>
          <p:nvPr>
            <p:ph sz="half" idx="2"/>
          </p:nvPr>
        </p:nvSpPr>
        <p:spPr>
          <a:xfrm>
            <a:off x="6172199" y="1228725"/>
            <a:ext cx="5410199" cy="4948238"/>
          </a:xfrm>
        </p:spPr>
        <p:txBody>
          <a:bodyPr>
            <a:normAutofit fontScale="47500" lnSpcReduction="20000"/>
          </a:bodyPr>
          <a:lstStyle/>
          <a:p>
            <a:r>
              <a:rPr lang="en-US" dirty="0">
                <a:latin typeface="Roboto" panose="02000000000000000000" pitchFamily="2" charset="0"/>
                <a:ea typeface="Roboto" panose="02000000000000000000" pitchFamily="2" charset="0"/>
                <a:cs typeface="Roboto" panose="02000000000000000000" pitchFamily="2" charset="0"/>
              </a:rPr>
              <a:t>#1 – 92% of consumers read online reviews and testimonials when considering a purchase. (</a:t>
            </a:r>
            <a:r>
              <a:rPr lang="en-US" dirty="0" err="1">
                <a:latin typeface="Roboto" panose="02000000000000000000" pitchFamily="2" charset="0"/>
                <a:ea typeface="Roboto" panose="02000000000000000000" pitchFamily="2" charset="0"/>
                <a:cs typeface="Roboto" panose="02000000000000000000" pitchFamily="2" charset="0"/>
              </a:rPr>
              <a:t>Vendasta</a:t>
            </a:r>
            <a:r>
              <a:rPr lang="en-US" dirty="0">
                <a:latin typeface="Roboto" panose="02000000000000000000" pitchFamily="2" charset="0"/>
                <a:ea typeface="Roboto" panose="02000000000000000000" pitchFamily="2" charset="0"/>
                <a:cs typeface="Roboto" panose="02000000000000000000" pitchFamily="2" charset="0"/>
              </a:rPr>
              <a:t>)</a:t>
            </a:r>
          </a:p>
          <a:p>
            <a:r>
              <a:rPr lang="en-US" dirty="0">
                <a:latin typeface="Roboto" panose="02000000000000000000" pitchFamily="2" charset="0"/>
                <a:ea typeface="Roboto" panose="02000000000000000000" pitchFamily="2" charset="0"/>
                <a:cs typeface="Roboto" panose="02000000000000000000" pitchFamily="2" charset="0"/>
              </a:rPr>
              <a:t>#2 – 95% of people say that reviews – whether positive, or negative – influence their purchasing decisions. (</a:t>
            </a:r>
            <a:r>
              <a:rPr lang="en-US" dirty="0" err="1">
                <a:latin typeface="Roboto" panose="02000000000000000000" pitchFamily="2" charset="0"/>
                <a:ea typeface="Roboto" panose="02000000000000000000" pitchFamily="2" charset="0"/>
                <a:cs typeface="Roboto" panose="02000000000000000000" pitchFamily="2" charset="0"/>
              </a:rPr>
              <a:t>Wyzowl</a:t>
            </a:r>
            <a:r>
              <a:rPr lang="en-US" dirty="0">
                <a:latin typeface="Roboto" panose="02000000000000000000" pitchFamily="2" charset="0"/>
                <a:ea typeface="Roboto" panose="02000000000000000000" pitchFamily="2" charset="0"/>
                <a:cs typeface="Roboto" panose="02000000000000000000" pitchFamily="2" charset="0"/>
              </a:rPr>
              <a:t>)</a:t>
            </a:r>
          </a:p>
          <a:p>
            <a:r>
              <a:rPr lang="en-US" dirty="0">
                <a:latin typeface="Roboto" panose="02000000000000000000" pitchFamily="2" charset="0"/>
                <a:ea typeface="Roboto" panose="02000000000000000000" pitchFamily="2" charset="0"/>
                <a:cs typeface="Roboto" panose="02000000000000000000" pitchFamily="2" charset="0"/>
              </a:rPr>
              <a:t>#3 – 90% of buyers who read positive customer success content claimed that it influenced their purchasing decisions. (Dimensional Research)</a:t>
            </a:r>
          </a:p>
          <a:p>
            <a:r>
              <a:rPr lang="en-US" dirty="0">
                <a:latin typeface="Roboto" panose="02000000000000000000" pitchFamily="2" charset="0"/>
                <a:ea typeface="Roboto" panose="02000000000000000000" pitchFamily="2" charset="0"/>
                <a:cs typeface="Roboto" panose="02000000000000000000" pitchFamily="2" charset="0"/>
              </a:rPr>
              <a:t>#4 – Customer testimonials have the highest effectiveness rating for content marketing at 89%. (Social Fresh)</a:t>
            </a:r>
          </a:p>
          <a:p>
            <a:r>
              <a:rPr lang="en-US" dirty="0">
                <a:latin typeface="Roboto" panose="02000000000000000000" pitchFamily="2" charset="0"/>
                <a:ea typeface="Roboto" panose="02000000000000000000" pitchFamily="2" charset="0"/>
                <a:cs typeface="Roboto" panose="02000000000000000000" pitchFamily="2" charset="0"/>
              </a:rPr>
              <a:t>#5 – The regular use of testimonials can help you generate 62% more revenue from every customer, not just once, but every time they visit your site. (BigCommerce)</a:t>
            </a:r>
          </a:p>
          <a:p>
            <a:r>
              <a:rPr lang="en-US" dirty="0">
                <a:latin typeface="Roboto" panose="02000000000000000000" pitchFamily="2" charset="0"/>
                <a:ea typeface="Roboto" panose="02000000000000000000" pitchFamily="2" charset="0"/>
                <a:cs typeface="Roboto" panose="02000000000000000000" pitchFamily="2" charset="0"/>
              </a:rPr>
              <a:t>#6 – 88% of consumers trust online reviews as much as personal recommendations. (Search Engine Land)</a:t>
            </a:r>
          </a:p>
          <a:p>
            <a:r>
              <a:rPr lang="en-US" dirty="0">
                <a:latin typeface="Roboto" panose="02000000000000000000" pitchFamily="2" charset="0"/>
                <a:ea typeface="Roboto" panose="02000000000000000000" pitchFamily="2" charset="0"/>
                <a:cs typeface="Roboto" panose="02000000000000000000" pitchFamily="2" charset="0"/>
              </a:rPr>
              <a:t>#7 – 92% of people will trust a recommendation from a peer, and 70% of people will trust a recommendation from someone they don’t even know. (Nielsen)</a:t>
            </a:r>
          </a:p>
          <a:p>
            <a:r>
              <a:rPr lang="en-US" dirty="0">
                <a:latin typeface="Roboto" panose="02000000000000000000" pitchFamily="2" charset="0"/>
                <a:ea typeface="Roboto" panose="02000000000000000000" pitchFamily="2" charset="0"/>
                <a:cs typeface="Roboto" panose="02000000000000000000" pitchFamily="2" charset="0"/>
              </a:rPr>
              <a:t>#8 – 9 out of 10 people say they trust what a customer says about a business more than what that business says about itself. (</a:t>
            </a:r>
            <a:r>
              <a:rPr lang="en-US" dirty="0" err="1">
                <a:latin typeface="Roboto" panose="02000000000000000000" pitchFamily="2" charset="0"/>
                <a:ea typeface="Roboto" panose="02000000000000000000" pitchFamily="2" charset="0"/>
                <a:cs typeface="Roboto" panose="02000000000000000000" pitchFamily="2" charset="0"/>
              </a:rPr>
              <a:t>Wyzowl</a:t>
            </a:r>
            <a:r>
              <a:rPr lang="en-US" dirty="0">
                <a:latin typeface="Roboto" panose="02000000000000000000" pitchFamily="2" charset="0"/>
                <a:ea typeface="Roboto" panose="02000000000000000000" pitchFamily="2" charset="0"/>
                <a:cs typeface="Roboto" panose="02000000000000000000" pitchFamily="2" charset="0"/>
              </a:rPr>
              <a:t>)</a:t>
            </a:r>
          </a:p>
          <a:p>
            <a:r>
              <a:rPr lang="en-US" dirty="0">
                <a:latin typeface="Roboto" panose="02000000000000000000" pitchFamily="2" charset="0"/>
                <a:ea typeface="Roboto" panose="02000000000000000000" pitchFamily="2" charset="0"/>
                <a:cs typeface="Roboto" panose="02000000000000000000" pitchFamily="2" charset="0"/>
              </a:rPr>
              <a:t>#9 – 91% of millennials trust online reviews as much as friends and family. (</a:t>
            </a:r>
            <a:r>
              <a:rPr lang="en-US" dirty="0" err="1">
                <a:latin typeface="Roboto" panose="02000000000000000000" pitchFamily="2" charset="0"/>
                <a:ea typeface="Roboto" panose="02000000000000000000" pitchFamily="2" charset="0"/>
                <a:cs typeface="Roboto" panose="02000000000000000000" pitchFamily="2" charset="0"/>
              </a:rPr>
              <a:t>BrightLocal</a:t>
            </a:r>
            <a:r>
              <a:rPr lang="en-US" dirty="0">
                <a:latin typeface="Roboto" panose="02000000000000000000" pitchFamily="2" charset="0"/>
                <a:ea typeface="Roboto" panose="02000000000000000000" pitchFamily="2" charset="0"/>
                <a:cs typeface="Roboto" panose="02000000000000000000" pitchFamily="2" charset="0"/>
              </a:rPr>
              <a:t>)</a:t>
            </a:r>
          </a:p>
          <a:p>
            <a:r>
              <a:rPr lang="en-US" dirty="0">
                <a:latin typeface="Roboto" panose="02000000000000000000" pitchFamily="2" charset="0"/>
                <a:ea typeface="Roboto" panose="02000000000000000000" pitchFamily="2" charset="0"/>
                <a:cs typeface="Roboto" panose="02000000000000000000" pitchFamily="2" charset="0"/>
              </a:rPr>
              <a:t>#10 – 92% of consumers trust peer recommendations. (Search Engine Watch)</a:t>
            </a:r>
          </a:p>
        </p:txBody>
      </p:sp>
    </p:spTree>
    <p:extLst>
      <p:ext uri="{BB962C8B-B14F-4D97-AF65-F5344CB8AC3E}">
        <p14:creationId xmlns:p14="http://schemas.microsoft.com/office/powerpoint/2010/main" val="4016183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93727C3-4B85-6DA6-D3D3-A7B7772AC0D0}"/>
              </a:ext>
            </a:extLst>
          </p:cNvPr>
          <p:cNvSpPr>
            <a:spLocks noGrp="1"/>
          </p:cNvSpPr>
          <p:nvPr>
            <p:ph type="title"/>
          </p:nvPr>
        </p:nvSpPr>
        <p:spPr/>
        <p:txBody>
          <a:bodyPr>
            <a:normAutofit/>
          </a:bodyPr>
          <a:lstStyle/>
          <a:p>
            <a:r>
              <a:rPr lang="en-US" b="1" dirty="0"/>
              <a:t>Overview of the Marketing Rule</a:t>
            </a:r>
            <a:endParaRPr lang="en-US" dirty="0"/>
          </a:p>
        </p:txBody>
      </p:sp>
      <p:sp>
        <p:nvSpPr>
          <p:cNvPr id="10" name="Text Placeholder 9">
            <a:extLst>
              <a:ext uri="{FF2B5EF4-FFF2-40B4-BE49-F238E27FC236}">
                <a16:creationId xmlns:a16="http://schemas.microsoft.com/office/drawing/2014/main" id="{C9622B85-0DB4-332A-A8C2-3BAA0DF54752}"/>
              </a:ext>
            </a:extLst>
          </p:cNvPr>
          <p:cNvSpPr>
            <a:spLocks noGrp="1"/>
          </p:cNvSpPr>
          <p:nvPr>
            <p:ph type="body" idx="1"/>
          </p:nvPr>
        </p:nvSpPr>
        <p:spPr/>
        <p:txBody>
          <a:bodyPr/>
          <a:lstStyle/>
          <a:p>
            <a:r>
              <a:rPr lang="en-US" dirty="0"/>
              <a:t>Highlights</a:t>
            </a:r>
          </a:p>
        </p:txBody>
      </p:sp>
      <p:sp>
        <p:nvSpPr>
          <p:cNvPr id="11" name="Content Placeholder 10">
            <a:extLst>
              <a:ext uri="{FF2B5EF4-FFF2-40B4-BE49-F238E27FC236}">
                <a16:creationId xmlns:a16="http://schemas.microsoft.com/office/drawing/2014/main" id="{8C21AF85-E228-D55C-4B15-BB7B779E7268}"/>
              </a:ext>
            </a:extLst>
          </p:cNvPr>
          <p:cNvSpPr>
            <a:spLocks noGrp="1"/>
          </p:cNvSpPr>
          <p:nvPr>
            <p:ph sz="half" idx="2"/>
          </p:nvPr>
        </p:nvSpPr>
        <p:spPr/>
        <p:txBody>
          <a:bodyPr>
            <a:normAutofit fontScale="62500" lnSpcReduction="20000"/>
          </a:bodyPr>
          <a:lstStyle/>
          <a:p>
            <a:pPr>
              <a:buFont typeface="Arial" panose="020B0604020202020204" pitchFamily="34" charset="0"/>
              <a:buChar char="•"/>
            </a:pPr>
            <a:r>
              <a:rPr lang="en-US" dirty="0"/>
              <a:t>Effective May 4, 2021 (compliance by Nov 4, 2022)</a:t>
            </a:r>
          </a:p>
          <a:p>
            <a:pPr>
              <a:buFont typeface="Arial" panose="020B0604020202020204" pitchFamily="34" charset="0"/>
              <a:buChar char="•"/>
            </a:pPr>
            <a:r>
              <a:rPr lang="en-US" dirty="0"/>
              <a:t>Modernized Rule 206(4)-1 under the Advisers Act</a:t>
            </a:r>
          </a:p>
          <a:p>
            <a:pPr>
              <a:buFont typeface="Arial" panose="020B0604020202020204" pitchFamily="34" charset="0"/>
              <a:buChar char="•"/>
            </a:pPr>
            <a:r>
              <a:rPr lang="en-US" dirty="0"/>
              <a:t>Replaces and consolidates Advertising Rule and Cash Solicitation Rule</a:t>
            </a:r>
          </a:p>
          <a:p>
            <a:endParaRPr lang="en-US" dirty="0"/>
          </a:p>
        </p:txBody>
      </p:sp>
      <p:sp>
        <p:nvSpPr>
          <p:cNvPr id="12" name="Text Placeholder 11">
            <a:extLst>
              <a:ext uri="{FF2B5EF4-FFF2-40B4-BE49-F238E27FC236}">
                <a16:creationId xmlns:a16="http://schemas.microsoft.com/office/drawing/2014/main" id="{CD9A0E62-20D1-84D6-888A-CAA69DA61337}"/>
              </a:ext>
            </a:extLst>
          </p:cNvPr>
          <p:cNvSpPr>
            <a:spLocks noGrp="1"/>
          </p:cNvSpPr>
          <p:nvPr>
            <p:ph type="body" sz="quarter" idx="3"/>
          </p:nvPr>
        </p:nvSpPr>
        <p:spPr/>
        <p:txBody>
          <a:bodyPr/>
          <a:lstStyle/>
          <a:p>
            <a:r>
              <a:rPr lang="en-US" dirty="0"/>
              <a:t>Testimonials and Endorsements</a:t>
            </a:r>
          </a:p>
        </p:txBody>
      </p:sp>
      <p:sp>
        <p:nvSpPr>
          <p:cNvPr id="13" name="Content Placeholder 12">
            <a:extLst>
              <a:ext uri="{FF2B5EF4-FFF2-40B4-BE49-F238E27FC236}">
                <a16:creationId xmlns:a16="http://schemas.microsoft.com/office/drawing/2014/main" id="{9ECFE354-DD6B-9455-A6AE-6F405789D2C5}"/>
              </a:ext>
            </a:extLst>
          </p:cNvPr>
          <p:cNvSpPr>
            <a:spLocks noGrp="1"/>
          </p:cNvSpPr>
          <p:nvPr>
            <p:ph sz="quarter" idx="4"/>
          </p:nvPr>
        </p:nvSpPr>
        <p:spPr/>
        <p:txBody>
          <a:bodyPr>
            <a:normAutofit fontScale="62500" lnSpcReduction="20000"/>
          </a:bodyPr>
          <a:lstStyle/>
          <a:p>
            <a:r>
              <a:rPr lang="en-US" dirty="0"/>
              <a:t>The new rule defines a testimonial as any statement by a current client about the client’s experience with the investment adviser or its staff that directly or indirectly solicits or refers any current or prospective client to be a client of the investment adviser.</a:t>
            </a:r>
          </a:p>
          <a:p>
            <a:endParaRPr lang="en-US" dirty="0"/>
          </a:p>
          <a:p>
            <a:r>
              <a:rPr lang="en-US" dirty="0"/>
              <a:t>The new rule defines an endorsement as any statement by a person other than a current client advised by the investment adviser that indicates approval, support, or recommendation of the investment adviser or its staff or describes that person’s experience with the investment adviser or its staff; directly or indirectly solicits or refers any current or prospective client or investor to be a client of the investment adviser.</a:t>
            </a:r>
          </a:p>
        </p:txBody>
      </p:sp>
    </p:spTree>
    <p:extLst>
      <p:ext uri="{BB962C8B-B14F-4D97-AF65-F5344CB8AC3E}">
        <p14:creationId xmlns:p14="http://schemas.microsoft.com/office/powerpoint/2010/main" val="109854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803CA-6098-4E65-8FF5-0962A24B6E3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0A505F62-28E4-0AEF-DF4C-2C6F6D956566}"/>
              </a:ext>
            </a:extLst>
          </p:cNvPr>
          <p:cNvSpPr>
            <a:spLocks noGrp="1"/>
          </p:cNvSpPr>
          <p:nvPr>
            <p:ph type="title"/>
          </p:nvPr>
        </p:nvSpPr>
        <p:spPr/>
        <p:txBody>
          <a:bodyPr>
            <a:normAutofit/>
          </a:bodyPr>
          <a:lstStyle/>
          <a:p>
            <a:r>
              <a:rPr lang="en-US" b="1" dirty="0"/>
              <a:t>Definition of an Advertisement</a:t>
            </a:r>
            <a:endParaRPr lang="en-US" dirty="0"/>
          </a:p>
        </p:txBody>
      </p:sp>
      <p:sp>
        <p:nvSpPr>
          <p:cNvPr id="10" name="Text Placeholder 9">
            <a:extLst>
              <a:ext uri="{FF2B5EF4-FFF2-40B4-BE49-F238E27FC236}">
                <a16:creationId xmlns:a16="http://schemas.microsoft.com/office/drawing/2014/main" id="{B54E05C7-9566-F4C9-C8ED-EDEE2446C8E9}"/>
              </a:ext>
            </a:extLst>
          </p:cNvPr>
          <p:cNvSpPr>
            <a:spLocks noGrp="1"/>
          </p:cNvSpPr>
          <p:nvPr>
            <p:ph type="body" idx="1"/>
          </p:nvPr>
        </p:nvSpPr>
        <p:spPr/>
        <p:txBody>
          <a:bodyPr/>
          <a:lstStyle/>
          <a:p>
            <a:endParaRPr lang="en-US" dirty="0"/>
          </a:p>
        </p:txBody>
      </p:sp>
      <p:sp>
        <p:nvSpPr>
          <p:cNvPr id="11" name="Content Placeholder 10">
            <a:extLst>
              <a:ext uri="{FF2B5EF4-FFF2-40B4-BE49-F238E27FC236}">
                <a16:creationId xmlns:a16="http://schemas.microsoft.com/office/drawing/2014/main" id="{95E2693A-79B5-BDDE-AA96-68C9FBB89D55}"/>
              </a:ext>
            </a:extLst>
          </p:cNvPr>
          <p:cNvSpPr>
            <a:spLocks noGrp="1"/>
          </p:cNvSpPr>
          <p:nvPr>
            <p:ph sz="half" idx="2"/>
          </p:nvPr>
        </p:nvSpPr>
        <p:spPr/>
        <p:txBody>
          <a:bodyPr>
            <a:normAutofit fontScale="62500" lnSpcReduction="20000"/>
          </a:bodyPr>
          <a:lstStyle/>
          <a:p>
            <a:pPr>
              <a:buFont typeface="Arial" panose="020B0604020202020204" pitchFamily="34" charset="0"/>
              <a:buChar char="•"/>
            </a:pPr>
            <a:r>
              <a:rPr lang="en-US" dirty="0"/>
              <a:t>Two prongs:</a:t>
            </a:r>
          </a:p>
          <a:p>
            <a:pPr marL="742950" lvl="1" indent="-285750">
              <a:buFont typeface="Arial" panose="020B0604020202020204" pitchFamily="34" charset="0"/>
              <a:buChar char="•"/>
            </a:pPr>
            <a:r>
              <a:rPr lang="en-US" dirty="0"/>
              <a:t>Communications to more than one person (general advertising)</a:t>
            </a:r>
          </a:p>
          <a:p>
            <a:pPr marL="742950" lvl="1" indent="-285750">
              <a:buFont typeface="Arial" panose="020B0604020202020204" pitchFamily="34" charset="0"/>
              <a:buChar char="•"/>
            </a:pPr>
            <a:r>
              <a:rPr lang="en-US" dirty="0"/>
              <a:t>Endorsements/testimonials for compensation</a:t>
            </a:r>
          </a:p>
          <a:p>
            <a:pPr>
              <a:buFont typeface="Arial" panose="020B0604020202020204" pitchFamily="34" charset="0"/>
              <a:buChar char="•"/>
            </a:pPr>
            <a:r>
              <a:rPr lang="en-US" dirty="0"/>
              <a:t>Applies to websites, social media, email blasts, podcasts, etc.</a:t>
            </a:r>
          </a:p>
          <a:p>
            <a:endParaRPr lang="en-US" dirty="0"/>
          </a:p>
        </p:txBody>
      </p:sp>
      <p:sp>
        <p:nvSpPr>
          <p:cNvPr id="12" name="Text Placeholder 11">
            <a:extLst>
              <a:ext uri="{FF2B5EF4-FFF2-40B4-BE49-F238E27FC236}">
                <a16:creationId xmlns:a16="http://schemas.microsoft.com/office/drawing/2014/main" id="{9E1BC7DA-931F-C738-3493-982D481A1248}"/>
              </a:ext>
            </a:extLst>
          </p:cNvPr>
          <p:cNvSpPr>
            <a:spLocks noGrp="1"/>
          </p:cNvSpPr>
          <p:nvPr>
            <p:ph type="body" sz="quarter" idx="3"/>
          </p:nvPr>
        </p:nvSpPr>
        <p:spPr/>
        <p:txBody>
          <a:bodyPr/>
          <a:lstStyle/>
          <a:p>
            <a:r>
              <a:rPr lang="en-US" dirty="0"/>
              <a:t>Disclosures for Testimonials</a:t>
            </a:r>
          </a:p>
        </p:txBody>
      </p:sp>
      <p:sp>
        <p:nvSpPr>
          <p:cNvPr id="13" name="Content Placeholder 12">
            <a:extLst>
              <a:ext uri="{FF2B5EF4-FFF2-40B4-BE49-F238E27FC236}">
                <a16:creationId xmlns:a16="http://schemas.microsoft.com/office/drawing/2014/main" id="{D0F4C9CE-1604-FCE0-E6CF-11F6164581E3}"/>
              </a:ext>
            </a:extLst>
          </p:cNvPr>
          <p:cNvSpPr>
            <a:spLocks noGrp="1"/>
          </p:cNvSpPr>
          <p:nvPr>
            <p:ph sz="quarter" idx="4"/>
          </p:nvPr>
        </p:nvSpPr>
        <p:spPr/>
        <p:txBody>
          <a:bodyPr>
            <a:normAutofit fontScale="62500" lnSpcReduction="20000"/>
          </a:bodyPr>
          <a:lstStyle/>
          <a:p>
            <a:r>
              <a:rPr lang="en-US" dirty="0"/>
              <a:t>Clearly and prominently, within the testimonial or endorsement that a current client or investor gave the testimonial, or someone other than a current client or investor gave the endorsement;</a:t>
            </a:r>
          </a:p>
          <a:p>
            <a:endParaRPr lang="en-US" dirty="0"/>
          </a:p>
          <a:p>
            <a:r>
              <a:rPr lang="en-US" dirty="0"/>
              <a:t>Clearly and prominently, within the testimonial or endorsement that the person providing the testimonial or endorsement received cash or non-cash compensation for doing so; and</a:t>
            </a:r>
          </a:p>
          <a:p>
            <a:endParaRPr lang="en-US" dirty="0"/>
          </a:p>
          <a:p>
            <a:r>
              <a:rPr lang="en-US" dirty="0"/>
              <a:t>Clearly and prominently, within the testimonial or endorsement any material conflicts of interest on the part of the person providing the testimonial or endorsement stemming from their relationship with the RIA.</a:t>
            </a:r>
          </a:p>
          <a:p>
            <a:endParaRPr lang="en-US" dirty="0"/>
          </a:p>
        </p:txBody>
      </p:sp>
    </p:spTree>
    <p:extLst>
      <p:ext uri="{BB962C8B-B14F-4D97-AF65-F5344CB8AC3E}">
        <p14:creationId xmlns:p14="http://schemas.microsoft.com/office/powerpoint/2010/main" val="3075017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E4D9F-6FB3-A63C-F40E-9727AD51293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56846EF-0439-3DA4-8278-D78F941ECBD2}"/>
              </a:ext>
            </a:extLst>
          </p:cNvPr>
          <p:cNvSpPr>
            <a:spLocks noGrp="1"/>
          </p:cNvSpPr>
          <p:nvPr>
            <p:ph type="title"/>
          </p:nvPr>
        </p:nvSpPr>
        <p:spPr/>
        <p:txBody>
          <a:bodyPr>
            <a:normAutofit/>
          </a:bodyPr>
          <a:lstStyle/>
          <a:p>
            <a:r>
              <a:rPr lang="en-US" b="1" dirty="0"/>
              <a:t>Seven Prohibitions</a:t>
            </a:r>
            <a:endParaRPr lang="en-US" dirty="0"/>
          </a:p>
        </p:txBody>
      </p:sp>
      <p:sp>
        <p:nvSpPr>
          <p:cNvPr id="10" name="Text Placeholder 9">
            <a:extLst>
              <a:ext uri="{FF2B5EF4-FFF2-40B4-BE49-F238E27FC236}">
                <a16:creationId xmlns:a16="http://schemas.microsoft.com/office/drawing/2014/main" id="{BAF0B1E3-4053-B5E6-26AE-AFA23B87D387}"/>
              </a:ext>
            </a:extLst>
          </p:cNvPr>
          <p:cNvSpPr>
            <a:spLocks noGrp="1"/>
          </p:cNvSpPr>
          <p:nvPr>
            <p:ph type="body" idx="1"/>
          </p:nvPr>
        </p:nvSpPr>
        <p:spPr/>
        <p:txBody>
          <a:bodyPr/>
          <a:lstStyle/>
          <a:p>
            <a:endParaRPr lang="en-US" dirty="0"/>
          </a:p>
        </p:txBody>
      </p:sp>
      <p:sp>
        <p:nvSpPr>
          <p:cNvPr id="11" name="Content Placeholder 10">
            <a:extLst>
              <a:ext uri="{FF2B5EF4-FFF2-40B4-BE49-F238E27FC236}">
                <a16:creationId xmlns:a16="http://schemas.microsoft.com/office/drawing/2014/main" id="{BA1F6257-DB84-CAF3-06C2-2FBA41B11328}"/>
              </a:ext>
            </a:extLst>
          </p:cNvPr>
          <p:cNvSpPr>
            <a:spLocks noGrp="1"/>
          </p:cNvSpPr>
          <p:nvPr>
            <p:ph sz="half" idx="2"/>
          </p:nvPr>
        </p:nvSpPr>
        <p:spPr/>
        <p:txBody>
          <a:bodyPr>
            <a:normAutofit lnSpcReduction="10000"/>
          </a:bodyPr>
          <a:lstStyle/>
          <a:p>
            <a:pPr>
              <a:buFont typeface="Arial" panose="020B0604020202020204" pitchFamily="34" charset="0"/>
              <a:buChar char="•"/>
            </a:pPr>
            <a:r>
              <a:rPr lang="en-US" dirty="0"/>
              <a:t>Untrue statements or omissions</a:t>
            </a:r>
          </a:p>
          <a:p>
            <a:pPr>
              <a:buFont typeface="Arial" panose="020B0604020202020204" pitchFamily="34" charset="0"/>
              <a:buChar char="•"/>
            </a:pPr>
            <a:r>
              <a:rPr lang="en-US" dirty="0"/>
              <a:t>Unsubstantiated statements</a:t>
            </a:r>
          </a:p>
          <a:p>
            <a:pPr>
              <a:buFont typeface="Arial" panose="020B0604020202020204" pitchFamily="34" charset="0"/>
              <a:buChar char="•"/>
            </a:pPr>
            <a:r>
              <a:rPr lang="en-US" dirty="0"/>
              <a:t>Cherry-picking performance</a:t>
            </a:r>
          </a:p>
          <a:p>
            <a:pPr>
              <a:buFont typeface="Arial" panose="020B0604020202020204" pitchFamily="34" charset="0"/>
              <a:buChar char="•"/>
            </a:pPr>
            <a:r>
              <a:rPr lang="en-US" dirty="0"/>
              <a:t>Misleading time periods</a:t>
            </a:r>
          </a:p>
          <a:p>
            <a:pPr>
              <a:buFont typeface="Arial" panose="020B0604020202020204" pitchFamily="34" charset="0"/>
              <a:buChar char="•"/>
            </a:pPr>
            <a:r>
              <a:rPr lang="en-US" dirty="0"/>
              <a:t>Misleading comparisons</a:t>
            </a:r>
          </a:p>
          <a:p>
            <a:pPr>
              <a:buFont typeface="Arial" panose="020B0604020202020204" pitchFamily="34" charset="0"/>
              <a:buChar char="•"/>
            </a:pPr>
            <a:r>
              <a:rPr lang="en-US" dirty="0"/>
              <a:t>Misleading client experience</a:t>
            </a:r>
          </a:p>
          <a:p>
            <a:pPr>
              <a:buFont typeface="Arial" panose="020B0604020202020204" pitchFamily="34" charset="0"/>
              <a:buChar char="•"/>
            </a:pPr>
            <a:r>
              <a:rPr lang="en-US" dirty="0"/>
              <a:t>Hypothetical performance without conditions</a:t>
            </a:r>
          </a:p>
          <a:p>
            <a:endParaRPr lang="en-US" dirty="0"/>
          </a:p>
        </p:txBody>
      </p:sp>
      <p:sp>
        <p:nvSpPr>
          <p:cNvPr id="12" name="Text Placeholder 11">
            <a:extLst>
              <a:ext uri="{FF2B5EF4-FFF2-40B4-BE49-F238E27FC236}">
                <a16:creationId xmlns:a16="http://schemas.microsoft.com/office/drawing/2014/main" id="{862CDC85-70EF-A8E7-A2BD-8332214BD4A2}"/>
              </a:ext>
            </a:extLst>
          </p:cNvPr>
          <p:cNvSpPr>
            <a:spLocks noGrp="1"/>
          </p:cNvSpPr>
          <p:nvPr>
            <p:ph type="body" sz="quarter" idx="3"/>
          </p:nvPr>
        </p:nvSpPr>
        <p:spPr/>
        <p:txBody>
          <a:bodyPr/>
          <a:lstStyle/>
          <a:p>
            <a:endParaRPr lang="en-US" dirty="0"/>
          </a:p>
        </p:txBody>
      </p:sp>
      <p:sp>
        <p:nvSpPr>
          <p:cNvPr id="13" name="Content Placeholder 12">
            <a:extLst>
              <a:ext uri="{FF2B5EF4-FFF2-40B4-BE49-F238E27FC236}">
                <a16:creationId xmlns:a16="http://schemas.microsoft.com/office/drawing/2014/main" id="{37354A50-0C09-2B66-114B-2163551EC83E}"/>
              </a:ext>
            </a:extLst>
          </p:cNvPr>
          <p:cNvSpPr>
            <a:spLocks noGrp="1"/>
          </p:cNvSpPr>
          <p:nvPr>
            <p:ph sz="quarter" idx="4"/>
          </p:nvPr>
        </p:nvSpPr>
        <p:spPr/>
        <p:txBody>
          <a:bodyPr>
            <a:normAutofit lnSpcReduction="10000"/>
          </a:bodyPr>
          <a:lstStyle/>
          <a:p>
            <a:endParaRPr lang="en-US" dirty="0"/>
          </a:p>
        </p:txBody>
      </p:sp>
    </p:spTree>
    <p:extLst>
      <p:ext uri="{BB962C8B-B14F-4D97-AF65-F5344CB8AC3E}">
        <p14:creationId xmlns:p14="http://schemas.microsoft.com/office/powerpoint/2010/main" val="880416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1DFA1-3BD3-EA42-429E-C95688AA3295}"/>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087C182C-9934-4D36-AF18-A735CCBFCF14}"/>
              </a:ext>
            </a:extLst>
          </p:cNvPr>
          <p:cNvSpPr>
            <a:spLocks noGrp="1"/>
          </p:cNvSpPr>
          <p:nvPr>
            <p:ph type="title"/>
          </p:nvPr>
        </p:nvSpPr>
        <p:spPr/>
        <p:txBody>
          <a:bodyPr>
            <a:normAutofit/>
          </a:bodyPr>
          <a:lstStyle/>
          <a:p>
            <a:r>
              <a:rPr lang="en-US" b="1" dirty="0"/>
              <a:t>Third-Party Ratings</a:t>
            </a:r>
            <a:endParaRPr lang="en-US" dirty="0"/>
          </a:p>
        </p:txBody>
      </p:sp>
      <p:sp>
        <p:nvSpPr>
          <p:cNvPr id="10" name="Text Placeholder 9">
            <a:extLst>
              <a:ext uri="{FF2B5EF4-FFF2-40B4-BE49-F238E27FC236}">
                <a16:creationId xmlns:a16="http://schemas.microsoft.com/office/drawing/2014/main" id="{CB2FC98B-49A1-D098-ABB1-935177D9F8EE}"/>
              </a:ext>
            </a:extLst>
          </p:cNvPr>
          <p:cNvSpPr>
            <a:spLocks noGrp="1"/>
          </p:cNvSpPr>
          <p:nvPr>
            <p:ph type="body" idx="1"/>
          </p:nvPr>
        </p:nvSpPr>
        <p:spPr>
          <a:xfrm>
            <a:off x="768011" y="870864"/>
            <a:ext cx="5404188" cy="823912"/>
          </a:xfrm>
        </p:spPr>
        <p:txBody>
          <a:bodyPr/>
          <a:lstStyle/>
          <a:p>
            <a:endParaRPr lang="en-US" dirty="0"/>
          </a:p>
        </p:txBody>
      </p:sp>
      <p:sp>
        <p:nvSpPr>
          <p:cNvPr id="11" name="Content Placeholder 10">
            <a:extLst>
              <a:ext uri="{FF2B5EF4-FFF2-40B4-BE49-F238E27FC236}">
                <a16:creationId xmlns:a16="http://schemas.microsoft.com/office/drawing/2014/main" id="{7417605C-2930-2F3F-F9E1-0555B3018BA2}"/>
              </a:ext>
            </a:extLst>
          </p:cNvPr>
          <p:cNvSpPr>
            <a:spLocks noGrp="1"/>
          </p:cNvSpPr>
          <p:nvPr>
            <p:ph sz="half" idx="2"/>
          </p:nvPr>
        </p:nvSpPr>
        <p:spPr/>
        <p:txBody>
          <a:bodyPr>
            <a:normAutofit/>
          </a:bodyPr>
          <a:lstStyle/>
          <a:p>
            <a:r>
              <a:rPr lang="en-US" dirty="0"/>
              <a:t>Permitted if:</a:t>
            </a:r>
          </a:p>
          <a:p>
            <a:pPr lvl="1"/>
            <a:r>
              <a:rPr lang="en-US" dirty="0"/>
              <a:t>Rating is from a legitimate source</a:t>
            </a:r>
          </a:p>
          <a:p>
            <a:pPr lvl="1"/>
            <a:r>
              <a:rPr lang="en-US" dirty="0"/>
              <a:t>Clear disclosure of criteria and compensation</a:t>
            </a:r>
          </a:p>
          <a:p>
            <a:pPr lvl="1"/>
            <a:r>
              <a:rPr lang="en-US" dirty="0"/>
              <a:t>Designed to prevent misleading impressions</a:t>
            </a:r>
          </a:p>
        </p:txBody>
      </p:sp>
      <p:sp>
        <p:nvSpPr>
          <p:cNvPr id="12" name="Text Placeholder 11">
            <a:extLst>
              <a:ext uri="{FF2B5EF4-FFF2-40B4-BE49-F238E27FC236}">
                <a16:creationId xmlns:a16="http://schemas.microsoft.com/office/drawing/2014/main" id="{D10F14EC-8FCB-914B-61CE-817A686D7C22}"/>
              </a:ext>
            </a:extLst>
          </p:cNvPr>
          <p:cNvSpPr>
            <a:spLocks noGrp="1"/>
          </p:cNvSpPr>
          <p:nvPr>
            <p:ph type="body" sz="quarter" idx="3"/>
          </p:nvPr>
        </p:nvSpPr>
        <p:spPr>
          <a:xfrm>
            <a:off x="6259512" y="870864"/>
            <a:ext cx="5426412" cy="823912"/>
          </a:xfrm>
        </p:spPr>
        <p:txBody>
          <a:bodyPr/>
          <a:lstStyle/>
          <a:p>
            <a:r>
              <a:rPr lang="en-US" dirty="0"/>
              <a:t>Disclosure example	</a:t>
            </a:r>
          </a:p>
        </p:txBody>
      </p:sp>
      <p:sp>
        <p:nvSpPr>
          <p:cNvPr id="13" name="Content Placeholder 12">
            <a:extLst>
              <a:ext uri="{FF2B5EF4-FFF2-40B4-BE49-F238E27FC236}">
                <a16:creationId xmlns:a16="http://schemas.microsoft.com/office/drawing/2014/main" id="{30B1910E-C924-47B8-6487-63A98ACC94C8}"/>
              </a:ext>
            </a:extLst>
          </p:cNvPr>
          <p:cNvSpPr>
            <a:spLocks noGrp="1"/>
          </p:cNvSpPr>
          <p:nvPr>
            <p:ph sz="quarter" idx="4"/>
          </p:nvPr>
        </p:nvSpPr>
        <p:spPr>
          <a:xfrm>
            <a:off x="6172199" y="1715173"/>
            <a:ext cx="5426411" cy="4098926"/>
          </a:xfrm>
        </p:spPr>
        <p:txBody>
          <a:bodyPr>
            <a:noAutofit/>
          </a:bodyPr>
          <a:lstStyle/>
          <a:p>
            <a:r>
              <a:rPr lang="en-US" sz="950" b="1" dirty="0"/>
              <a:t>Shaver Wealth has been recognized by Financial Planning Magazine as One of the Top 100 Financial Advisors in 2025.</a:t>
            </a:r>
          </a:p>
          <a:p>
            <a:r>
              <a:rPr lang="en-US" sz="950" dirty="0"/>
              <a:t>Disclosure of Criteria and Limitations: This rating was issued by Financial Planning Magazine , an independent organization that [</a:t>
            </a:r>
            <a:r>
              <a:rPr lang="en-US" sz="950" dirty="0">
                <a:highlight>
                  <a:srgbClr val="FFFF00"/>
                </a:highlight>
              </a:rPr>
              <a:t>briefly describe the organization, e.g., publishes financial services rankings or evaluates financial professionals based on specific criteria]</a:t>
            </a:r>
            <a:r>
              <a:rPr lang="en-US" sz="950" dirty="0"/>
              <a:t>.</a:t>
            </a:r>
          </a:p>
          <a:p>
            <a:r>
              <a:rPr lang="en-US" sz="950" dirty="0"/>
              <a:t>Date of Rating or Award: </a:t>
            </a:r>
            <a:r>
              <a:rPr lang="en-US" sz="950" dirty="0">
                <a:highlight>
                  <a:srgbClr val="FFFF00"/>
                </a:highlight>
              </a:rPr>
              <a:t>[MM/DD/YYYY]</a:t>
            </a:r>
          </a:p>
          <a:p>
            <a:r>
              <a:rPr lang="en-US" sz="950" dirty="0"/>
              <a:t>Time Period Covered by the Rating (if applicable): [e.g., "</a:t>
            </a:r>
            <a:r>
              <a:rPr lang="en-US" sz="950" dirty="0">
                <a:highlight>
                  <a:srgbClr val="FFFF00"/>
                </a:highlight>
              </a:rPr>
              <a:t>2024 calendar year</a:t>
            </a:r>
            <a:r>
              <a:rPr lang="en-US" sz="950" dirty="0"/>
              <a:t>"]</a:t>
            </a:r>
          </a:p>
          <a:p>
            <a:r>
              <a:rPr lang="en-US" sz="950" dirty="0"/>
              <a:t>Evaluation Criteria: [e.g., assets under management, client retention rate, regulatory record, client reviews, etc.]</a:t>
            </a:r>
          </a:p>
          <a:p>
            <a:r>
              <a:rPr lang="en-US" sz="950" dirty="0"/>
              <a:t>Weighting of Criteria (if known): [e.g., 40% based on AUM, 30% on compliance record, etc.]</a:t>
            </a:r>
          </a:p>
          <a:p>
            <a:r>
              <a:rPr lang="en-US" sz="950" dirty="0"/>
              <a:t>Compensation Provided: </a:t>
            </a:r>
            <a:r>
              <a:rPr lang="en-US" sz="950" dirty="0">
                <a:highlight>
                  <a:srgbClr val="FFFF00"/>
                </a:highlight>
              </a:rPr>
              <a:t>[State whether the firm or any related individual paid a fee to be considered for the rating, or to use the rating in marketing. If yes, specify.] </a:t>
            </a:r>
            <a:r>
              <a:rPr lang="en-US" sz="950" dirty="0"/>
              <a:t>Example: No compensation was provided in connection with obtaining or using this rating.</a:t>
            </a:r>
          </a:p>
          <a:p>
            <a:r>
              <a:rPr lang="en-US" sz="950" dirty="0"/>
              <a:t>Important Considerations:</a:t>
            </a:r>
          </a:p>
          <a:p>
            <a:pPr lvl="1"/>
            <a:r>
              <a:rPr lang="en-US" sz="950" dirty="0"/>
              <a:t>This rating is not indicative of any future performance or success.</a:t>
            </a:r>
          </a:p>
          <a:p>
            <a:pPr lvl="1"/>
            <a:r>
              <a:rPr lang="en-US" sz="950" dirty="0"/>
              <a:t>Third-party rankings do not guarantee that a client or prospective client will experience a particular level of results if they engage with our firm.</a:t>
            </a:r>
          </a:p>
          <a:p>
            <a:pPr lvl="1"/>
            <a:r>
              <a:rPr lang="en-US" sz="950" dirty="0"/>
              <a:t>Rankings should not be construed as an endorsement by any client or by any regulatory authority.</a:t>
            </a:r>
          </a:p>
          <a:p>
            <a:pPr lvl="1"/>
            <a:r>
              <a:rPr lang="en-US" sz="950" dirty="0"/>
              <a:t>For additional information about the methodology used by  Financial Planning Magazine, please visit: </a:t>
            </a:r>
            <a:r>
              <a:rPr lang="en-US" sz="950" dirty="0">
                <a:highlight>
                  <a:srgbClr val="FFFF00"/>
                </a:highlight>
              </a:rPr>
              <a:t>[Insert link to rating methodology or disclosure page if available]</a:t>
            </a:r>
            <a:r>
              <a:rPr lang="en-US" sz="950" dirty="0"/>
              <a:t>.</a:t>
            </a:r>
          </a:p>
        </p:txBody>
      </p:sp>
    </p:spTree>
    <p:extLst>
      <p:ext uri="{BB962C8B-B14F-4D97-AF65-F5344CB8AC3E}">
        <p14:creationId xmlns:p14="http://schemas.microsoft.com/office/powerpoint/2010/main" val="406632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18843-363E-AE5C-DCF4-1F8406C807A6}"/>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B23A92A1-2E6C-C706-5785-F22E4B56704E}"/>
              </a:ext>
            </a:extLst>
          </p:cNvPr>
          <p:cNvSpPr>
            <a:spLocks noGrp="1"/>
          </p:cNvSpPr>
          <p:nvPr>
            <p:ph type="title"/>
          </p:nvPr>
        </p:nvSpPr>
        <p:spPr/>
        <p:txBody>
          <a:bodyPr>
            <a:normAutofit fontScale="90000"/>
          </a:bodyPr>
          <a:lstStyle/>
          <a:p>
            <a:r>
              <a:rPr lang="en-US" b="1" dirty="0"/>
              <a:t>Performance Advertising Requirements</a:t>
            </a:r>
            <a:endParaRPr lang="en-US" dirty="0"/>
          </a:p>
        </p:txBody>
      </p:sp>
      <p:sp>
        <p:nvSpPr>
          <p:cNvPr id="10" name="Text Placeholder 9">
            <a:extLst>
              <a:ext uri="{FF2B5EF4-FFF2-40B4-BE49-F238E27FC236}">
                <a16:creationId xmlns:a16="http://schemas.microsoft.com/office/drawing/2014/main" id="{20ADBD20-E780-F82A-8E8F-78ECC80111FA}"/>
              </a:ext>
            </a:extLst>
          </p:cNvPr>
          <p:cNvSpPr>
            <a:spLocks noGrp="1"/>
          </p:cNvSpPr>
          <p:nvPr>
            <p:ph type="body" idx="1"/>
          </p:nvPr>
        </p:nvSpPr>
        <p:spPr/>
        <p:txBody>
          <a:bodyPr/>
          <a:lstStyle/>
          <a:p>
            <a:endParaRPr lang="en-US" dirty="0"/>
          </a:p>
        </p:txBody>
      </p:sp>
      <p:sp>
        <p:nvSpPr>
          <p:cNvPr id="11" name="Content Placeholder 10">
            <a:extLst>
              <a:ext uri="{FF2B5EF4-FFF2-40B4-BE49-F238E27FC236}">
                <a16:creationId xmlns:a16="http://schemas.microsoft.com/office/drawing/2014/main" id="{392147E6-FC61-2CB2-4E4D-4B21355E7A10}"/>
              </a:ext>
            </a:extLst>
          </p:cNvPr>
          <p:cNvSpPr>
            <a:spLocks noGrp="1"/>
          </p:cNvSpPr>
          <p:nvPr>
            <p:ph sz="half" idx="2"/>
          </p:nvPr>
        </p:nvSpPr>
        <p:spPr/>
        <p:txBody>
          <a:bodyPr>
            <a:normAutofit/>
          </a:bodyPr>
          <a:lstStyle/>
          <a:p>
            <a:pPr>
              <a:buFont typeface="Arial" panose="020B0604020202020204" pitchFamily="34" charset="0"/>
              <a:buChar char="•"/>
            </a:pPr>
            <a:r>
              <a:rPr lang="en-US" dirty="0"/>
              <a:t>Gross vs. Net performance</a:t>
            </a:r>
          </a:p>
          <a:p>
            <a:pPr>
              <a:buFont typeface="Arial" panose="020B0604020202020204" pitchFamily="34" charset="0"/>
              <a:buChar char="•"/>
            </a:pPr>
            <a:r>
              <a:rPr lang="en-US" dirty="0"/>
              <a:t>Prescribed time periods (1-, 5-, 10-year)</a:t>
            </a:r>
          </a:p>
          <a:p>
            <a:pPr>
              <a:buFont typeface="Arial" panose="020B0604020202020204" pitchFamily="34" charset="0"/>
              <a:buChar char="•"/>
            </a:pPr>
            <a:r>
              <a:rPr lang="en-US" dirty="0"/>
              <a:t>Hypothetical, extracted, and related performance rules</a:t>
            </a:r>
          </a:p>
          <a:p>
            <a:endParaRPr lang="en-US" dirty="0"/>
          </a:p>
        </p:txBody>
      </p:sp>
      <p:sp>
        <p:nvSpPr>
          <p:cNvPr id="12" name="Text Placeholder 11">
            <a:extLst>
              <a:ext uri="{FF2B5EF4-FFF2-40B4-BE49-F238E27FC236}">
                <a16:creationId xmlns:a16="http://schemas.microsoft.com/office/drawing/2014/main" id="{E30F5F9C-A835-7049-E0D9-F9DCD3C12D82}"/>
              </a:ext>
            </a:extLst>
          </p:cNvPr>
          <p:cNvSpPr>
            <a:spLocks noGrp="1"/>
          </p:cNvSpPr>
          <p:nvPr>
            <p:ph type="body" sz="quarter" idx="3"/>
          </p:nvPr>
        </p:nvSpPr>
        <p:spPr/>
        <p:txBody>
          <a:bodyPr/>
          <a:lstStyle/>
          <a:p>
            <a:r>
              <a:rPr lang="en-US" dirty="0"/>
              <a:t>Disclosure example</a:t>
            </a:r>
          </a:p>
        </p:txBody>
      </p:sp>
      <p:sp>
        <p:nvSpPr>
          <p:cNvPr id="13" name="Content Placeholder 12">
            <a:extLst>
              <a:ext uri="{FF2B5EF4-FFF2-40B4-BE49-F238E27FC236}">
                <a16:creationId xmlns:a16="http://schemas.microsoft.com/office/drawing/2014/main" id="{2F4702FA-108F-04B9-56DB-0C019B0A8CA9}"/>
              </a:ext>
            </a:extLst>
          </p:cNvPr>
          <p:cNvSpPr>
            <a:spLocks noGrp="1"/>
          </p:cNvSpPr>
          <p:nvPr>
            <p:ph sz="quarter" idx="4"/>
          </p:nvPr>
        </p:nvSpPr>
        <p:spPr/>
        <p:txBody>
          <a:bodyPr>
            <a:noAutofit/>
          </a:bodyPr>
          <a:lstStyle/>
          <a:p>
            <a:r>
              <a:rPr lang="en-US" sz="800" dirty="0"/>
              <a:t>Key Assumptions &amp; Limitations:</a:t>
            </a:r>
          </a:p>
          <a:p>
            <a:pPr lvl="1"/>
            <a:r>
              <a:rPr lang="en-US" sz="800" dirty="0"/>
              <a:t>Time Period Covered: Performance data reflects the period from [start date] to [end date].</a:t>
            </a:r>
          </a:p>
          <a:p>
            <a:pPr lvl="1"/>
            <a:r>
              <a:rPr lang="en-US" sz="800" dirty="0"/>
              <a:t>Calculation Methodology: Returns are calculated using [describe methodology, e.g., time-weighted returns, internal rate of return, daily/monthly performance, etc.].</a:t>
            </a:r>
          </a:p>
          <a:p>
            <a:pPr lvl="1"/>
            <a:r>
              <a:rPr lang="en-US" sz="800" dirty="0"/>
              <a:t>Fees &amp; Expenses: </a:t>
            </a:r>
          </a:p>
          <a:p>
            <a:pPr lvl="2"/>
            <a:r>
              <a:rPr lang="en-US" sz="800" dirty="0"/>
              <a:t>If Gross: The performance is gross of advisory fees and other expenses. Client returns will be reduced by these costs.</a:t>
            </a:r>
          </a:p>
          <a:p>
            <a:pPr lvl="2"/>
            <a:r>
              <a:rPr lang="en-US" sz="800" dirty="0"/>
              <a:t>If Net: The performance is net of the highest applicable advisory fee charged by [Firm Name] and includes brokerage commissions and other expenses.</a:t>
            </a:r>
          </a:p>
          <a:p>
            <a:pPr lvl="1"/>
            <a:r>
              <a:rPr lang="en-US" sz="800" dirty="0"/>
              <a:t>Important Disclosures: </a:t>
            </a:r>
          </a:p>
          <a:p>
            <a:pPr lvl="2"/>
            <a:r>
              <a:rPr lang="en-US" sz="800" dirty="0"/>
              <a:t>Past performance is not indicative of future results. There is no assurance that any investment strategy will achieve its objectives or that any client will achieve similar results.</a:t>
            </a:r>
          </a:p>
          <a:p>
            <a:pPr lvl="2"/>
            <a:r>
              <a:rPr lang="en-US" sz="800" dirty="0"/>
              <a:t>Performance may vary materially depending on market conditions, asset allocation, and specific client constraints.</a:t>
            </a:r>
          </a:p>
          <a:p>
            <a:pPr lvl="2"/>
            <a:r>
              <a:rPr lang="en-US" sz="800" dirty="0"/>
              <a:t>If Hypothetical/Model Performance: The performance presented is hypothetical and does not reflect actual trading in client accounts. Hypothetical results are provided for illustrative purposes only and have inherent limitations, including the benefit of hindsight and the inability to account for the impact of actual trading and market conditions.</a:t>
            </a:r>
          </a:p>
          <a:p>
            <a:pPr lvl="2"/>
            <a:r>
              <a:rPr lang="en-US" sz="800" dirty="0"/>
              <a:t>If Extracted Performance: The performance shown is extracted from one or more accounts managed by [Firm Name] and does not represent the performance of any single client. The performance may not reflect the actual experience of any specific client.</a:t>
            </a:r>
          </a:p>
          <a:p>
            <a:pPr lvl="2"/>
            <a:r>
              <a:rPr lang="en-US" sz="800" dirty="0"/>
              <a:t>If Related or Representative Performance: The performance results presented relate to one or more accounts with investment objectives and strategies substantially similar to those of prospective clients. Not all client accounts are managed in the same manner, and performance may vary.</a:t>
            </a:r>
          </a:p>
        </p:txBody>
      </p:sp>
    </p:spTree>
    <p:extLst>
      <p:ext uri="{BB962C8B-B14F-4D97-AF65-F5344CB8AC3E}">
        <p14:creationId xmlns:p14="http://schemas.microsoft.com/office/powerpoint/2010/main" val="283441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E6C37-7721-4C75-20FC-531ADA52958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DB509490-D044-AD3E-3798-A0DF322CF7AB}"/>
              </a:ext>
            </a:extLst>
          </p:cNvPr>
          <p:cNvSpPr>
            <a:spLocks noGrp="1"/>
          </p:cNvSpPr>
          <p:nvPr>
            <p:ph type="title"/>
          </p:nvPr>
        </p:nvSpPr>
        <p:spPr/>
        <p:txBody>
          <a:bodyPr>
            <a:normAutofit/>
          </a:bodyPr>
          <a:lstStyle/>
          <a:p>
            <a:r>
              <a:rPr lang="en-US" b="1" dirty="0"/>
              <a:t>Social Media &amp; Websites</a:t>
            </a:r>
            <a:endParaRPr lang="en-US" dirty="0"/>
          </a:p>
        </p:txBody>
      </p:sp>
      <p:sp>
        <p:nvSpPr>
          <p:cNvPr id="10" name="Text Placeholder 9">
            <a:extLst>
              <a:ext uri="{FF2B5EF4-FFF2-40B4-BE49-F238E27FC236}">
                <a16:creationId xmlns:a16="http://schemas.microsoft.com/office/drawing/2014/main" id="{F804A6DE-B528-8BFC-5D81-0BE696CE0D66}"/>
              </a:ext>
            </a:extLst>
          </p:cNvPr>
          <p:cNvSpPr>
            <a:spLocks noGrp="1"/>
          </p:cNvSpPr>
          <p:nvPr>
            <p:ph type="body" idx="1"/>
          </p:nvPr>
        </p:nvSpPr>
        <p:spPr/>
        <p:txBody>
          <a:bodyPr/>
          <a:lstStyle/>
          <a:p>
            <a:endParaRPr lang="en-US" dirty="0"/>
          </a:p>
        </p:txBody>
      </p:sp>
      <p:sp>
        <p:nvSpPr>
          <p:cNvPr id="11" name="Content Placeholder 10">
            <a:extLst>
              <a:ext uri="{FF2B5EF4-FFF2-40B4-BE49-F238E27FC236}">
                <a16:creationId xmlns:a16="http://schemas.microsoft.com/office/drawing/2014/main" id="{9DEF6A30-04EF-82D2-01CA-F884387C2CCB}"/>
              </a:ext>
            </a:extLst>
          </p:cNvPr>
          <p:cNvSpPr>
            <a:spLocks noGrp="1"/>
          </p:cNvSpPr>
          <p:nvPr>
            <p:ph sz="half" idx="2"/>
          </p:nvPr>
        </p:nvSpPr>
        <p:spPr/>
        <p:txBody>
          <a:bodyPr>
            <a:normAutofit/>
          </a:bodyPr>
          <a:lstStyle/>
          <a:p>
            <a:pPr>
              <a:buFont typeface="Arial" panose="020B0604020202020204" pitchFamily="34" charset="0"/>
              <a:buChar char="•"/>
            </a:pPr>
            <a:r>
              <a:rPr lang="en-US" dirty="0"/>
              <a:t>Applies to all public content</a:t>
            </a:r>
          </a:p>
          <a:p>
            <a:pPr>
              <a:buFont typeface="Arial" panose="020B0604020202020204" pitchFamily="34" charset="0"/>
              <a:buChar char="•"/>
            </a:pPr>
            <a:r>
              <a:rPr lang="en-US" dirty="0"/>
              <a:t>Personal LinkedIn = for business platform</a:t>
            </a:r>
          </a:p>
          <a:p>
            <a:pPr>
              <a:buFont typeface="Arial" panose="020B0604020202020204" pitchFamily="34" charset="0"/>
              <a:buChar char="•"/>
            </a:pPr>
            <a:r>
              <a:rPr lang="en-US" dirty="0"/>
              <a:t>Sharing business content on personal profiles</a:t>
            </a:r>
          </a:p>
          <a:p>
            <a:pPr>
              <a:buFont typeface="Arial" panose="020B0604020202020204" pitchFamily="34" charset="0"/>
              <a:buChar char="•"/>
            </a:pPr>
            <a:r>
              <a:rPr lang="en-US" dirty="0"/>
              <a:t>Comment moderation and archiving responsibilities</a:t>
            </a:r>
          </a:p>
          <a:p>
            <a:endParaRPr lang="en-US" dirty="0"/>
          </a:p>
        </p:txBody>
      </p:sp>
      <p:sp>
        <p:nvSpPr>
          <p:cNvPr id="12" name="Text Placeholder 11">
            <a:extLst>
              <a:ext uri="{FF2B5EF4-FFF2-40B4-BE49-F238E27FC236}">
                <a16:creationId xmlns:a16="http://schemas.microsoft.com/office/drawing/2014/main" id="{921A13B2-C909-28FF-20A7-2E2B5C04E21A}"/>
              </a:ext>
            </a:extLst>
          </p:cNvPr>
          <p:cNvSpPr>
            <a:spLocks noGrp="1"/>
          </p:cNvSpPr>
          <p:nvPr>
            <p:ph type="body" sz="quarter" idx="3"/>
          </p:nvPr>
        </p:nvSpPr>
        <p:spPr/>
        <p:txBody>
          <a:bodyPr/>
          <a:lstStyle/>
          <a:p>
            <a:r>
              <a:rPr lang="en-US" dirty="0"/>
              <a:t>Compliance Testing</a:t>
            </a:r>
          </a:p>
        </p:txBody>
      </p:sp>
      <p:sp>
        <p:nvSpPr>
          <p:cNvPr id="13" name="Content Placeholder 12">
            <a:extLst>
              <a:ext uri="{FF2B5EF4-FFF2-40B4-BE49-F238E27FC236}">
                <a16:creationId xmlns:a16="http://schemas.microsoft.com/office/drawing/2014/main" id="{DD27180B-C469-B46F-520D-BDD0D1E3664B}"/>
              </a:ext>
            </a:extLst>
          </p:cNvPr>
          <p:cNvSpPr>
            <a:spLocks noGrp="1"/>
          </p:cNvSpPr>
          <p:nvPr>
            <p:ph sz="quarter" idx="4"/>
          </p:nvPr>
        </p:nvSpPr>
        <p:spPr/>
        <p:txBody>
          <a:bodyPr>
            <a:normAutofit/>
          </a:bodyPr>
          <a:lstStyle/>
          <a:p>
            <a:r>
              <a:rPr lang="en-US" dirty="0"/>
              <a:t>At least monthly reviews</a:t>
            </a:r>
          </a:p>
          <a:p>
            <a:r>
              <a:rPr lang="en-US" dirty="0"/>
              <a:t>Check out settings</a:t>
            </a:r>
          </a:p>
          <a:p>
            <a:r>
              <a:rPr lang="en-US" dirty="0"/>
              <a:t>Training with your staff and IARs</a:t>
            </a:r>
          </a:p>
        </p:txBody>
      </p:sp>
    </p:spTree>
    <p:extLst>
      <p:ext uri="{BB962C8B-B14F-4D97-AF65-F5344CB8AC3E}">
        <p14:creationId xmlns:p14="http://schemas.microsoft.com/office/powerpoint/2010/main" val="2017341375"/>
      </p:ext>
    </p:extLst>
  </p:cSld>
  <p:clrMapOvr>
    <a:masterClrMapping/>
  </p:clrMapOvr>
</p:sld>
</file>

<file path=ppt/theme/theme1.xml><?xml version="1.0" encoding="utf-8"?>
<a:theme xmlns:a="http://schemas.openxmlformats.org/drawingml/2006/main" name="1_Office Theme">
  <a:themeElements>
    <a:clrScheme name="Spring2025">
      <a:dk1>
        <a:srgbClr val="4F117C"/>
      </a:dk1>
      <a:lt1>
        <a:srgbClr val="FFFFFF"/>
      </a:lt1>
      <a:dk2>
        <a:srgbClr val="4F117C"/>
      </a:dk2>
      <a:lt2>
        <a:srgbClr val="FFFFFF"/>
      </a:lt2>
      <a:accent1>
        <a:srgbClr val="66BAAD"/>
      </a:accent1>
      <a:accent2>
        <a:srgbClr val="C4DFDB"/>
      </a:accent2>
      <a:accent3>
        <a:srgbClr val="E3F2F0"/>
      </a:accent3>
      <a:accent4>
        <a:srgbClr val="A788BD"/>
      </a:accent4>
      <a:accent5>
        <a:srgbClr val="E0F6BC"/>
      </a:accent5>
      <a:accent6>
        <a:srgbClr val="84C419"/>
      </a:accent6>
      <a:hlink>
        <a:srgbClr val="BC7BED"/>
      </a:hlink>
      <a:folHlink>
        <a:srgbClr val="BC7BE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6624a6b-1077-44ab-8618-c765b55b058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EDDDF3A37D5B4CBD7E267304229EE4" ma:contentTypeVersion="12" ma:contentTypeDescription="Create a new document." ma:contentTypeScope="" ma:versionID="c5d44b8d2a611a5de28aeb10b6188d35">
  <xsd:schema xmlns:xsd="http://www.w3.org/2001/XMLSchema" xmlns:xs="http://www.w3.org/2001/XMLSchema" xmlns:p="http://schemas.microsoft.com/office/2006/metadata/properties" xmlns:ns3="c6624a6b-1077-44ab-8618-c765b55b0586" targetNamespace="http://schemas.microsoft.com/office/2006/metadata/properties" ma:root="true" ma:fieldsID="023961a23f2fa3ef5aac90098e551339" ns3:_="">
    <xsd:import namespace="c6624a6b-1077-44ab-8618-c765b55b0586"/>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624a6b-1077-44ab-8618-c765b55b0586"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519FF7-EDB0-4F58-BA8A-AD7E2FCE8358}">
  <ds:schemaRefs>
    <ds:schemaRef ds:uri="http://www.w3.org/XML/1998/namespace"/>
    <ds:schemaRef ds:uri="http://schemas.microsoft.com/office/2006/documentManagement/types"/>
    <ds:schemaRef ds:uri="http://purl.org/dc/dcmitype/"/>
    <ds:schemaRef ds:uri="c6624a6b-1077-44ab-8618-c765b55b0586"/>
    <ds:schemaRef ds:uri="http://purl.org/dc/elements/1.1/"/>
    <ds:schemaRef ds:uri="http://purl.org/dc/terms/"/>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4F91ED00-910D-4305-8E6C-6FB71B4854AA}">
  <ds:schemaRefs>
    <ds:schemaRef ds:uri="http://schemas.microsoft.com/sharepoint/v3/contenttype/forms"/>
  </ds:schemaRefs>
</ds:datastoreItem>
</file>

<file path=customXml/itemProps3.xml><?xml version="1.0" encoding="utf-8"?>
<ds:datastoreItem xmlns:ds="http://schemas.openxmlformats.org/officeDocument/2006/customXml" ds:itemID="{CA1628FC-8024-48AE-9AC5-3B6AA9A55D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624a6b-1077-44ab-8618-c765b55b05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10665</TotalTime>
  <Words>1900</Words>
  <Application>Microsoft Office PowerPoint</Application>
  <PresentationFormat>Widescreen</PresentationFormat>
  <Paragraphs>146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Meiryo</vt:lpstr>
      <vt:lpstr>Arial</vt:lpstr>
      <vt:lpstr>Calibri</vt:lpstr>
      <vt:lpstr>Roboto</vt:lpstr>
      <vt:lpstr>Univers</vt:lpstr>
      <vt:lpstr>1_Office Theme</vt:lpstr>
      <vt:lpstr>Hype vs. Harm</vt:lpstr>
      <vt:lpstr>Learning Objectives</vt:lpstr>
      <vt:lpstr>Why This Matters</vt:lpstr>
      <vt:lpstr>Overview of the Marketing Rule</vt:lpstr>
      <vt:lpstr>Definition of an Advertisement</vt:lpstr>
      <vt:lpstr>Seven Prohibitions</vt:lpstr>
      <vt:lpstr>Third-Party Ratings</vt:lpstr>
      <vt:lpstr>Performance Advertising Requirements</vt:lpstr>
      <vt:lpstr>Social Media &amp; Websites</vt:lpstr>
      <vt:lpstr>Policies and Procedures</vt:lpstr>
      <vt:lpstr>Enforcement Trends</vt:lpstr>
      <vt:lpstr>Case Study 1</vt:lpstr>
      <vt:lpstr>Case Study 2</vt:lpstr>
      <vt:lpstr>Case Study 3-</vt:lpstr>
      <vt:lpstr>Lessons Learned</vt:lpstr>
      <vt:lpstr>Practical Steps to Comply</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creator>NAPFA</dc:creator>
  <cp:lastModifiedBy>Leila Shaver</cp:lastModifiedBy>
  <cp:revision>18</cp:revision>
  <dcterms:created xsi:type="dcterms:W3CDTF">2022-12-21T18:38:43Z</dcterms:created>
  <dcterms:modified xsi:type="dcterms:W3CDTF">2025-04-01T22:35:19Z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0x01010058EDDDF3A37D5B4CBD7E267304229EE4</vt:lpwstr>
  </property>
</Properties>
</file>